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1" r:id="rId2"/>
    <p:sldId id="302" r:id="rId3"/>
    <p:sldId id="292" r:id="rId4"/>
    <p:sldId id="287" r:id="rId5"/>
    <p:sldId id="288" r:id="rId6"/>
    <p:sldId id="289" r:id="rId7"/>
    <p:sldId id="290" r:id="rId8"/>
    <p:sldId id="285" r:id="rId9"/>
    <p:sldId id="300" r:id="rId10"/>
    <p:sldId id="264" r:id="rId11"/>
    <p:sldId id="265" r:id="rId12"/>
    <p:sldId id="272" r:id="rId13"/>
    <p:sldId id="266" r:id="rId14"/>
    <p:sldId id="269" r:id="rId15"/>
    <p:sldId id="279" r:id="rId16"/>
    <p:sldId id="267" r:id="rId17"/>
    <p:sldId id="270" r:id="rId18"/>
    <p:sldId id="268" r:id="rId19"/>
    <p:sldId id="271" r:id="rId20"/>
    <p:sldId id="301"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0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93981-C54D-0E50-3739-0B37C8F84F3B}" v="179" dt="2023-09-22T11:14:12.415"/>
    <p1510:client id="{FA7E3733-6710-41EE-B569-1FEF0EDEE229}" v="3" dt="2023-07-14T12:09:20.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519CF-6143-4F1A-97D1-AF9E283B56FD}"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39E66-E64E-404B-96C2-967F1DF7AB03}" type="slidenum">
              <a:rPr lang="en-GB" smtClean="0"/>
              <a:t>‹#›</a:t>
            </a:fld>
            <a:endParaRPr lang="en-GB"/>
          </a:p>
        </p:txBody>
      </p:sp>
    </p:spTree>
    <p:extLst>
      <p:ext uri="{BB962C8B-B14F-4D97-AF65-F5344CB8AC3E}">
        <p14:creationId xmlns:p14="http://schemas.microsoft.com/office/powerpoint/2010/main" val="274228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Share ideas and discuss what it could mean.</a:t>
            </a:r>
          </a:p>
          <a:p>
            <a:endParaRPr lang="en-GB" dirty="0"/>
          </a:p>
        </p:txBody>
      </p:sp>
    </p:spTree>
    <p:extLst>
      <p:ext uri="{BB962C8B-B14F-4D97-AF65-F5344CB8AC3E}">
        <p14:creationId xmlns:p14="http://schemas.microsoft.com/office/powerpoint/2010/main" val="345570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 the excitement when you tell the students that they will have the opportunity to create an audiobook story that they have written… Depending on school/equipment etc. If not, discuss the ideas around stories being one of the oldest art forms and different ways we take in information about events.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39E66-E64E-404B-96C2-967F1DF7AB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0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this is what the students are going to do on the following images/posters in groups of 4</a:t>
            </a:r>
          </a:p>
        </p:txBody>
      </p:sp>
      <p:sp>
        <p:nvSpPr>
          <p:cNvPr id="4" name="Slide Number Placeholder 3"/>
          <p:cNvSpPr>
            <a:spLocks noGrp="1"/>
          </p:cNvSpPr>
          <p:nvPr>
            <p:ph type="sldNum" sz="quarter" idx="5"/>
          </p:nvPr>
        </p:nvSpPr>
        <p:spPr/>
        <p:txBody>
          <a:bodyPr/>
          <a:lstStyle/>
          <a:p>
            <a:fld id="{AB239E66-E64E-404B-96C2-967F1DF7AB03}" type="slidenum">
              <a:rPr lang="en-GB" smtClean="0"/>
              <a:t>3</a:t>
            </a:fld>
            <a:endParaRPr lang="en-GB"/>
          </a:p>
        </p:txBody>
      </p:sp>
    </p:spTree>
    <p:extLst>
      <p:ext uri="{BB962C8B-B14F-4D97-AF65-F5344CB8AC3E}">
        <p14:creationId xmlns:p14="http://schemas.microsoft.com/office/powerpoint/2010/main" val="409397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Stop Oil Conflict</a:t>
            </a:r>
          </a:p>
          <a:p>
            <a:r>
              <a:rPr lang="en-GB"/>
              <a:t>3minutes</a:t>
            </a:r>
          </a:p>
          <a:p>
            <a:r>
              <a:rPr lang="en-GB" dirty="0">
                <a:cs typeface="Calibri"/>
              </a:rPr>
              <a:t>Some of these images may create discussions</a:t>
            </a:r>
          </a:p>
        </p:txBody>
      </p:sp>
    </p:spTree>
    <p:extLst>
      <p:ext uri="{BB962C8B-B14F-4D97-AF65-F5344CB8AC3E}">
        <p14:creationId xmlns:p14="http://schemas.microsoft.com/office/powerpoint/2010/main" val="320158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Black Lives Matter Conflict</a:t>
            </a:r>
          </a:p>
          <a:p>
            <a:pPr marL="0" marR="0" lvl="0" indent="0" defTabSz="382676" eaLnBrk="1" fontAlgn="auto" latinLnBrk="0" hangingPunct="1">
              <a:lnSpc>
                <a:spcPct val="117999"/>
              </a:lnSpc>
              <a:spcBef>
                <a:spcPts val="0"/>
              </a:spcBef>
              <a:spcAft>
                <a:spcPts val="0"/>
              </a:spcAft>
              <a:buClrTx/>
              <a:buSzTx/>
              <a:buFontTx/>
              <a:buNone/>
              <a:tabLst/>
              <a:defRPr/>
            </a:pPr>
            <a:r>
              <a:rPr lang="en-GB" dirty="0"/>
              <a:t>3minutes</a:t>
            </a:r>
            <a:endParaRPr lang="en-GB" dirty="0">
              <a:cs typeface="Calibri"/>
            </a:endParaRPr>
          </a:p>
          <a:p>
            <a:endParaRPr lang="en-GB" dirty="0"/>
          </a:p>
        </p:txBody>
      </p:sp>
    </p:spTree>
    <p:extLst>
      <p:ext uri="{BB962C8B-B14F-4D97-AF65-F5344CB8AC3E}">
        <p14:creationId xmlns:p14="http://schemas.microsoft.com/office/powerpoint/2010/main" val="28785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Russia/Ukraine Conflict</a:t>
            </a:r>
          </a:p>
          <a:p>
            <a:pPr marL="0" marR="0" lvl="0" indent="0" defTabSz="382676" eaLnBrk="1" fontAlgn="auto" latinLnBrk="0" hangingPunct="1">
              <a:lnSpc>
                <a:spcPct val="117999"/>
              </a:lnSpc>
              <a:spcBef>
                <a:spcPts val="0"/>
              </a:spcBef>
              <a:spcAft>
                <a:spcPts val="0"/>
              </a:spcAft>
              <a:buClrTx/>
              <a:buSzTx/>
              <a:buFontTx/>
              <a:buNone/>
              <a:tabLst/>
              <a:defRPr/>
            </a:pPr>
            <a:r>
              <a:rPr lang="en-GB" dirty="0"/>
              <a:t>3minutes</a:t>
            </a:r>
            <a:endParaRPr lang="en-GB" dirty="0">
              <a:cs typeface="Calibri"/>
            </a:endParaRPr>
          </a:p>
          <a:p>
            <a:endParaRPr lang="en-GB" dirty="0"/>
          </a:p>
        </p:txBody>
      </p:sp>
    </p:spTree>
    <p:extLst>
      <p:ext uri="{BB962C8B-B14F-4D97-AF65-F5344CB8AC3E}">
        <p14:creationId xmlns:p14="http://schemas.microsoft.com/office/powerpoint/2010/main" val="286876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Yemen conflict</a:t>
            </a:r>
          </a:p>
          <a:p>
            <a:pPr marL="0" marR="0" lvl="0" indent="0" defTabSz="382676" eaLnBrk="1" fontAlgn="auto" latinLnBrk="0" hangingPunct="1">
              <a:lnSpc>
                <a:spcPct val="117999"/>
              </a:lnSpc>
              <a:spcBef>
                <a:spcPts val="0"/>
              </a:spcBef>
              <a:spcAft>
                <a:spcPts val="0"/>
              </a:spcAft>
              <a:buClrTx/>
              <a:buSzTx/>
              <a:buFontTx/>
              <a:buNone/>
              <a:tabLst/>
              <a:defRPr/>
            </a:pPr>
            <a:r>
              <a:rPr lang="en-GB" dirty="0"/>
              <a:t>3minutes</a:t>
            </a:r>
            <a:endParaRPr lang="en-GB" dirty="0">
              <a:cs typeface="Calibri"/>
            </a:endParaRPr>
          </a:p>
          <a:p>
            <a:endParaRPr lang="en-GB" dirty="0"/>
          </a:p>
        </p:txBody>
      </p:sp>
    </p:spTree>
    <p:extLst>
      <p:ext uri="{BB962C8B-B14F-4D97-AF65-F5344CB8AC3E}">
        <p14:creationId xmlns:p14="http://schemas.microsoft.com/office/powerpoint/2010/main" val="195049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Plan vocabulary initially for 1 min – can do this individually.</a:t>
            </a:r>
          </a:p>
          <a:p>
            <a:r>
              <a:rPr lang="en-GB" dirty="0"/>
              <a:t>Write a descriptive paragraph – 3 minutes </a:t>
            </a:r>
          </a:p>
        </p:txBody>
      </p:sp>
    </p:spTree>
    <p:extLst>
      <p:ext uri="{BB962C8B-B14F-4D97-AF65-F5344CB8AC3E}">
        <p14:creationId xmlns:p14="http://schemas.microsoft.com/office/powerpoint/2010/main" val="219462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5561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1133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8728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190625" y="0"/>
            <a:ext cx="9810750" cy="3473648"/>
          </a:xfrm>
          <a:prstGeom prst="rect">
            <a:avLst/>
          </a:prstGeom>
        </p:spPr>
        <p:txBody>
          <a:bodyPr lIns="0" tIns="0" rIns="0" bIns="0">
            <a:normAutofit/>
          </a:bodyPr>
          <a:lstStyle>
            <a:lvl1pPr algn="ctr" defTabSz="488975">
              <a:defRPr sz="6696">
                <a:solidFill>
                  <a:srgbClr val="000000"/>
                </a:solidFill>
                <a:latin typeface="Helvetica Light"/>
                <a:ea typeface="Helvetica Light"/>
                <a:cs typeface="Helvetica Light"/>
                <a:sym typeface="Helvetica Light"/>
              </a:defRPr>
            </a:lvl1pPr>
          </a:lstStyle>
          <a:p>
            <a:pPr lvl="0">
              <a:defRPr sz="1800"/>
            </a:pPr>
            <a:r>
              <a:rPr sz="6696"/>
              <a:t>Title Text</a:t>
            </a:r>
          </a:p>
        </p:txBody>
      </p:sp>
      <p:sp>
        <p:nvSpPr>
          <p:cNvPr id="8" name="Shape 8"/>
          <p:cNvSpPr>
            <a:spLocks noGrp="1"/>
          </p:cNvSpPr>
          <p:nvPr>
            <p:ph type="body" idx="1"/>
          </p:nvPr>
        </p:nvSpPr>
        <p:spPr>
          <a:xfrm>
            <a:off x="1190625" y="3536156"/>
            <a:ext cx="9810750" cy="2509242"/>
          </a:xfrm>
          <a:prstGeom prst="rect">
            <a:avLst/>
          </a:prstGeom>
        </p:spPr>
        <p:txBody>
          <a:bodyPr lIns="0" tIns="0" rIns="0" bIns="0">
            <a:normAutofit/>
          </a:bodyPr>
          <a:lstStyle>
            <a:lvl1pPr algn="ctr" defTabSz="488975">
              <a:defRPr sz="2678">
                <a:latin typeface="Helvetica Light"/>
                <a:ea typeface="Helvetica Light"/>
                <a:cs typeface="Helvetica Light"/>
                <a:sym typeface="Helvetica Light"/>
              </a:defRPr>
            </a:lvl1pPr>
            <a:lvl2pPr algn="ctr" defTabSz="488975">
              <a:defRPr sz="2678">
                <a:latin typeface="Helvetica Light"/>
                <a:ea typeface="Helvetica Light"/>
                <a:cs typeface="Helvetica Light"/>
                <a:sym typeface="Helvetica Light"/>
              </a:defRPr>
            </a:lvl2pPr>
            <a:lvl3pPr algn="ctr" defTabSz="488975">
              <a:defRPr sz="2678">
                <a:latin typeface="Helvetica Light"/>
                <a:ea typeface="Helvetica Light"/>
                <a:cs typeface="Helvetica Light"/>
                <a:sym typeface="Helvetica Light"/>
              </a:defRPr>
            </a:lvl3pPr>
            <a:lvl4pPr algn="ctr" defTabSz="488975">
              <a:defRPr sz="2678">
                <a:latin typeface="Helvetica Light"/>
                <a:ea typeface="Helvetica Light"/>
                <a:cs typeface="Helvetica Light"/>
                <a:sym typeface="Helvetica Light"/>
              </a:defRPr>
            </a:lvl4pPr>
            <a:lvl5pPr algn="ctr" defTabSz="488975">
              <a:defRPr sz="2678">
                <a:latin typeface="Helvetica Light"/>
                <a:ea typeface="Helvetica Light"/>
                <a:cs typeface="Helvetica Light"/>
                <a:sym typeface="Helvetica Light"/>
              </a:defRPr>
            </a:lvl5pPr>
          </a:lstStyle>
          <a:p>
            <a:pPr lvl="0">
              <a:defRPr sz="1800"/>
            </a:pPr>
            <a:r>
              <a:rPr sz="2678"/>
              <a:t>Body Level One</a:t>
            </a:r>
          </a:p>
          <a:p>
            <a:pPr lvl="1">
              <a:defRPr sz="1800"/>
            </a:pPr>
            <a:r>
              <a:rPr sz="2678"/>
              <a:t>Body Level Two</a:t>
            </a:r>
          </a:p>
          <a:p>
            <a:pPr lvl="2">
              <a:defRPr sz="1800"/>
            </a:pPr>
            <a:r>
              <a:rPr sz="2678"/>
              <a:t>Body Level Three</a:t>
            </a:r>
          </a:p>
          <a:p>
            <a:pPr lvl="3">
              <a:defRPr sz="1800"/>
            </a:pPr>
            <a:r>
              <a:rPr sz="2678"/>
              <a:t>Body Level Four</a:t>
            </a:r>
          </a:p>
          <a:p>
            <a:pPr lvl="4">
              <a:defRPr sz="1800"/>
            </a:pPr>
            <a:r>
              <a:rPr sz="2678"/>
              <a:t>Body Level Five</a:t>
            </a:r>
          </a:p>
        </p:txBody>
      </p:sp>
    </p:spTree>
    <p:extLst>
      <p:ext uri="{BB962C8B-B14F-4D97-AF65-F5344CB8AC3E}">
        <p14:creationId xmlns:p14="http://schemas.microsoft.com/office/powerpoint/2010/main" val="7294197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548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4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7682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4279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7419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5948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9864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590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852672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24FF-3B60-C20C-2D1F-A102B511902A}"/>
              </a:ext>
            </a:extLst>
          </p:cNvPr>
          <p:cNvSpPr>
            <a:spLocks noGrp="1"/>
          </p:cNvSpPr>
          <p:nvPr>
            <p:ph type="title"/>
          </p:nvPr>
        </p:nvSpPr>
        <p:spPr>
          <a:xfrm>
            <a:off x="838200" y="152400"/>
            <a:ext cx="10515600" cy="1325563"/>
          </a:xfrm>
          <a:solidFill>
            <a:srgbClr val="CCCCFF"/>
          </a:solidFill>
        </p:spPr>
        <p:txBody>
          <a:bodyPr/>
          <a:lstStyle/>
          <a:p>
            <a:r>
              <a:rPr lang="en-GB" dirty="0"/>
              <a:t>Draw an image that represents what you think the following title might mean…</a:t>
            </a:r>
          </a:p>
        </p:txBody>
      </p:sp>
      <p:sp>
        <p:nvSpPr>
          <p:cNvPr id="3" name="Content Placeholder 2">
            <a:extLst>
              <a:ext uri="{FF2B5EF4-FFF2-40B4-BE49-F238E27FC236}">
                <a16:creationId xmlns:a16="http://schemas.microsoft.com/office/drawing/2014/main" id="{949BD585-AB73-245C-EEEC-2B402AF3BB21}"/>
              </a:ext>
            </a:extLst>
          </p:cNvPr>
          <p:cNvSpPr>
            <a:spLocks noGrp="1"/>
          </p:cNvSpPr>
          <p:nvPr>
            <p:ph idx="1"/>
          </p:nvPr>
        </p:nvSpPr>
        <p:spPr/>
        <p:txBody>
          <a:bodyPr vert="horz" lIns="91440" tIns="45720" rIns="91440" bIns="45720" rtlCol="0" anchor="t">
            <a:normAutofit/>
          </a:bodyPr>
          <a:lstStyle/>
          <a:p>
            <a:r>
              <a:rPr lang="en-GB" sz="3600" dirty="0"/>
              <a:t>Do It Now…</a:t>
            </a:r>
          </a:p>
          <a:p>
            <a:endParaRPr lang="en-GB" sz="3600" dirty="0"/>
          </a:p>
          <a:p>
            <a:endParaRPr lang="en-GB" dirty="0"/>
          </a:p>
          <a:p>
            <a:pPr marL="0" indent="0" algn="ctr">
              <a:buNone/>
            </a:pPr>
            <a:r>
              <a:rPr lang="en-GB" sz="13800" dirty="0">
                <a:latin typeface="Dreaming Outloud Pro" panose="020F0502020204030204" pitchFamily="66" charset="0"/>
                <a:cs typeface="Dreaming Outloud Pro" panose="020F0502020204030204" pitchFamily="66" charset="0"/>
              </a:rPr>
              <a:t>‘Slow writing’ </a:t>
            </a:r>
          </a:p>
        </p:txBody>
      </p:sp>
      <p:sp>
        <p:nvSpPr>
          <p:cNvPr id="4" name="Rectangle: Rounded Corners 3">
            <a:extLst>
              <a:ext uri="{FF2B5EF4-FFF2-40B4-BE49-F238E27FC236}">
                <a16:creationId xmlns:a16="http://schemas.microsoft.com/office/drawing/2014/main" id="{00F930BE-A031-109D-B7C9-C69FB036B008}"/>
              </a:ext>
            </a:extLst>
          </p:cNvPr>
          <p:cNvSpPr/>
          <p:nvPr/>
        </p:nvSpPr>
        <p:spPr>
          <a:xfrm>
            <a:off x="8311815" y="5777663"/>
            <a:ext cx="2987841" cy="932447"/>
          </a:xfrm>
          <a:prstGeom prst="roundRect">
            <a:avLst/>
          </a:prstGeom>
          <a:solidFill>
            <a:srgbClr val="F0AF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a:solidFill>
                  <a:schemeClr val="tx1"/>
                </a:solidFill>
                <a:latin typeface="Dreaming Outloud Pro"/>
                <a:cs typeface="Calibri"/>
              </a:rPr>
              <a:t>Individual work</a:t>
            </a:r>
          </a:p>
        </p:txBody>
      </p:sp>
    </p:spTree>
    <p:extLst>
      <p:ext uri="{BB962C8B-B14F-4D97-AF65-F5344CB8AC3E}">
        <p14:creationId xmlns:p14="http://schemas.microsoft.com/office/powerpoint/2010/main" val="167412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304800"/>
            <a:ext cx="9525000"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Start your sentence with the phrase </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'when the soldier …’</a:t>
            </a:r>
          </a:p>
        </p:txBody>
      </p:sp>
      <p:sp>
        <p:nvSpPr>
          <p:cNvPr id="3" name="Rounded Rectangle 2"/>
          <p:cNvSpPr/>
          <p:nvPr/>
        </p:nvSpPr>
        <p:spPr>
          <a:xfrm>
            <a:off x="609600" y="2819400"/>
            <a:ext cx="5067300" cy="3048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Start your sentence with the word 'when'.</a:t>
            </a:r>
          </a:p>
        </p:txBody>
      </p:sp>
      <p:sp>
        <p:nvSpPr>
          <p:cNvPr id="4" name="Rounded Rectangle 3"/>
          <p:cNvSpPr/>
          <p:nvPr/>
        </p:nvSpPr>
        <p:spPr>
          <a:xfrm>
            <a:off x="6248400" y="2895600"/>
            <a:ext cx="5334000" cy="2971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Can you use ambitious vocabulary in your writing?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228600"/>
            <a:ext cx="105918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next sentence will have a simile in it.</a:t>
            </a:r>
          </a:p>
        </p:txBody>
      </p:sp>
      <p:sp>
        <p:nvSpPr>
          <p:cNvPr id="3" name="Rounded Rectangle 2"/>
          <p:cNvSpPr/>
          <p:nvPr/>
        </p:nvSpPr>
        <p:spPr>
          <a:xfrm>
            <a:off x="457200" y="2829900"/>
            <a:ext cx="4953000" cy="28851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use alliteration.</a:t>
            </a:r>
          </a:p>
        </p:txBody>
      </p:sp>
      <p:sp>
        <p:nvSpPr>
          <p:cNvPr id="4" name="Rounded Rectangle 3"/>
          <p:cNvSpPr/>
          <p:nvPr/>
        </p:nvSpPr>
        <p:spPr>
          <a:xfrm>
            <a:off x="5867400" y="2971800"/>
            <a:ext cx="5410200" cy="2743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Can you use different devices together create overall effect?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10896600" cy="1828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an adverbial (word ending with -</a:t>
            </a:r>
            <a:r>
              <a:rPr kumimoji="0" lang="en-GB" sz="4000" b="0" i="0" u="none" strike="noStrike" kern="0" cap="none" spc="0" normalizeH="0" baseline="0" noProof="0" dirty="0" err="1">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ly</a:t>
            </a: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a:t>
            </a:r>
          </a:p>
        </p:txBody>
      </p:sp>
      <p:sp>
        <p:nvSpPr>
          <p:cNvPr id="3" name="Rounded Rectangle 2"/>
          <p:cNvSpPr/>
          <p:nvPr/>
        </p:nvSpPr>
        <p:spPr>
          <a:xfrm>
            <a:off x="609600" y="2590800"/>
            <a:ext cx="4495800" cy="3429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a present participle (word ending with -</a:t>
            </a:r>
            <a:r>
              <a:rPr kumimoji="0" lang="en-GB" sz="3600" b="0" i="0" u="none" strike="noStrike" kern="0" cap="none" spc="0" normalizeH="0" baseline="0" noProof="0" dirty="0" err="1">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ing</a:t>
            </a: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a:t>
            </a:r>
          </a:p>
        </p:txBody>
      </p:sp>
      <p:sp>
        <p:nvSpPr>
          <p:cNvPr id="4" name="Rounded Rectangle 3"/>
          <p:cNvSpPr/>
          <p:nvPr/>
        </p:nvSpPr>
        <p:spPr>
          <a:xfrm>
            <a:off x="5715000" y="2895600"/>
            <a:ext cx="5486400" cy="304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Can you use ambitious vocabulary and effective punctuation in your writing?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228600"/>
            <a:ext cx="10668000"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6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have 3 words</a:t>
            </a: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a:t>
            </a:r>
          </a:p>
        </p:txBody>
      </p:sp>
      <p:sp>
        <p:nvSpPr>
          <p:cNvPr id="3" name="Rounded Rectangle 2"/>
          <p:cNvSpPr/>
          <p:nvPr/>
        </p:nvSpPr>
        <p:spPr>
          <a:xfrm>
            <a:off x="685800" y="2971800"/>
            <a:ext cx="5410200" cy="3048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have 3 words</a:t>
            </a:r>
            <a:r>
              <a:rPr lang="en-GB" sz="4000" kern="0" dirty="0">
                <a:solidFill>
                  <a:prstClr val="black"/>
                </a:solidFill>
                <a:latin typeface="Dreaming Outloud Pro" panose="03050502040302030504" pitchFamily="66" charset="0"/>
                <a:cs typeface="Dreaming Outloud Pro" panose="03050502040302030504" pitchFamily="66" charset="0"/>
                <a:sym typeface="Helvetica Light"/>
              </a:rPr>
              <a:t> – alliteration/assonance </a:t>
            </a:r>
            <a:endPar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endParaRPr>
          </a:p>
        </p:txBody>
      </p:sp>
      <p:sp>
        <p:nvSpPr>
          <p:cNvPr id="4" name="Rounded Rectangle 3"/>
          <p:cNvSpPr/>
          <p:nvPr/>
        </p:nvSpPr>
        <p:spPr>
          <a:xfrm>
            <a:off x="6553200" y="2971800"/>
            <a:ext cx="4800600" cy="2907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Can you use ambitious vocabulary in your writing?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457200"/>
            <a:ext cx="102108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'despite'.</a:t>
            </a:r>
          </a:p>
        </p:txBody>
      </p:sp>
      <p:sp>
        <p:nvSpPr>
          <p:cNvPr id="3" name="Rounded Rectangle 2"/>
          <p:cNvSpPr/>
          <p:nvPr/>
        </p:nvSpPr>
        <p:spPr>
          <a:xfrm>
            <a:off x="838200" y="3048000"/>
            <a:ext cx="4114800" cy="2895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contain exactly 23 words and use a semi colon.</a:t>
            </a:r>
          </a:p>
        </p:txBody>
      </p:sp>
      <p:sp>
        <p:nvSpPr>
          <p:cNvPr id="4" name="Rounded Rectangle 3"/>
          <p:cNvSpPr/>
          <p:nvPr/>
        </p:nvSpPr>
        <p:spPr>
          <a:xfrm>
            <a:off x="5486399" y="3200400"/>
            <a:ext cx="6046839" cy="2895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contain exactly 23 words and use a semi colon for effect, as well as ambitious vocabulary.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1"/>
          <p:cNvGrpSpPr/>
          <p:nvPr/>
        </p:nvGrpSpPr>
        <p:grpSpPr>
          <a:xfrm>
            <a:off x="7689641" y="65540"/>
            <a:ext cx="4173990" cy="3658221"/>
            <a:chOff x="0" y="0"/>
            <a:chExt cx="4173988" cy="5090725"/>
          </a:xfrm>
          <a:solidFill>
            <a:srgbClr val="FFE1E6"/>
          </a:solidFill>
        </p:grpSpPr>
        <p:sp>
          <p:nvSpPr>
            <p:cNvPr id="7" name="Shape 119"/>
            <p:cNvSpPr/>
            <p:nvPr/>
          </p:nvSpPr>
          <p:spPr>
            <a:xfrm>
              <a:off x="0" y="0"/>
              <a:ext cx="4173988" cy="5090725"/>
            </a:xfrm>
            <a:prstGeom prst="roundRect">
              <a:avLst>
                <a:gd name="adj" fmla="val 10000"/>
              </a:avLst>
            </a:prstGeom>
            <a:grpFill/>
            <a:ln w="25400" cap="flat">
              <a:solidFill>
                <a:srgbClr val="85888D"/>
              </a:solidFill>
              <a:prstDash val="solid"/>
              <a:miter lim="400000"/>
            </a:ln>
            <a:effectLst/>
          </p:spPr>
          <p:txBody>
            <a:bodyPr wrap="square" lIns="0" tIns="0" rIns="0" bIns="0" numCol="1" anchor="ctr">
              <a:noAutofit/>
            </a:bodyPr>
            <a:lstStyle/>
            <a:p>
              <a:pPr marL="0" marR="0" lvl="0" indent="0" algn="ctr" defTabSz="488975" eaLnBrk="1" fontAlgn="auto" latinLnBrk="0" hangingPunct="1">
                <a:lnSpc>
                  <a:spcPct val="100000"/>
                </a:lnSpc>
                <a:spcBef>
                  <a:spcPts val="0"/>
                </a:spcBef>
                <a:spcAft>
                  <a:spcPts val="0"/>
                </a:spcAft>
                <a:buClrTx/>
                <a:buSzTx/>
                <a:buFontTx/>
                <a:buNone/>
                <a:tabLst/>
                <a:defRPr sz="1800"/>
              </a:pPr>
              <a:endParaRPr kumimoji="0" sz="1507" b="0" i="0" u="none" strike="noStrike" kern="0" cap="none" spc="0" normalizeH="0" baseline="0" noProof="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endParaRPr>
            </a:p>
          </p:txBody>
        </p:sp>
        <p:sp>
          <p:nvSpPr>
            <p:cNvPr id="8" name="Shape 120"/>
            <p:cNvSpPr/>
            <p:nvPr/>
          </p:nvSpPr>
          <p:spPr>
            <a:xfrm>
              <a:off x="122251" y="376204"/>
              <a:ext cx="3929485" cy="4338315"/>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88975" eaLnBrk="1" fontAlgn="auto" latinLnBrk="0" hangingPunct="1">
                <a:lnSpc>
                  <a:spcPct val="100000"/>
                </a:lnSpc>
                <a:spcBef>
                  <a:spcPts val="0"/>
                </a:spcBef>
                <a:spcAft>
                  <a:spcPts val="0"/>
                </a:spcAft>
                <a:buClrTx/>
                <a:buSzTx/>
                <a:buFontTx/>
                <a:buNone/>
                <a:tabLst/>
                <a:defRPr sz="1800"/>
              </a:pPr>
              <a:r>
                <a:rPr kumimoji="0" sz="2400" b="0" i="0" u="sng"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Subordinating Connectives</a:t>
              </a:r>
              <a:endParaRPr kumimoji="0" lang="en-GB" sz="2400" b="0" i="0" u="sng"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endParaRPr>
            </a:p>
            <a:p>
              <a:pPr marL="0" marR="0" lvl="0" indent="0" algn="ctr" defTabSz="488975" eaLnBrk="1" fontAlgn="auto" latinLnBrk="0" hangingPunct="1">
                <a:lnSpc>
                  <a:spcPct val="100000"/>
                </a:lnSpc>
                <a:spcBef>
                  <a:spcPts val="0"/>
                </a:spcBef>
                <a:spcAft>
                  <a:spcPts val="0"/>
                </a:spcAft>
                <a:buClrTx/>
                <a:buSzTx/>
                <a:buFontTx/>
                <a:buNone/>
                <a:tabLst/>
                <a:defRPr sz="1800"/>
              </a:pPr>
              <a:endParaRPr kumimoji="0" sz="2400"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endParaRP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If</a:t>
              </a: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When</a:t>
              </a: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While</a:t>
              </a: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Since</a:t>
              </a: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As</a:t>
              </a:r>
            </a:p>
            <a:p>
              <a:pPr marL="0" marR="0" lvl="0" indent="0" algn="ctr" defTabSz="488975" eaLnBrk="1" fontAlgn="auto" latinLnBrk="0" hangingPunct="1">
                <a:lnSpc>
                  <a:spcPct val="100000"/>
                </a:lnSpc>
                <a:spcBef>
                  <a:spcPts val="0"/>
                </a:spcBef>
                <a:spcAft>
                  <a:spcPts val="0"/>
                </a:spcAft>
                <a:buClrTx/>
                <a:buSzTx/>
                <a:buFontTx/>
                <a:buNone/>
                <a:tabLst/>
                <a:defRPr sz="1800"/>
              </a:pPr>
              <a:r>
                <a:rPr kumimoji="0" sz="2846" b="0" i="0" u="none" strike="noStrike" kern="0" cap="none" spc="0" normalizeH="0" baseline="0" noProof="0" dirty="0">
                  <a:ln>
                    <a:noFill/>
                  </a:ln>
                  <a:solidFill>
                    <a:sysClr val="windowText" lastClr="000000"/>
                  </a:solidFill>
                  <a:effectLst/>
                  <a:uLnTx/>
                  <a:uFillTx/>
                  <a:latin typeface="Dreaming Outloud Pro" panose="03050502040302030504" pitchFamily="66" charset="0"/>
                  <a:cs typeface="Dreaming Outloud Pro" panose="03050502040302030504" pitchFamily="66" charset="0"/>
                  <a:sym typeface="Helvetica Light"/>
                </a:rPr>
                <a:t>Though</a:t>
              </a:r>
            </a:p>
          </p:txBody>
        </p:sp>
      </p:grpSp>
      <p:sp>
        <p:nvSpPr>
          <p:cNvPr id="2" name="Rounded Rectangle 1"/>
          <p:cNvSpPr/>
          <p:nvPr/>
        </p:nvSpPr>
        <p:spPr>
          <a:xfrm>
            <a:off x="457200" y="228600"/>
            <a:ext cx="6781800" cy="2743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one of these subordinating connectives, and then use a comma after the first clause.</a:t>
            </a:r>
          </a:p>
        </p:txBody>
      </p:sp>
      <p:sp>
        <p:nvSpPr>
          <p:cNvPr id="3" name="Rounded Rectangle 2"/>
          <p:cNvSpPr/>
          <p:nvPr/>
        </p:nvSpPr>
        <p:spPr>
          <a:xfrm>
            <a:off x="609600" y="3352800"/>
            <a:ext cx="3505200" cy="2590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use a colon.</a:t>
            </a:r>
          </a:p>
        </p:txBody>
      </p:sp>
      <p:sp>
        <p:nvSpPr>
          <p:cNvPr id="4" name="Rounded Rectangle 3"/>
          <p:cNvSpPr/>
          <p:nvPr/>
        </p:nvSpPr>
        <p:spPr>
          <a:xfrm>
            <a:off x="5029200" y="4141038"/>
            <a:ext cx="4953000" cy="24613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use a colon, but NOT to introduce a list</a:t>
            </a:r>
            <a:r>
              <a:rPr lang="en-GB" sz="3013" kern="0" dirty="0">
                <a:solidFill>
                  <a:prstClr val="black"/>
                </a:solidFill>
                <a:latin typeface="Dreaming Outloud Pro" panose="03050502040302030504" pitchFamily="66" charset="0"/>
                <a:cs typeface="Dreaming Outloud Pro" panose="03050502040302030504" pitchFamily="66" charset="0"/>
                <a:sym typeface="Helvetica Light"/>
              </a:rPr>
              <a:t>, or a semi colon</a:t>
            </a:r>
            <a:endParaRPr kumimoji="0" lang="en-GB" sz="3013"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endParaRPr>
          </a:p>
        </p:txBody>
      </p:sp>
    </p:spTree>
    <p:extLst>
      <p:ext uri="{BB962C8B-B14F-4D97-AF65-F5344CB8AC3E}">
        <p14:creationId xmlns:p14="http://schemas.microsoft.com/office/powerpoint/2010/main" val="83539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2400"/>
            <a:ext cx="10820400" cy="1828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include a sub-ordinate clause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Example: </a:t>
            </a:r>
            <a:r>
              <a:rPr kumimoji="0" lang="en-GB" sz="3200" b="1"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In the silently falling snow, the soldier struggled to see the shards of flying shrapnel. </a:t>
            </a:r>
          </a:p>
        </p:txBody>
      </p:sp>
      <p:sp>
        <p:nvSpPr>
          <p:cNvPr id="3" name="Rounded Rectangle 2"/>
          <p:cNvSpPr/>
          <p:nvPr/>
        </p:nvSpPr>
        <p:spPr>
          <a:xfrm>
            <a:off x="1022555" y="2438400"/>
            <a:ext cx="10820400" cy="3581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Now try moving the subordinate clause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Next try splitting the main clause</a:t>
            </a:r>
          </a:p>
          <a:p>
            <a:pPr marL="0" marR="0" lvl="0" indent="0" algn="ctr" defTabSz="488975" eaLnBrk="1" fontAlgn="auto" latinLnBrk="0" hangingPunct="1">
              <a:lnSpc>
                <a:spcPct val="100000"/>
              </a:lnSpc>
              <a:spcBef>
                <a:spcPts val="0"/>
              </a:spcBef>
              <a:spcAft>
                <a:spcPts val="0"/>
              </a:spcAft>
              <a:buClrTx/>
              <a:buSzTx/>
              <a:buFontTx/>
              <a:buNone/>
              <a:tabLst/>
              <a:defRPr/>
            </a:pPr>
            <a:endParaRPr kumimoji="0" lang="en-GB" sz="3600" b="0" i="0" u="sng"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endParaRP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sng"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have 3 clauses but it won't use the word 'and'.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04800"/>
            <a:ext cx="10210800" cy="13961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use the word 'below'.</a:t>
            </a:r>
          </a:p>
        </p:txBody>
      </p:sp>
      <p:sp>
        <p:nvSpPr>
          <p:cNvPr id="3" name="Rounded Rectangle 2"/>
          <p:cNvSpPr/>
          <p:nvPr/>
        </p:nvSpPr>
        <p:spPr>
          <a:xfrm>
            <a:off x="769374" y="1866900"/>
            <a:ext cx="5847736" cy="20365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the word 'because'.</a:t>
            </a:r>
          </a:p>
        </p:txBody>
      </p:sp>
      <p:sp>
        <p:nvSpPr>
          <p:cNvPr id="4" name="Rounded Rectangle 3"/>
          <p:cNvSpPr/>
          <p:nvPr/>
        </p:nvSpPr>
        <p:spPr>
          <a:xfrm>
            <a:off x="3947650" y="4737920"/>
            <a:ext cx="6975987" cy="1815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a subordinating connective.</a:t>
            </a:r>
          </a:p>
        </p:txBody>
      </p:sp>
      <p:pic>
        <p:nvPicPr>
          <p:cNvPr id="8194" name="Picture 2" descr="Subordinating Conjunctions Examples, List, Definition, Videos">
            <a:extLst>
              <a:ext uri="{FF2B5EF4-FFF2-40B4-BE49-F238E27FC236}">
                <a16:creationId xmlns:a16="http://schemas.microsoft.com/office/drawing/2014/main" id="{F5C88511-4C32-D916-C716-8A38FDEE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590" y="1866900"/>
            <a:ext cx="5057775" cy="267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5400" y="381000"/>
            <a:ext cx="8763000" cy="1981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contain exactly 10 words.</a:t>
            </a:r>
          </a:p>
        </p:txBody>
      </p:sp>
      <p:sp>
        <p:nvSpPr>
          <p:cNvPr id="3" name="Rounded Rectangle 2"/>
          <p:cNvSpPr/>
          <p:nvPr/>
        </p:nvSpPr>
        <p:spPr>
          <a:xfrm>
            <a:off x="609600" y="3505200"/>
            <a:ext cx="4572000" cy="2362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contain a simile.</a:t>
            </a:r>
          </a:p>
        </p:txBody>
      </p:sp>
      <p:sp>
        <p:nvSpPr>
          <p:cNvPr id="4" name="Rounded Rectangle 3"/>
          <p:cNvSpPr/>
          <p:nvPr/>
        </p:nvSpPr>
        <p:spPr>
          <a:xfrm>
            <a:off x="6477000" y="2971800"/>
            <a:ext cx="5479026" cy="281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contain a </a:t>
            </a:r>
            <a:r>
              <a:rPr lang="en-GB" sz="3200" kern="0" dirty="0">
                <a:solidFill>
                  <a:prstClr val="black"/>
                </a:solidFill>
                <a:latin typeface="Dreaming Outloud Pro" panose="03050502040302030504" pitchFamily="66" charset="0"/>
                <a:cs typeface="Dreaming Outloud Pro" panose="03050502040302030504" pitchFamily="66" charset="0"/>
                <a:sym typeface="Helvetica Light"/>
              </a:rPr>
              <a:t>metaphor or personification</a:t>
            </a:r>
            <a:r>
              <a:rPr kumimoji="0" lang="en-GB" sz="32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 use ambitious vocabulary and be 10 words long.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52400"/>
            <a:ext cx="97536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Your sentence will start with the phrase 'As suddenly as...'.</a:t>
            </a:r>
          </a:p>
        </p:txBody>
      </p:sp>
      <p:sp>
        <p:nvSpPr>
          <p:cNvPr id="3" name="Rounded Rectangle 2"/>
          <p:cNvSpPr/>
          <p:nvPr/>
        </p:nvSpPr>
        <p:spPr>
          <a:xfrm>
            <a:off x="381000" y="2743200"/>
            <a:ext cx="4419600" cy="3429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You can write two sentences, but one sentence will be a holophrastic phrase (one-word sentence).</a:t>
            </a:r>
          </a:p>
        </p:txBody>
      </p:sp>
      <p:sp>
        <p:nvSpPr>
          <p:cNvPr id="4" name="Rounded Rectangle 3"/>
          <p:cNvSpPr/>
          <p:nvPr/>
        </p:nvSpPr>
        <p:spPr>
          <a:xfrm>
            <a:off x="5486400" y="2895600"/>
            <a:ext cx="6096000" cy="3124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EXTRA CHALLENGE:</a:t>
            </a:r>
          </a:p>
          <a:p>
            <a:pPr marL="0" marR="0" lvl="0" indent="0" algn="ctr" defTabSz="488975"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latin typeface="Dreaming Outloud Pro" panose="03050502040302030504" pitchFamily="66" charset="0"/>
                <a:ea typeface="+mn-ea"/>
                <a:cs typeface="Dreaming Outloud Pro" panose="03050502040302030504" pitchFamily="66" charset="0"/>
                <a:sym typeface="Helvetica Light"/>
              </a:rPr>
              <a:t>Can you use ambitious vocabulary and effective punctuation in your writing?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5821-B6EA-6200-EAA0-C8408569D78B}"/>
              </a:ext>
            </a:extLst>
          </p:cNvPr>
          <p:cNvSpPr>
            <a:spLocks noGrp="1"/>
          </p:cNvSpPr>
          <p:nvPr>
            <p:ph type="title"/>
          </p:nvPr>
        </p:nvSpPr>
        <p:spPr>
          <a:xfrm>
            <a:off x="397043" y="365125"/>
            <a:ext cx="11558335" cy="1335589"/>
          </a:xfrm>
          <a:solidFill>
            <a:srgbClr val="CCCCFF"/>
          </a:solidFill>
        </p:spPr>
        <p:txBody>
          <a:bodyPr>
            <a:normAutofit/>
          </a:bodyPr>
          <a:lstStyle/>
          <a:p>
            <a:r>
              <a:rPr lang="en-GB" dirty="0">
                <a:latin typeface="Dreaming Outloud Pro"/>
                <a:cs typeface="Dreaming Outloud Pro"/>
              </a:rPr>
              <a:t>L.O. To create an effective piece of 'slow writing'</a:t>
            </a:r>
            <a:endParaRPr lang="en-GB" dirty="0">
              <a:latin typeface="Dreaming Outloud Pro" panose="03050502040302030504" pitchFamily="66" charset="0"/>
              <a:cs typeface="Dreaming Outloud Pro" panose="03050502040302030504" pitchFamily="66" charset="0"/>
            </a:endParaRPr>
          </a:p>
        </p:txBody>
      </p:sp>
      <p:pic>
        <p:nvPicPr>
          <p:cNvPr id="4" name="Picture 3">
            <a:extLst>
              <a:ext uri="{FF2B5EF4-FFF2-40B4-BE49-F238E27FC236}">
                <a16:creationId xmlns:a16="http://schemas.microsoft.com/office/drawing/2014/main" id="{80AA5208-585D-4591-4BA2-3BC08CE0B7BC}"/>
              </a:ext>
            </a:extLst>
          </p:cNvPr>
          <p:cNvPicPr>
            <a:picLocks noChangeAspect="1"/>
          </p:cNvPicPr>
          <p:nvPr/>
        </p:nvPicPr>
        <p:blipFill>
          <a:blip r:embed="rId3"/>
          <a:stretch>
            <a:fillRect/>
          </a:stretch>
        </p:blipFill>
        <p:spPr>
          <a:xfrm>
            <a:off x="3731342" y="2500773"/>
            <a:ext cx="4572000" cy="3409950"/>
          </a:xfrm>
          <a:prstGeom prst="rect">
            <a:avLst/>
          </a:prstGeom>
        </p:spPr>
      </p:pic>
      <p:sp>
        <p:nvSpPr>
          <p:cNvPr id="3" name="Rectangle: Rounded Corners 2">
            <a:extLst>
              <a:ext uri="{FF2B5EF4-FFF2-40B4-BE49-F238E27FC236}">
                <a16:creationId xmlns:a16="http://schemas.microsoft.com/office/drawing/2014/main" id="{EE6C01E8-4750-70BE-DC84-D0DBACD7A322}"/>
              </a:ext>
            </a:extLst>
          </p:cNvPr>
          <p:cNvSpPr/>
          <p:nvPr/>
        </p:nvSpPr>
        <p:spPr>
          <a:xfrm>
            <a:off x="263191" y="2393783"/>
            <a:ext cx="3188368" cy="1293394"/>
          </a:xfrm>
          <a:prstGeom prst="roundRect">
            <a:avLst/>
          </a:prstGeom>
          <a:solidFill>
            <a:srgbClr val="AFF0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Dreaming Outloud Pro"/>
                <a:cs typeface="Calibri"/>
              </a:rPr>
              <a:t>What does this image make you think of?</a:t>
            </a:r>
            <a:endParaRPr lang="en-GB" sz="2800" dirty="0">
              <a:solidFill>
                <a:schemeClr val="tx1"/>
              </a:solidFill>
              <a:latin typeface="Dreaming Outloud Pro"/>
              <a:cs typeface="Dreaming Outloud Pro"/>
            </a:endParaRPr>
          </a:p>
        </p:txBody>
      </p:sp>
      <p:sp>
        <p:nvSpPr>
          <p:cNvPr id="5" name="Rectangle: Rounded Corners 4">
            <a:extLst>
              <a:ext uri="{FF2B5EF4-FFF2-40B4-BE49-F238E27FC236}">
                <a16:creationId xmlns:a16="http://schemas.microsoft.com/office/drawing/2014/main" id="{0CDAD40A-DA49-A923-8F9E-634EF5865303}"/>
              </a:ext>
            </a:extLst>
          </p:cNvPr>
          <p:cNvSpPr/>
          <p:nvPr/>
        </p:nvSpPr>
        <p:spPr>
          <a:xfrm>
            <a:off x="8737934" y="4384006"/>
            <a:ext cx="3128210" cy="2085473"/>
          </a:xfrm>
          <a:prstGeom prst="roundRect">
            <a:avLst/>
          </a:prstGeom>
          <a:solidFill>
            <a:srgbClr val="EEF2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Dreaming Outloud Pro"/>
                <a:cs typeface="Calibri"/>
              </a:rPr>
              <a:t>Do you prefer to read in your head, out loud, or listen to someone else reading?</a:t>
            </a:r>
            <a:endParaRPr lang="en-GB" dirty="0">
              <a:solidFill>
                <a:schemeClr val="tx1"/>
              </a:solidFill>
              <a:latin typeface="Dreaming Outloud Pro"/>
              <a:cs typeface="Dreaming Outloud Pro"/>
            </a:endParaRPr>
          </a:p>
        </p:txBody>
      </p:sp>
    </p:spTree>
    <p:extLst>
      <p:ext uri="{BB962C8B-B14F-4D97-AF65-F5344CB8AC3E}">
        <p14:creationId xmlns:p14="http://schemas.microsoft.com/office/powerpoint/2010/main" val="173411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E3A1C7-0EA9-FEB6-2100-7718DF3ECDA9}"/>
              </a:ext>
            </a:extLst>
          </p:cNvPr>
          <p:cNvSpPr/>
          <p:nvPr/>
        </p:nvSpPr>
        <p:spPr>
          <a:xfrm>
            <a:off x="1140542" y="1789470"/>
            <a:ext cx="9507794" cy="27923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000" dirty="0">
                <a:latin typeface="Dreaming Outloud Pro" panose="03050502040302030504" pitchFamily="66" charset="0"/>
                <a:cs typeface="Dreaming Outloud Pro" panose="03050502040302030504" pitchFamily="66" charset="0"/>
              </a:rPr>
              <a:t>Use a circular narrative structure and finish your story in the same way/setting/repeat the opening at the end.</a:t>
            </a:r>
          </a:p>
        </p:txBody>
      </p:sp>
    </p:spTree>
    <p:extLst>
      <p:ext uri="{BB962C8B-B14F-4D97-AF65-F5344CB8AC3E}">
        <p14:creationId xmlns:p14="http://schemas.microsoft.com/office/powerpoint/2010/main" val="94389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004" y="127636"/>
            <a:ext cx="4824011" cy="755459"/>
          </a:xfrm>
          <a:solidFill>
            <a:schemeClr val="accent2">
              <a:lumMod val="40000"/>
              <a:lumOff val="60000"/>
            </a:schemeClr>
          </a:solidFill>
        </p:spPr>
        <p:txBody>
          <a:bodyPr vert="horz" lIns="0" tIns="0" rIns="0" bIns="0" rtlCol="0" anchor="ctr">
            <a:noAutofit/>
          </a:bodyPr>
          <a:lstStyle/>
          <a:p>
            <a:r>
              <a:rPr lang="en-GB" sz="5400" b="1" dirty="0">
                <a:solidFill>
                  <a:schemeClr val="tx1"/>
                </a:solidFill>
                <a:latin typeface="Dreaming Outloud Pro"/>
                <a:cs typeface="Dreaming Outloud Pro"/>
              </a:rPr>
              <a:t>PROOF-READ!</a:t>
            </a:r>
          </a:p>
        </p:txBody>
      </p:sp>
      <p:sp>
        <p:nvSpPr>
          <p:cNvPr id="3" name="Rectangle: Rounded Corners 2">
            <a:extLst>
              <a:ext uri="{FF2B5EF4-FFF2-40B4-BE49-F238E27FC236}">
                <a16:creationId xmlns:a16="http://schemas.microsoft.com/office/drawing/2014/main" id="{3E37F252-8131-9DB8-502D-3FB58C233C97}"/>
              </a:ext>
            </a:extLst>
          </p:cNvPr>
          <p:cNvSpPr/>
          <p:nvPr/>
        </p:nvSpPr>
        <p:spPr>
          <a:xfrm>
            <a:off x="205537" y="1847348"/>
            <a:ext cx="3448575" cy="4692315"/>
          </a:xfrm>
          <a:prstGeom prst="roundRect">
            <a:avLst/>
          </a:prstGeom>
          <a:solidFill>
            <a:srgbClr val="AFF0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latin typeface="Dreaming Outloud Pro"/>
                <a:cs typeface="Calibri"/>
              </a:rPr>
              <a:t>Checklist - </a:t>
            </a:r>
            <a:r>
              <a:rPr lang="en-GB" sz="2800" b="1" u="sng" err="1">
                <a:solidFill>
                  <a:schemeClr val="tx1"/>
                </a:solidFill>
                <a:latin typeface="Dreaming Outloud Pro"/>
                <a:cs typeface="Calibri"/>
              </a:rPr>
              <a:t>SPaG</a:t>
            </a:r>
            <a:r>
              <a:rPr lang="en-GB" sz="2800" b="1" u="sng" dirty="0">
                <a:solidFill>
                  <a:schemeClr val="tx1"/>
                </a:solidFill>
                <a:latin typeface="Dreaming Outloud Pro"/>
                <a:cs typeface="Calibri"/>
              </a:rPr>
              <a:t>: </a:t>
            </a:r>
          </a:p>
          <a:p>
            <a:pPr algn="ctr"/>
            <a:endParaRPr lang="en-GB" sz="2400" dirty="0">
              <a:solidFill>
                <a:schemeClr val="tx1"/>
              </a:solidFill>
              <a:latin typeface="Dreaming Outloud Pro"/>
              <a:cs typeface="Calibri"/>
            </a:endParaRPr>
          </a:p>
          <a:p>
            <a:pPr marL="342900" indent="-342900" algn="ctr">
              <a:buFont typeface="Wingdings"/>
              <a:buChar char="Ø"/>
            </a:pPr>
            <a:r>
              <a:rPr lang="en-GB" sz="2400" dirty="0">
                <a:solidFill>
                  <a:schemeClr val="tx1"/>
                </a:solidFill>
                <a:latin typeface="Dreaming Outloud Pro"/>
                <a:cs typeface="Calibri"/>
              </a:rPr>
              <a:t>Capital letters and full stops accurately</a:t>
            </a:r>
          </a:p>
          <a:p>
            <a:pPr marL="342900" indent="-342900" algn="ctr">
              <a:buFont typeface="Wingdings"/>
              <a:buChar char="Ø"/>
            </a:pPr>
            <a:r>
              <a:rPr lang="en-GB" sz="2400" dirty="0">
                <a:solidFill>
                  <a:schemeClr val="tx1"/>
                </a:solidFill>
                <a:latin typeface="Dreaming Outloud Pro"/>
                <a:cs typeface="Calibri"/>
              </a:rPr>
              <a:t>Apostrophes</a:t>
            </a:r>
          </a:p>
          <a:p>
            <a:pPr marL="342900" indent="-342900" algn="ctr">
              <a:buFont typeface="Wingdings"/>
              <a:buChar char="Ø"/>
            </a:pPr>
            <a:r>
              <a:rPr lang="en-GB" sz="2400" dirty="0">
                <a:solidFill>
                  <a:schemeClr val="tx1"/>
                </a:solidFill>
                <a:latin typeface="Dreaming Outloud Pro"/>
                <a:cs typeface="Calibri"/>
              </a:rPr>
              <a:t>Speech marks</a:t>
            </a:r>
          </a:p>
          <a:p>
            <a:pPr marL="342900" indent="-342900" algn="ctr">
              <a:buFont typeface="Wingdings"/>
              <a:buChar char="Ø"/>
            </a:pPr>
            <a:r>
              <a:rPr lang="en-GB" sz="2400" dirty="0">
                <a:solidFill>
                  <a:schemeClr val="tx1"/>
                </a:solidFill>
                <a:latin typeface="Dreaming Outloud Pro"/>
                <a:cs typeface="Calibri"/>
              </a:rPr>
              <a:t>Commas </a:t>
            </a:r>
          </a:p>
          <a:p>
            <a:pPr marL="342900" indent="-342900" algn="ctr">
              <a:buFont typeface="Wingdings"/>
              <a:buChar char="Ø"/>
            </a:pPr>
            <a:r>
              <a:rPr lang="en-GB" sz="2400" dirty="0">
                <a:solidFill>
                  <a:schemeClr val="tx1"/>
                </a:solidFill>
                <a:latin typeface="Dreaming Outloud Pro"/>
                <a:cs typeface="Calibri"/>
              </a:rPr>
              <a:t>Check the punctuation wheel</a:t>
            </a:r>
          </a:p>
          <a:p>
            <a:pPr marL="342900" indent="-342900" algn="ctr">
              <a:buFont typeface="Wingdings"/>
              <a:buChar char="Ø"/>
            </a:pPr>
            <a:r>
              <a:rPr lang="en-GB" sz="2400" dirty="0">
                <a:solidFill>
                  <a:schemeClr val="tx1"/>
                </a:solidFill>
                <a:latin typeface="Dreaming Outloud Pro"/>
                <a:cs typeface="Calibri"/>
              </a:rPr>
              <a:t>Correct and accurate spellings</a:t>
            </a:r>
          </a:p>
        </p:txBody>
      </p:sp>
      <p:sp>
        <p:nvSpPr>
          <p:cNvPr id="8" name="Rectangle: Rounded Corners 7">
            <a:extLst>
              <a:ext uri="{FF2B5EF4-FFF2-40B4-BE49-F238E27FC236}">
                <a16:creationId xmlns:a16="http://schemas.microsoft.com/office/drawing/2014/main" id="{EAF6759A-4FAD-D43F-CCA5-ABAB25128B65}"/>
              </a:ext>
            </a:extLst>
          </p:cNvPr>
          <p:cNvSpPr/>
          <p:nvPr/>
        </p:nvSpPr>
        <p:spPr>
          <a:xfrm>
            <a:off x="7507203" y="1036969"/>
            <a:ext cx="4404257" cy="5502695"/>
          </a:xfrm>
          <a:prstGeom prst="roundRect">
            <a:avLst/>
          </a:prstGeom>
          <a:solidFill>
            <a:srgbClr val="92E3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u="sng" dirty="0">
                <a:solidFill>
                  <a:schemeClr val="tx1"/>
                </a:solidFill>
                <a:latin typeface="Dreaming Outloud Pro"/>
                <a:cs typeface="Calibri"/>
              </a:rPr>
              <a:t>Editing checklist:</a:t>
            </a:r>
          </a:p>
          <a:p>
            <a:pPr marL="342900" indent="-342900" algn="ctr">
              <a:buFont typeface="Wingdings"/>
              <a:buChar char="Ø"/>
            </a:pPr>
            <a:endParaRPr lang="en-GB" sz="2400" dirty="0">
              <a:solidFill>
                <a:schemeClr val="tx1"/>
              </a:solidFill>
              <a:latin typeface="Dreaming Outloud Pro"/>
              <a:cs typeface="Calibri"/>
            </a:endParaRPr>
          </a:p>
          <a:p>
            <a:pPr marL="342900" indent="-342900" algn="ctr">
              <a:buFont typeface="Wingdings"/>
              <a:buChar char="Ø"/>
            </a:pPr>
            <a:r>
              <a:rPr lang="en-GB" sz="2400" dirty="0">
                <a:solidFill>
                  <a:schemeClr val="tx1"/>
                </a:solidFill>
                <a:latin typeface="Dreaming Outloud Pro"/>
                <a:cs typeface="Calibri"/>
              </a:rPr>
              <a:t>Can you make your writing more engaging and vivid?</a:t>
            </a:r>
          </a:p>
          <a:p>
            <a:pPr marL="342900" indent="-342900" algn="ctr">
              <a:buFont typeface="Wingdings"/>
              <a:buChar char="Ø"/>
            </a:pPr>
            <a:r>
              <a:rPr lang="en-GB" sz="2400" dirty="0">
                <a:solidFill>
                  <a:schemeClr val="tx1"/>
                </a:solidFill>
                <a:latin typeface="Dreaming Outloud Pro"/>
                <a:cs typeface="Calibri"/>
              </a:rPr>
              <a:t>How gripping is your writing? Can you enhance this?</a:t>
            </a:r>
          </a:p>
          <a:p>
            <a:pPr marL="342900" indent="-342900" algn="ctr">
              <a:buFont typeface="Wingdings"/>
              <a:buChar char="Ø"/>
            </a:pPr>
            <a:r>
              <a:rPr lang="en-GB" sz="2400" dirty="0">
                <a:solidFill>
                  <a:schemeClr val="tx1"/>
                </a:solidFill>
                <a:latin typeface="Dreaming Outloud Pro"/>
                <a:cs typeface="Calibri"/>
              </a:rPr>
              <a:t>Can you develop your vocabulary choices to include sophisticated language?</a:t>
            </a:r>
          </a:p>
          <a:p>
            <a:pPr marL="342900" indent="-342900" algn="ctr">
              <a:buFont typeface="Wingdings"/>
              <a:buChar char="Ø"/>
            </a:pPr>
            <a:r>
              <a:rPr lang="en-GB" sz="2400" dirty="0">
                <a:solidFill>
                  <a:schemeClr val="tx1"/>
                </a:solidFill>
                <a:latin typeface="Dreaming Outloud Pro"/>
                <a:cs typeface="Calibri"/>
              </a:rPr>
              <a:t>Have you written in the same tense throughout?</a:t>
            </a:r>
          </a:p>
        </p:txBody>
      </p:sp>
      <p:sp>
        <p:nvSpPr>
          <p:cNvPr id="4" name="Rectangle: Rounded Corners 3">
            <a:extLst>
              <a:ext uri="{FF2B5EF4-FFF2-40B4-BE49-F238E27FC236}">
                <a16:creationId xmlns:a16="http://schemas.microsoft.com/office/drawing/2014/main" id="{2AB34D39-9E67-AB0C-A40B-4E354F6E3AA5}"/>
              </a:ext>
            </a:extLst>
          </p:cNvPr>
          <p:cNvSpPr/>
          <p:nvPr/>
        </p:nvSpPr>
        <p:spPr>
          <a:xfrm>
            <a:off x="3903739" y="1517953"/>
            <a:ext cx="3447140" cy="497114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Wingdings"/>
              <a:buChar char="Ø"/>
            </a:pPr>
            <a:r>
              <a:rPr lang="en-GB" sz="2400" b="1" u="sng" dirty="0">
                <a:solidFill>
                  <a:schemeClr val="tx1"/>
                </a:solidFill>
                <a:latin typeface="Dreaming Outloud Pro"/>
                <a:cs typeface="Calibri"/>
              </a:rPr>
              <a:t>Devices checklist:</a:t>
            </a:r>
            <a:endParaRPr lang="en-US"/>
          </a:p>
          <a:p>
            <a:pPr marL="342900" indent="-342900" algn="ctr">
              <a:buFont typeface="Wingdings"/>
              <a:buChar char="Ø"/>
            </a:pPr>
            <a:endParaRPr lang="en-GB" sz="2400" dirty="0">
              <a:solidFill>
                <a:schemeClr val="tx1"/>
              </a:solidFill>
              <a:latin typeface="Dreaming Outloud Pro"/>
              <a:cs typeface="Calibri"/>
            </a:endParaRPr>
          </a:p>
          <a:p>
            <a:pPr marL="342900" indent="-342900" algn="ctr">
              <a:buFont typeface="Wingdings"/>
              <a:buChar char="Ø"/>
            </a:pPr>
            <a:r>
              <a:rPr lang="en-GB" sz="2400" dirty="0">
                <a:solidFill>
                  <a:schemeClr val="tx1"/>
                </a:solidFill>
                <a:latin typeface="Dreaming Outloud Pro"/>
                <a:cs typeface="Calibri"/>
              </a:rPr>
              <a:t>Do all of your devices work? Are they shoe-horned in?</a:t>
            </a:r>
          </a:p>
          <a:p>
            <a:pPr marL="342900" indent="-342900" algn="ctr">
              <a:buFont typeface="Wingdings"/>
              <a:buChar char="Ø"/>
            </a:pPr>
            <a:r>
              <a:rPr lang="en-GB" sz="2400" dirty="0">
                <a:solidFill>
                  <a:schemeClr val="tx1"/>
                </a:solidFill>
                <a:latin typeface="Dreaming Outloud Pro"/>
                <a:cs typeface="Calibri"/>
              </a:rPr>
              <a:t>Can you develop any of the language devices?</a:t>
            </a:r>
          </a:p>
          <a:p>
            <a:pPr marL="342900" indent="-342900" algn="ctr">
              <a:buFont typeface="Wingdings"/>
              <a:buChar char="Ø"/>
            </a:pPr>
            <a:r>
              <a:rPr lang="en-GB" sz="2400" dirty="0">
                <a:solidFill>
                  <a:schemeClr val="tx1"/>
                </a:solidFill>
                <a:latin typeface="Dreaming Outloud Pro"/>
                <a:cs typeface="Calibri"/>
              </a:rPr>
              <a:t>Pathetic fallacy?</a:t>
            </a:r>
          </a:p>
          <a:p>
            <a:pPr marL="342900" indent="-342900" algn="ctr">
              <a:buFont typeface="Wingdings"/>
              <a:buChar char="Ø"/>
            </a:pPr>
            <a:r>
              <a:rPr lang="en-GB" sz="2400" dirty="0">
                <a:solidFill>
                  <a:schemeClr val="tx1"/>
                </a:solidFill>
                <a:latin typeface="Dreaming Outloud Pro"/>
                <a:cs typeface="Calibri"/>
              </a:rPr>
              <a:t>Sibilance?</a:t>
            </a:r>
          </a:p>
          <a:p>
            <a:pPr marL="342900" indent="-342900" algn="ctr">
              <a:buFont typeface="Wingdings"/>
              <a:buChar char="Ø"/>
            </a:pPr>
            <a:r>
              <a:rPr lang="en-GB" sz="2400" dirty="0">
                <a:solidFill>
                  <a:schemeClr val="tx1"/>
                </a:solidFill>
                <a:latin typeface="Dreaming Outloud Pro"/>
                <a:cs typeface="Calibri"/>
              </a:rPr>
              <a:t>Personification?</a:t>
            </a:r>
            <a:r>
              <a:rPr lang="en-GB" dirty="0">
                <a:solidFill>
                  <a:schemeClr val="tx1"/>
                </a:solidFill>
                <a:latin typeface="Dreaming Outloud Pro"/>
                <a:cs typeface="Calibri"/>
              </a:rPr>
              <a:t> </a:t>
            </a:r>
          </a:p>
        </p:txBody>
      </p:sp>
    </p:spTree>
    <p:extLst>
      <p:ext uri="{BB962C8B-B14F-4D97-AF65-F5344CB8AC3E}">
        <p14:creationId xmlns:p14="http://schemas.microsoft.com/office/powerpoint/2010/main" val="40448325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2C239-D642-11AD-B44C-01B2C78D2DF2}"/>
              </a:ext>
            </a:extLst>
          </p:cNvPr>
          <p:cNvPicPr>
            <a:picLocks noChangeAspect="1"/>
          </p:cNvPicPr>
          <p:nvPr/>
        </p:nvPicPr>
        <p:blipFill>
          <a:blip r:embed="rId3"/>
          <a:stretch>
            <a:fillRect/>
          </a:stretch>
        </p:blipFill>
        <p:spPr>
          <a:xfrm>
            <a:off x="4600310" y="2880851"/>
            <a:ext cx="3982515" cy="3444875"/>
          </a:xfrm>
          <a:prstGeom prst="rect">
            <a:avLst/>
          </a:prstGeom>
        </p:spPr>
      </p:pic>
      <p:sp>
        <p:nvSpPr>
          <p:cNvPr id="2" name="Title 1">
            <a:extLst>
              <a:ext uri="{FF2B5EF4-FFF2-40B4-BE49-F238E27FC236}">
                <a16:creationId xmlns:a16="http://schemas.microsoft.com/office/drawing/2014/main" id="{0AE60CD8-0D7E-E73E-D9B5-D97BE179C5A9}"/>
              </a:ext>
            </a:extLst>
          </p:cNvPr>
          <p:cNvSpPr>
            <a:spLocks noGrp="1"/>
          </p:cNvSpPr>
          <p:nvPr>
            <p:ph type="title"/>
          </p:nvPr>
        </p:nvSpPr>
        <p:spPr>
          <a:xfrm>
            <a:off x="838200" y="50953"/>
            <a:ext cx="10515600" cy="1325563"/>
          </a:xfrm>
        </p:spPr>
        <p:txBody>
          <a:bodyPr>
            <a:normAutofit/>
          </a:bodyPr>
          <a:lstStyle/>
          <a:p>
            <a:pPr algn="ctr"/>
            <a:r>
              <a:rPr lang="en-GB" sz="6600" dirty="0">
                <a:latin typeface="Dreaming Outloud Pro" panose="03050502040302030504" pitchFamily="66" charset="0"/>
                <a:cs typeface="Dreaming Outloud Pro" panose="03050502040302030504" pitchFamily="66" charset="0"/>
              </a:rPr>
              <a:t>Brain splurge</a:t>
            </a:r>
          </a:p>
        </p:txBody>
      </p:sp>
      <p:pic>
        <p:nvPicPr>
          <p:cNvPr id="4" name="Picture 3">
            <a:extLst>
              <a:ext uri="{FF2B5EF4-FFF2-40B4-BE49-F238E27FC236}">
                <a16:creationId xmlns:a16="http://schemas.microsoft.com/office/drawing/2014/main" id="{40149950-2B7A-63E5-AC6B-A27B62EA72DC}"/>
              </a:ext>
            </a:extLst>
          </p:cNvPr>
          <p:cNvPicPr>
            <a:picLocks noChangeAspect="1"/>
          </p:cNvPicPr>
          <p:nvPr/>
        </p:nvPicPr>
        <p:blipFill>
          <a:blip r:embed="rId4"/>
          <a:stretch>
            <a:fillRect/>
          </a:stretch>
        </p:blipFill>
        <p:spPr>
          <a:xfrm>
            <a:off x="8760542" y="193547"/>
            <a:ext cx="3264156" cy="3264156"/>
          </a:xfrm>
          <a:prstGeom prst="rect">
            <a:avLst/>
          </a:prstGeom>
        </p:spPr>
      </p:pic>
      <p:pic>
        <p:nvPicPr>
          <p:cNvPr id="1026" name="Picture 2" descr="Brain dump bonanza : splurge your way to vocabulary mastery! - Polyglossic">
            <a:extLst>
              <a:ext uri="{FF2B5EF4-FFF2-40B4-BE49-F238E27FC236}">
                <a16:creationId xmlns:a16="http://schemas.microsoft.com/office/drawing/2014/main" id="{860E8A0C-C420-7919-E4B9-08CC94713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05" y="1376516"/>
            <a:ext cx="4040888" cy="5067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C337A53-0D51-EBFE-CEB4-F4865954A94B}"/>
              </a:ext>
            </a:extLst>
          </p:cNvPr>
          <p:cNvSpPr/>
          <p:nvPr/>
        </p:nvSpPr>
        <p:spPr>
          <a:xfrm>
            <a:off x="9023683" y="4010526"/>
            <a:ext cx="2957763" cy="2286000"/>
          </a:xfrm>
          <a:prstGeom prst="roundRect">
            <a:avLst/>
          </a:prstGeom>
          <a:solidFill>
            <a:srgbClr val="92E3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ctr">
              <a:buFont typeface="Wingdings"/>
              <a:buChar char="Ø"/>
            </a:pPr>
            <a:r>
              <a:rPr lang="en-GB" sz="2400" dirty="0">
                <a:solidFill>
                  <a:schemeClr val="tx1"/>
                </a:solidFill>
                <a:cs typeface="Calibri"/>
              </a:rPr>
              <a:t>How do you plan? </a:t>
            </a:r>
            <a:endParaRPr lang="en-US" sz="2400">
              <a:solidFill>
                <a:schemeClr val="tx1"/>
              </a:solidFill>
              <a:cs typeface="Calibri"/>
            </a:endParaRPr>
          </a:p>
          <a:p>
            <a:pPr marL="285750" indent="-285750" algn="ctr">
              <a:buFont typeface="Wingdings"/>
              <a:buChar char="Ø"/>
            </a:pPr>
            <a:r>
              <a:rPr lang="en-GB" sz="2400" dirty="0">
                <a:solidFill>
                  <a:schemeClr val="tx1"/>
                </a:solidFill>
                <a:cs typeface="Calibri"/>
              </a:rPr>
              <a:t>Why should you plan?</a:t>
            </a:r>
          </a:p>
          <a:p>
            <a:pPr marL="285750" indent="-285750" algn="ctr">
              <a:buFont typeface="Wingdings"/>
              <a:buChar char="Ø"/>
            </a:pPr>
            <a:r>
              <a:rPr lang="en-GB" sz="2400" dirty="0">
                <a:solidFill>
                  <a:schemeClr val="tx1"/>
                </a:solidFill>
                <a:cs typeface="Calibri"/>
              </a:rPr>
              <a:t>Key concerns?</a:t>
            </a:r>
          </a:p>
        </p:txBody>
      </p:sp>
    </p:spTree>
    <p:extLst>
      <p:ext uri="{BB962C8B-B14F-4D97-AF65-F5344CB8AC3E}">
        <p14:creationId xmlns:p14="http://schemas.microsoft.com/office/powerpoint/2010/main" val="388241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81623-1A20-3AFA-B715-7AD96CB2090F}"/>
              </a:ext>
            </a:extLst>
          </p:cNvPr>
          <p:cNvPicPr>
            <a:picLocks noChangeAspect="1"/>
          </p:cNvPicPr>
          <p:nvPr/>
        </p:nvPicPr>
        <p:blipFill>
          <a:blip r:embed="rId3"/>
          <a:stretch>
            <a:fillRect/>
          </a:stretch>
        </p:blipFill>
        <p:spPr>
          <a:xfrm>
            <a:off x="3701716" y="1957137"/>
            <a:ext cx="6293372" cy="4187953"/>
          </a:xfrm>
          <a:prstGeom prst="rect">
            <a:avLst/>
          </a:prstGeom>
          <a:ln w="228600" cap="sq" cmpd="thickThin">
            <a:solidFill>
              <a:srgbClr val="000000"/>
            </a:solidFill>
            <a:prstDash val="solid"/>
            <a:miter lim="800000"/>
          </a:ln>
          <a:effectLst>
            <a:innerShdw blurRad="76200">
              <a:srgbClr val="000000"/>
            </a:innerShdw>
          </a:effectLst>
        </p:spPr>
      </p:pic>
      <p:sp>
        <p:nvSpPr>
          <p:cNvPr id="5" name="Title 2">
            <a:extLst>
              <a:ext uri="{FF2B5EF4-FFF2-40B4-BE49-F238E27FC236}">
                <a16:creationId xmlns:a16="http://schemas.microsoft.com/office/drawing/2014/main" id="{34596C73-0E88-0A45-E4A1-30EB2C4D1828}"/>
              </a:ext>
            </a:extLst>
          </p:cNvPr>
          <p:cNvSpPr txBox="1">
            <a:spLocks/>
          </p:cNvSpPr>
          <p:nvPr/>
        </p:nvSpPr>
        <p:spPr>
          <a:xfrm>
            <a:off x="0" y="0"/>
            <a:ext cx="12191999" cy="149319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sym typeface="Helvetica Light"/>
              </a:rPr>
              <a:t>Descriptive Plan – consider senses, setting, atmosphere, feelings</a:t>
            </a:r>
          </a:p>
        </p:txBody>
      </p:sp>
      <p:sp>
        <p:nvSpPr>
          <p:cNvPr id="2" name="Oval 1">
            <a:extLst>
              <a:ext uri="{FF2B5EF4-FFF2-40B4-BE49-F238E27FC236}">
                <a16:creationId xmlns:a16="http://schemas.microsoft.com/office/drawing/2014/main" id="{7D2562F2-3458-A36C-A163-1B50C4680817}"/>
              </a:ext>
            </a:extLst>
          </p:cNvPr>
          <p:cNvSpPr/>
          <p:nvPr/>
        </p:nvSpPr>
        <p:spPr>
          <a:xfrm>
            <a:off x="506328" y="2754730"/>
            <a:ext cx="2466473" cy="1834815"/>
          </a:xfrm>
          <a:prstGeom prst="ellipse">
            <a:avLst/>
          </a:prstGeom>
          <a:solidFill>
            <a:srgbClr val="F092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solidFill>
                  <a:schemeClr val="tx1"/>
                </a:solidFill>
                <a:latin typeface="Dreaming Outloud Pro"/>
                <a:cs typeface="Calibri"/>
              </a:rPr>
              <a:t>3 minutes</a:t>
            </a:r>
          </a:p>
        </p:txBody>
      </p:sp>
    </p:spTree>
    <p:extLst>
      <p:ext uri="{BB962C8B-B14F-4D97-AF65-F5344CB8AC3E}">
        <p14:creationId xmlns:p14="http://schemas.microsoft.com/office/powerpoint/2010/main" val="291665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A70A-731B-9559-26C4-86A777B661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546EF2-8EC5-54F3-D87A-2E8AEDF5860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869ED7F-C0E6-E328-A10D-05AC42031F14}"/>
              </a:ext>
            </a:extLst>
          </p:cNvPr>
          <p:cNvPicPr>
            <a:picLocks noChangeAspect="1"/>
          </p:cNvPicPr>
          <p:nvPr/>
        </p:nvPicPr>
        <p:blipFill>
          <a:blip r:embed="rId3"/>
          <a:stretch>
            <a:fillRect/>
          </a:stretch>
        </p:blipFill>
        <p:spPr>
          <a:xfrm>
            <a:off x="1303421" y="2008662"/>
            <a:ext cx="7329015" cy="4117975"/>
          </a:xfrm>
          <a:prstGeom prst="rect">
            <a:avLst/>
          </a:prstGeom>
          <a:ln w="228600" cap="sq" cmpd="thickThin">
            <a:solidFill>
              <a:srgbClr val="000000"/>
            </a:solidFill>
            <a:prstDash val="solid"/>
            <a:miter lim="800000"/>
          </a:ln>
          <a:effectLst>
            <a:innerShdw blurRad="76200">
              <a:srgbClr val="000000"/>
            </a:innerShdw>
          </a:effectLst>
        </p:spPr>
      </p:pic>
      <p:sp>
        <p:nvSpPr>
          <p:cNvPr id="5" name="Title 2">
            <a:extLst>
              <a:ext uri="{FF2B5EF4-FFF2-40B4-BE49-F238E27FC236}">
                <a16:creationId xmlns:a16="http://schemas.microsoft.com/office/drawing/2014/main" id="{2C387C2E-D5D4-E389-F8B2-BEDF71BF57B8}"/>
              </a:ext>
            </a:extLst>
          </p:cNvPr>
          <p:cNvSpPr txBox="1">
            <a:spLocks/>
          </p:cNvSpPr>
          <p:nvPr/>
        </p:nvSpPr>
        <p:spPr>
          <a:xfrm>
            <a:off x="0" y="0"/>
            <a:ext cx="12191999" cy="149319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sym typeface="Helvetica Light"/>
              </a:rPr>
              <a:t>Descriptive</a:t>
            </a:r>
            <a:r>
              <a:rPr kumimoji="0" lang="en-GB" sz="5500" b="1" i="0" u="none" strike="noStrike" kern="1200" cap="none" spc="0" normalizeH="0" baseline="0" noProof="0" dirty="0">
                <a:ln>
                  <a:noFill/>
                </a:ln>
                <a:solidFill>
                  <a:prstClr val="black"/>
                </a:solidFill>
                <a:effectLst/>
                <a:uLnTx/>
                <a:uFillTx/>
                <a:latin typeface="Calibri"/>
                <a:ea typeface="+mj-ea"/>
                <a:cs typeface="+mj-cs"/>
                <a:sym typeface="Helvetica Light"/>
              </a:rPr>
              <a:t> </a:t>
            </a:r>
            <a:r>
              <a:rPr kumimoji="0" lang="en-GB" sz="5500" b="1"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sym typeface="Helvetica Light"/>
              </a:rPr>
              <a:t>Plan – consider senses, setting, atmosphere and feelings</a:t>
            </a:r>
          </a:p>
        </p:txBody>
      </p:sp>
      <p:sp>
        <p:nvSpPr>
          <p:cNvPr id="6" name="Oval 5">
            <a:extLst>
              <a:ext uri="{FF2B5EF4-FFF2-40B4-BE49-F238E27FC236}">
                <a16:creationId xmlns:a16="http://schemas.microsoft.com/office/drawing/2014/main" id="{7D2562F2-3458-A36C-A163-1B50C4680817}"/>
              </a:ext>
            </a:extLst>
          </p:cNvPr>
          <p:cNvSpPr/>
          <p:nvPr/>
        </p:nvSpPr>
        <p:spPr>
          <a:xfrm>
            <a:off x="9098881" y="2935203"/>
            <a:ext cx="2466473" cy="1834815"/>
          </a:xfrm>
          <a:prstGeom prst="ellipse">
            <a:avLst/>
          </a:prstGeom>
          <a:solidFill>
            <a:srgbClr val="F092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solidFill>
                  <a:schemeClr val="tx1"/>
                </a:solidFill>
                <a:latin typeface="Dreaming Outloud Pro"/>
                <a:cs typeface="Calibri"/>
              </a:rPr>
              <a:t>3 minutes</a:t>
            </a:r>
          </a:p>
        </p:txBody>
      </p:sp>
    </p:spTree>
    <p:extLst>
      <p:ext uri="{BB962C8B-B14F-4D97-AF65-F5344CB8AC3E}">
        <p14:creationId xmlns:p14="http://schemas.microsoft.com/office/powerpoint/2010/main" val="386708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D4AA-F2E4-3A05-98FD-7DE25DE863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3C9E3F-C5AC-E7ED-A107-C0D04D2AB2D8}"/>
              </a:ext>
            </a:extLst>
          </p:cNvPr>
          <p:cNvSpPr>
            <a:spLocks noGrp="1"/>
          </p:cNvSpPr>
          <p:nvPr>
            <p:ph idx="1"/>
          </p:nvPr>
        </p:nvSpPr>
        <p:spPr/>
        <p:txBody>
          <a:bodyPr/>
          <a:lstStyle/>
          <a:p>
            <a:endParaRPr lang="en-GB"/>
          </a:p>
        </p:txBody>
      </p:sp>
      <p:pic>
        <p:nvPicPr>
          <p:cNvPr id="2050" name="Picture 2" descr="Russia-Ukraine Crisis: What's Happening as Invasion Fears Rise - WSJ">
            <a:extLst>
              <a:ext uri="{FF2B5EF4-FFF2-40B4-BE49-F238E27FC236}">
                <a16:creationId xmlns:a16="http://schemas.microsoft.com/office/drawing/2014/main" id="{C3215E85-F094-E0C6-2E73-7D00657AF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93146"/>
            <a:ext cx="4953000" cy="4953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4BB34577-8C8B-B9FE-F54F-257AFB891FF4}"/>
              </a:ext>
            </a:extLst>
          </p:cNvPr>
          <p:cNvSpPr txBox="1">
            <a:spLocks/>
          </p:cNvSpPr>
          <p:nvPr/>
        </p:nvSpPr>
        <p:spPr>
          <a:xfrm>
            <a:off x="0" y="0"/>
            <a:ext cx="12191999" cy="149319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sym typeface="Helvetica Light"/>
              </a:rPr>
              <a:t>Descriptive Plan – consider senses, setting, atmosphere and feelings</a:t>
            </a:r>
          </a:p>
        </p:txBody>
      </p:sp>
      <p:sp>
        <p:nvSpPr>
          <p:cNvPr id="5" name="Oval 4">
            <a:extLst>
              <a:ext uri="{FF2B5EF4-FFF2-40B4-BE49-F238E27FC236}">
                <a16:creationId xmlns:a16="http://schemas.microsoft.com/office/drawing/2014/main" id="{7D2562F2-3458-A36C-A163-1B50C4680817}"/>
              </a:ext>
            </a:extLst>
          </p:cNvPr>
          <p:cNvSpPr/>
          <p:nvPr/>
        </p:nvSpPr>
        <p:spPr>
          <a:xfrm>
            <a:off x="387922" y="2855311"/>
            <a:ext cx="2466473" cy="1834815"/>
          </a:xfrm>
          <a:prstGeom prst="ellipse">
            <a:avLst/>
          </a:prstGeom>
          <a:solidFill>
            <a:srgbClr val="F092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solidFill>
                  <a:schemeClr val="tx1"/>
                </a:solidFill>
                <a:latin typeface="Dreaming Outloud Pro"/>
                <a:cs typeface="Calibri"/>
              </a:rPr>
              <a:t>3 minutes</a:t>
            </a:r>
          </a:p>
        </p:txBody>
      </p:sp>
    </p:spTree>
    <p:extLst>
      <p:ext uri="{BB962C8B-B14F-4D97-AF65-F5344CB8AC3E}">
        <p14:creationId xmlns:p14="http://schemas.microsoft.com/office/powerpoint/2010/main" val="223466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846F-75FE-7785-2FF1-47695CF345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2C33F2-4FAA-B780-E7C5-5B2F85011221}"/>
              </a:ext>
            </a:extLst>
          </p:cNvPr>
          <p:cNvSpPr>
            <a:spLocks noGrp="1"/>
          </p:cNvSpPr>
          <p:nvPr>
            <p:ph idx="1"/>
          </p:nvPr>
        </p:nvSpPr>
        <p:spPr/>
        <p:txBody>
          <a:bodyPr/>
          <a:lstStyle/>
          <a:p>
            <a:endParaRPr lang="en-GB"/>
          </a:p>
        </p:txBody>
      </p:sp>
      <p:pic>
        <p:nvPicPr>
          <p:cNvPr id="3074" name="Picture 2" descr="Yemen war: Women facing daily struggle to survive - BBC News">
            <a:extLst>
              <a:ext uri="{FF2B5EF4-FFF2-40B4-BE49-F238E27FC236}">
                <a16:creationId xmlns:a16="http://schemas.microsoft.com/office/drawing/2014/main" id="{A608DB28-92D7-53E1-C9DF-C30559DD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2085220"/>
            <a:ext cx="7220290" cy="40433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9EC0B0A0-0275-4FA9-238B-AC332178EEBC}"/>
              </a:ext>
            </a:extLst>
          </p:cNvPr>
          <p:cNvSpPr txBox="1">
            <a:spLocks/>
          </p:cNvSpPr>
          <p:nvPr/>
        </p:nvSpPr>
        <p:spPr>
          <a:xfrm>
            <a:off x="0" y="0"/>
            <a:ext cx="12191999" cy="149319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prstClr val="black"/>
                </a:solidFill>
                <a:effectLst/>
                <a:uLnTx/>
                <a:uFillTx/>
                <a:latin typeface="Dreaming Outloud Pro" panose="03050502040302030504" pitchFamily="66" charset="0"/>
                <a:cs typeface="Dreaming Outloud Pro" panose="03050502040302030504" pitchFamily="66" charset="0"/>
                <a:sym typeface="Helvetica Light"/>
              </a:rPr>
              <a:t>Descriptive Plan – consider senses, setting, atmosphere and feelings</a:t>
            </a:r>
          </a:p>
        </p:txBody>
      </p:sp>
      <p:sp>
        <p:nvSpPr>
          <p:cNvPr id="5" name="Oval 4">
            <a:extLst>
              <a:ext uri="{FF2B5EF4-FFF2-40B4-BE49-F238E27FC236}">
                <a16:creationId xmlns:a16="http://schemas.microsoft.com/office/drawing/2014/main" id="{7D2562F2-3458-A36C-A163-1B50C4680817}"/>
              </a:ext>
            </a:extLst>
          </p:cNvPr>
          <p:cNvSpPr/>
          <p:nvPr/>
        </p:nvSpPr>
        <p:spPr>
          <a:xfrm>
            <a:off x="9205351" y="3085121"/>
            <a:ext cx="2466473" cy="1834815"/>
          </a:xfrm>
          <a:prstGeom prst="ellipse">
            <a:avLst/>
          </a:prstGeom>
          <a:solidFill>
            <a:srgbClr val="F092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solidFill>
                  <a:schemeClr val="tx1"/>
                </a:solidFill>
                <a:latin typeface="Dreaming Outloud Pro"/>
                <a:cs typeface="Calibri"/>
              </a:rPr>
              <a:t>3 minutes</a:t>
            </a:r>
          </a:p>
        </p:txBody>
      </p:sp>
    </p:spTree>
    <p:extLst>
      <p:ext uri="{BB962C8B-B14F-4D97-AF65-F5344CB8AC3E}">
        <p14:creationId xmlns:p14="http://schemas.microsoft.com/office/powerpoint/2010/main" val="271833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1999" cy="1493194"/>
          </a:xfrm>
          <a:solidFill>
            <a:schemeClr val="accent2">
              <a:lumMod val="40000"/>
              <a:lumOff val="60000"/>
            </a:schemeClr>
          </a:solidFill>
        </p:spPr>
        <p:txBody>
          <a:bodyPr>
            <a:noAutofit/>
          </a:bodyPr>
          <a:lstStyle/>
          <a:p>
            <a:r>
              <a:rPr lang="en-GB" sz="5500" b="1" dirty="0">
                <a:solidFill>
                  <a:schemeClr val="tx1"/>
                </a:solidFill>
                <a:latin typeface="Dreaming Outloud Pro" panose="03050502040302030504" pitchFamily="66" charset="0"/>
                <a:cs typeface="Dreaming Outloud Pro" panose="03050502040302030504" pitchFamily="66" charset="0"/>
              </a:rPr>
              <a:t>Write a descriptive paragraph using this image as your starting point</a:t>
            </a:r>
          </a:p>
        </p:txBody>
      </p:sp>
      <p:sp>
        <p:nvSpPr>
          <p:cNvPr id="7" name="Rectangle 6"/>
          <p:cNvSpPr/>
          <p:nvPr/>
        </p:nvSpPr>
        <p:spPr>
          <a:xfrm>
            <a:off x="6437531" y="1953700"/>
            <a:ext cx="2449516" cy="2221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8975" eaLnBrk="1" fontAlgn="auto" latinLnBrk="0" hangingPunct="1">
              <a:lnSpc>
                <a:spcPct val="100000"/>
              </a:lnSpc>
              <a:spcBef>
                <a:spcPts val="0"/>
              </a:spcBef>
              <a:spcAft>
                <a:spcPts val="0"/>
              </a:spcAft>
              <a:buClrTx/>
              <a:buSzTx/>
              <a:buFontTx/>
              <a:buNone/>
              <a:tabLst/>
              <a:defRPr/>
            </a:pPr>
            <a:endParaRPr kumimoji="0" lang="en-GB" sz="3013" b="0" i="0" u="none" strike="noStrike" kern="0" cap="none" spc="0" normalizeH="0" baseline="0" noProof="0">
              <a:ln>
                <a:noFill/>
              </a:ln>
              <a:solidFill>
                <a:prstClr val="white"/>
              </a:solidFill>
              <a:effectLst/>
              <a:uLnTx/>
              <a:uFillTx/>
              <a:latin typeface="Calibri"/>
              <a:ea typeface="+mn-ea"/>
              <a:cs typeface="+mn-cs"/>
              <a:sym typeface="Helvetica Light"/>
            </a:endParaRPr>
          </a:p>
        </p:txBody>
      </p:sp>
      <p:pic>
        <p:nvPicPr>
          <p:cNvPr id="4" name="Picture 3"/>
          <p:cNvPicPr>
            <a:picLocks noChangeAspect="1"/>
          </p:cNvPicPr>
          <p:nvPr/>
        </p:nvPicPr>
        <p:blipFill>
          <a:blip r:embed="rId3"/>
          <a:stretch>
            <a:fillRect/>
          </a:stretch>
        </p:blipFill>
        <p:spPr>
          <a:xfrm>
            <a:off x="2667000" y="1953700"/>
            <a:ext cx="6553200" cy="4447100"/>
          </a:xfrm>
          <a:prstGeom prst="rect">
            <a:avLst/>
          </a:prstGeom>
        </p:spPr>
      </p:pic>
    </p:spTree>
    <p:extLst>
      <p:ext uri="{BB962C8B-B14F-4D97-AF65-F5344CB8AC3E}">
        <p14:creationId xmlns:p14="http://schemas.microsoft.com/office/powerpoint/2010/main" val="17737091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83C2-FB3F-AA4B-F3D9-8E5AE55866EB}"/>
              </a:ext>
            </a:extLst>
          </p:cNvPr>
          <p:cNvSpPr>
            <a:spLocks noGrp="1"/>
          </p:cNvSpPr>
          <p:nvPr>
            <p:ph type="title"/>
          </p:nvPr>
        </p:nvSpPr>
        <p:spPr>
          <a:xfrm>
            <a:off x="838200" y="0"/>
            <a:ext cx="10515600" cy="950491"/>
          </a:xfrm>
          <a:noFill/>
        </p:spPr>
        <p:txBody>
          <a:bodyPr/>
          <a:lstStyle/>
          <a:p>
            <a:pPr algn="ctr"/>
            <a:r>
              <a:rPr lang="en-GB" dirty="0">
                <a:latin typeface="Dreaming Outloud Pro" panose="03050502040302030504" pitchFamily="66" charset="0"/>
                <a:cs typeface="Dreaming Outloud Pro" panose="03050502040302030504" pitchFamily="66" charset="0"/>
              </a:rPr>
              <a:t>Choose your favourite…</a:t>
            </a:r>
          </a:p>
        </p:txBody>
      </p:sp>
      <p:sp>
        <p:nvSpPr>
          <p:cNvPr id="3" name="Content Placeholder 2">
            <a:extLst>
              <a:ext uri="{FF2B5EF4-FFF2-40B4-BE49-F238E27FC236}">
                <a16:creationId xmlns:a16="http://schemas.microsoft.com/office/drawing/2014/main" id="{E3B861F4-8449-DCC2-FF2A-932D53A01D45}"/>
              </a:ext>
            </a:extLst>
          </p:cNvPr>
          <p:cNvSpPr>
            <a:spLocks noGrp="1"/>
          </p:cNvSpPr>
          <p:nvPr>
            <p:ph sz="half" idx="1"/>
          </p:nvPr>
        </p:nvSpPr>
        <p:spPr>
          <a:xfrm>
            <a:off x="6168917" y="1129004"/>
            <a:ext cx="5898502" cy="5467739"/>
          </a:xfrm>
          <a:solidFill>
            <a:srgbClr val="C7F0ED"/>
          </a:solidFill>
        </p:spPr>
        <p:txBody>
          <a:bodyPr>
            <a:noAutofit/>
          </a:bodyPr>
          <a:lstStyle/>
          <a:p>
            <a:pPr marL="0" indent="0">
              <a:buNone/>
            </a:pPr>
            <a:r>
              <a:rPr lang="en-GB" sz="3200" dirty="0">
                <a:latin typeface="Dreaming Outloud Pro" panose="03050502040302030504" pitchFamily="66" charset="0"/>
                <a:cs typeface="Dreaming Outloud Pro" panose="03050502040302030504" pitchFamily="66" charset="0"/>
              </a:rPr>
              <a:t>The icy snow made the soldiers freezing and wish they were at home. Their fingers were turning blue and they shivered in the biting wind. They slowly aimed their gun towards the enemy line and held their fire. They missed the comfort and warmth of their home every day, but they knew this wouldn’t last much longer. They were told it would be over by Christmas.</a:t>
            </a:r>
          </a:p>
        </p:txBody>
      </p:sp>
      <p:sp>
        <p:nvSpPr>
          <p:cNvPr id="4" name="Content Placeholder 3">
            <a:extLst>
              <a:ext uri="{FF2B5EF4-FFF2-40B4-BE49-F238E27FC236}">
                <a16:creationId xmlns:a16="http://schemas.microsoft.com/office/drawing/2014/main" id="{3A0D9B1E-F36F-538D-1540-F0B59F2749C8}"/>
              </a:ext>
            </a:extLst>
          </p:cNvPr>
          <p:cNvSpPr>
            <a:spLocks noGrp="1"/>
          </p:cNvSpPr>
          <p:nvPr>
            <p:ph sz="half" idx="2"/>
          </p:nvPr>
        </p:nvSpPr>
        <p:spPr>
          <a:xfrm>
            <a:off x="76199" y="1129004"/>
            <a:ext cx="6019454" cy="5467739"/>
          </a:xfrm>
          <a:solidFill>
            <a:schemeClr val="accent4">
              <a:lumMod val="20000"/>
              <a:lumOff val="80000"/>
            </a:schemeClr>
          </a:solidFill>
        </p:spPr>
        <p:txBody>
          <a:bodyPr vert="horz" lIns="91440" tIns="45720" rIns="91440" bIns="45720" rtlCol="0" anchor="t">
            <a:normAutofit lnSpcReduction="10000"/>
          </a:bodyPr>
          <a:lstStyle/>
          <a:p>
            <a:pPr marL="0" indent="0">
              <a:buNone/>
            </a:pPr>
            <a:r>
              <a:rPr lang="en-GB" sz="3200" dirty="0">
                <a:latin typeface="Dreaming Outloud Pro"/>
                <a:cs typeface="Dreaming Outloud Pro"/>
              </a:rPr>
              <a:t>Biting wind devoured every piece of  flesh visible, regardless of enemy lines. Fingers turned blue as they poised on the trigger of the heavy rifles; eyes constantly surveying the frozen landscape of no-man’s land, blinded by the vast nothingness and snow-covered mounds – bodies or earth, no one knew any more.</a:t>
            </a:r>
          </a:p>
          <a:p>
            <a:pPr marL="0" indent="0">
              <a:buNone/>
            </a:pPr>
            <a:r>
              <a:rPr lang="en-GB" sz="3200" dirty="0">
                <a:latin typeface="Dreaming Outloud Pro"/>
                <a:cs typeface="Dreaming Outloud Pro"/>
              </a:rPr>
              <a:t>Each soldier longed for the warm comfort of home and easy conversation…</a:t>
            </a:r>
          </a:p>
        </p:txBody>
      </p:sp>
    </p:spTree>
    <p:extLst>
      <p:ext uri="{BB962C8B-B14F-4D97-AF65-F5344CB8AC3E}">
        <p14:creationId xmlns:p14="http://schemas.microsoft.com/office/powerpoint/2010/main" val="3110150222"/>
      </p:ext>
    </p:extLst>
  </p:cSld>
  <p:clrMapOvr>
    <a:masterClrMapping/>
  </p:clrMapOvr>
</p:sld>
</file>

<file path=ppt/theme/theme1.xml><?xml version="1.0" encoding="utf-8"?>
<a:theme xmlns:a="http://schemas.openxmlformats.org/drawingml/2006/main" name="OfficeLight_16x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927</Words>
  <Application>Microsoft Office PowerPoint</Application>
  <PresentationFormat>Widescreen</PresentationFormat>
  <Paragraphs>113</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Dreaming Outloud Pro</vt:lpstr>
      <vt:lpstr>Helvetica Light</vt:lpstr>
      <vt:lpstr>Wingdings</vt:lpstr>
      <vt:lpstr>OfficeLight_16x9</vt:lpstr>
      <vt:lpstr>Draw an image that represents what you think the following title might mean…</vt:lpstr>
      <vt:lpstr>L.O. To create an effective piece of 'slow writing'</vt:lpstr>
      <vt:lpstr>Brain splurge</vt:lpstr>
      <vt:lpstr>PowerPoint Presentation</vt:lpstr>
      <vt:lpstr>PowerPoint Presentation</vt:lpstr>
      <vt:lpstr>PowerPoint Presentation</vt:lpstr>
      <vt:lpstr>PowerPoint Presentation</vt:lpstr>
      <vt:lpstr>Write a descriptive paragraph using this image as your starting point</vt:lpstr>
      <vt:lpstr>Choose your favourite…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PROOF-READ!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 an image that represents what you think the following title might mean…</dc:title>
  <dc:creator>Helen Clarke</dc:creator>
  <cp:lastModifiedBy>Boodt, Sarah</cp:lastModifiedBy>
  <cp:revision>63</cp:revision>
  <dcterms:created xsi:type="dcterms:W3CDTF">2023-07-13T13:45:19Z</dcterms:created>
  <dcterms:modified xsi:type="dcterms:W3CDTF">2024-03-07T14:23:12Z</dcterms:modified>
</cp:coreProperties>
</file>