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1"/>
  </p:notesMasterIdLst>
  <p:sldIdLst>
    <p:sldId id="443" r:id="rId5"/>
    <p:sldId id="256" r:id="rId6"/>
    <p:sldId id="428" r:id="rId7"/>
    <p:sldId id="436" r:id="rId8"/>
    <p:sldId id="429" r:id="rId9"/>
    <p:sldId id="430" r:id="rId10"/>
    <p:sldId id="440" r:id="rId11"/>
    <p:sldId id="432" r:id="rId12"/>
    <p:sldId id="437" r:id="rId13"/>
    <p:sldId id="433" r:id="rId14"/>
    <p:sldId id="434" r:id="rId15"/>
    <p:sldId id="435" r:id="rId16"/>
    <p:sldId id="438" r:id="rId17"/>
    <p:sldId id="439" r:id="rId18"/>
    <p:sldId id="441" r:id="rId19"/>
    <p:sldId id="4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F0EC7-3DB3-41AF-BB7A-2DB7BA70878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46DB-DF78-4C74-8193-30EF5B0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2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422374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4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2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4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6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4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01C4-C941-1DA4-6A4A-FF128177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17153-CDDD-647D-7AFB-5A5B92FD0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312B-CF4B-34E2-97CD-3444819B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E20A-C146-4F31-9C4C-F88C7C210737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8DD4D-D04C-A0D8-3939-F9ECDD24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29E7-E776-85CA-414F-432C072C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C76B-CD8D-4B53-B27B-7F508C6E5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30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80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2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36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0000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5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7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m.org.uk/elibrary/collection/2933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ra.ioe.ac.uk/22296/1/doc_3631.pdf" TargetMode="External"/><Relationship Id="rId2" Type="http://schemas.openxmlformats.org/officeDocument/2006/relationships/hyperlink" Target="https://www.atm.org.uk/write/mediauploads/resources/richard_skemp.pd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hell.com/index.php" TargetMode="External"/><Relationship Id="rId2" Type="http://schemas.openxmlformats.org/officeDocument/2006/relationships/hyperlink" Target="https://www.mathshell.org/swan.htm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1DCB-6FC2-2252-BEF2-96CF9E34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43" y="945913"/>
            <a:ext cx="11118714" cy="2170511"/>
          </a:xfrm>
        </p:spPr>
        <p:txBody>
          <a:bodyPr>
            <a:noAutofit/>
          </a:bodyPr>
          <a:lstStyle/>
          <a:p>
            <a:r>
              <a:rPr lang="en-GB" sz="4400" dirty="0"/>
              <a:t>Subject pedagogy for mathematics: </a:t>
            </a:r>
            <a:br>
              <a:rPr lang="en-GB" sz="4400" dirty="0"/>
            </a:br>
            <a:r>
              <a:rPr lang="en-GB" sz="4400" dirty="0"/>
              <a:t>Collaborative learning, Mastery and Realistic Mathematics Education (RME)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1047-1AAD-B377-0A8F-BC7F1CA4A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313" y="3741577"/>
            <a:ext cx="8637072" cy="118498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Graham Griffiths, IOE UCL’s Faculty of Education and Society</a:t>
            </a:r>
          </a:p>
          <a:p>
            <a:r>
              <a:rPr lang="en-GB" dirty="0"/>
              <a:t>Martin Newton, MEI (Mathematics in Education and Industry)</a:t>
            </a:r>
          </a:p>
          <a:p>
            <a:r>
              <a:rPr lang="en-GB" dirty="0"/>
              <a:t>Davide </a:t>
            </a:r>
            <a:r>
              <a:rPr lang="en-GB" dirty="0" err="1"/>
              <a:t>Penazzi</a:t>
            </a:r>
            <a:r>
              <a:rPr lang="en-GB" dirty="0"/>
              <a:t>, University of Central Lancashire </a:t>
            </a:r>
            <a:r>
              <a:rPr lang="en-GB" b="0" i="0" dirty="0">
                <a:solidFill>
                  <a:srgbClr val="2F3235"/>
                </a:solidFill>
                <a:effectLst/>
                <a:latin typeface="Montserrat" panose="00000500000000000000" pitchFamily="2" charset="0"/>
              </a:rPr>
              <a:t>School of Engineering and Computing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41B58-26E9-9912-5CDE-28B20B77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4" b="14566"/>
          <a:stretch/>
        </p:blipFill>
        <p:spPr>
          <a:xfrm>
            <a:off x="1222313" y="5000420"/>
            <a:ext cx="1778324" cy="83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CEB5A-497F-0284-374C-D0D12C412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8" b="13956"/>
          <a:stretch/>
        </p:blipFill>
        <p:spPr>
          <a:xfrm>
            <a:off x="7676570" y="5000420"/>
            <a:ext cx="1528931" cy="83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7DC99-D8B4-7B6C-7F14-5C0D66605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131" y="5000420"/>
            <a:ext cx="2301439" cy="832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FE62E-BE94-FFDE-B0EF-3C9741700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425" y="5000420"/>
            <a:ext cx="2447010" cy="83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05FCF-7EE1-05B0-3A92-DB494942A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185" y="5000420"/>
            <a:ext cx="1479039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Build on the knowledge learners bring to sessions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Expose and discuss common misconceptions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Develop effective questioning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co-operative small group work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err="1"/>
              <a:t>Emphasise</a:t>
            </a:r>
            <a:r>
              <a:rPr lang="en-US" sz="2800" dirty="0"/>
              <a:t> methods rather than answers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rich collaborative tasks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Create connections between mathematical topics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technology in appropriate ways</a:t>
            </a:r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Principles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7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8472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3600" dirty="0"/>
              <a:t>Expose and discuss common misconceptions</a:t>
            </a:r>
          </a:p>
          <a:p>
            <a:pPr marL="571500" indent="-571500" algn="l" rtl="0">
              <a:buFontTx/>
              <a:buChar char="-"/>
            </a:pPr>
            <a:r>
              <a:rPr lang="en-US" sz="3600" dirty="0"/>
              <a:t>dealing with Piaget’s notion of accommodation </a:t>
            </a:r>
          </a:p>
          <a:p>
            <a:pPr algn="l" rtl="0"/>
            <a:r>
              <a:rPr lang="en-US" sz="3600" dirty="0"/>
              <a:t>  </a:t>
            </a:r>
          </a:p>
          <a:p>
            <a:pPr algn="l" rtl="0"/>
            <a:endParaRPr lang="en-US" sz="3600" dirty="0"/>
          </a:p>
          <a:p>
            <a:pPr algn="l" rtl="0"/>
            <a:r>
              <a:rPr lang="en-US" sz="3600" dirty="0"/>
              <a:t>Use co-operative small group work </a:t>
            </a:r>
          </a:p>
          <a:p>
            <a:pPr algn="l" rtl="0"/>
            <a:r>
              <a:rPr lang="en-US" sz="3600" dirty="0"/>
              <a:t>- drawing on Vygotsky </a:t>
            </a:r>
          </a:p>
          <a:p>
            <a:pPr algn="l" rtl="0"/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Rationale / theoretical ideas 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1EB07-083F-5A75-D47E-0727DFCB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5" y="3246447"/>
            <a:ext cx="1625684" cy="1066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4CE06-9FEC-B419-D5DE-5565158A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55" y="3132140"/>
            <a:ext cx="2495678" cy="12954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B3D0D-BC3B-1557-7062-B9FF4C38C590}"/>
              </a:ext>
            </a:extLst>
          </p:cNvPr>
          <p:cNvCxnSpPr>
            <a:cxnSpLocks/>
          </p:cNvCxnSpPr>
          <p:nvPr/>
        </p:nvCxnSpPr>
        <p:spPr>
          <a:xfrm flipV="1">
            <a:off x="4008474" y="3779873"/>
            <a:ext cx="3125973" cy="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Vygotsky and the benefits of collaborative learning">
            <a:extLst>
              <a:ext uri="{FF2B5EF4-FFF2-40B4-BE49-F238E27FC236}">
                <a16:creationId xmlns:a16="http://schemas.microsoft.com/office/drawing/2014/main" id="{1CE8E8FA-1C72-A3E2-D291-068F22C5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73" y="4940548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3200" dirty="0"/>
              <a:t>4.1 Classifying mathematical objects </a:t>
            </a:r>
          </a:p>
          <a:p>
            <a:pPr algn="l" rtl="0"/>
            <a:r>
              <a:rPr lang="en-US" sz="3200" dirty="0"/>
              <a:t>4.2 Interpreting multiple representations </a:t>
            </a:r>
          </a:p>
          <a:p>
            <a:pPr algn="l" rtl="0"/>
            <a:r>
              <a:rPr lang="en-US" sz="3200" dirty="0"/>
              <a:t>4.3 Evaluating mathematical statements (</a:t>
            </a:r>
            <a:r>
              <a:rPr lang="en-US" sz="3200" dirty="0" err="1"/>
              <a:t>eg</a:t>
            </a:r>
            <a:r>
              <a:rPr lang="en-US" sz="3200" dirty="0"/>
              <a:t> whether given statements are ‘always true’, ‘sometimes true’ or ‘never true’) </a:t>
            </a:r>
          </a:p>
          <a:p>
            <a:pPr algn="l" rtl="0"/>
            <a:r>
              <a:rPr lang="en-US" sz="3200" dirty="0"/>
              <a:t>4.4 Creating problems </a:t>
            </a:r>
          </a:p>
          <a:p>
            <a:pPr algn="l" rtl="0"/>
            <a:r>
              <a:rPr lang="en-US" sz="3200" dirty="0"/>
              <a:t>4.5 </a:t>
            </a:r>
            <a:r>
              <a:rPr lang="en-US" sz="3200" dirty="0" err="1"/>
              <a:t>Analysing</a:t>
            </a:r>
            <a:r>
              <a:rPr lang="en-US" sz="3200" dirty="0"/>
              <a:t> reasoning and solutions </a:t>
            </a:r>
          </a:p>
          <a:p>
            <a:pPr algn="l" rtl="0"/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5400" dirty="0">
                <a:solidFill>
                  <a:schemeClr val="accent6"/>
                </a:solidFill>
              </a:rPr>
              <a:t>Use rich collaborative tasks</a:t>
            </a:r>
          </a:p>
        </p:txBody>
      </p:sp>
    </p:spTree>
    <p:extLst>
      <p:ext uri="{BB962C8B-B14F-4D97-AF65-F5344CB8AC3E}">
        <p14:creationId xmlns:p14="http://schemas.microsoft.com/office/powerpoint/2010/main" val="146396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FF0000"/>
                </a:solidFill>
              </a:rPr>
              <a:t>4.2 Interpreting multiple representations</a:t>
            </a:r>
            <a:endParaRPr lang="en-US" sz="3600" b="0" i="0" u="none" strike="noStrike" kern="1200" cap="none" spc="0" baseline="0" dirty="0">
              <a:solidFill>
                <a:srgbClr val="FF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F9E17-F66F-4FD7-B874-DFE9C3F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09" y="1966917"/>
            <a:ext cx="7908172" cy="47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4.3 Evaluating mathematical statements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89088-27D5-A7A4-B651-5AA6BF95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1" y="1846872"/>
            <a:ext cx="7720785" cy="50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EAD02-7948-6387-17F4-8328F260BC99}"/>
              </a:ext>
            </a:extLst>
          </p:cNvPr>
          <p:cNvSpPr txBox="1"/>
          <p:nvPr/>
        </p:nvSpPr>
        <p:spPr>
          <a:xfrm>
            <a:off x="393405" y="2211572"/>
            <a:ext cx="11259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3600" dirty="0"/>
              <a:t>ILIM </a:t>
            </a:r>
            <a:r>
              <a:rPr lang="en-GB" sz="3600" dirty="0">
                <a:hlinkClick r:id="rId2"/>
              </a:rPr>
              <a:t>https://www.stem.org.uk/elibrary/collection/2933</a:t>
            </a:r>
            <a:r>
              <a:rPr lang="en-GB" sz="3600" dirty="0"/>
              <a:t> 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8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EAD02-7948-6387-17F4-8328F260BC99}"/>
              </a:ext>
            </a:extLst>
          </p:cNvPr>
          <p:cNvSpPr txBox="1"/>
          <p:nvPr/>
        </p:nvSpPr>
        <p:spPr>
          <a:xfrm>
            <a:off x="393405" y="2211572"/>
            <a:ext cx="11259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 err="1">
                <a:solidFill>
                  <a:srgbClr val="202122"/>
                </a:solidFill>
                <a:effectLst/>
              </a:rPr>
              <a:t>Skemp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, R. R. (1976/2006). Relational understanding and instrumental understanding. </a:t>
            </a:r>
            <a:r>
              <a:rPr lang="en-US" sz="2400" b="0" i="1" dirty="0">
                <a:solidFill>
                  <a:srgbClr val="202122"/>
                </a:solidFill>
                <a:effectLst/>
              </a:rPr>
              <a:t>Mathematics Teaching in the Middle School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, 12(2), 88–95. Originally published in </a:t>
            </a:r>
            <a:r>
              <a:rPr lang="en-US" sz="2400" b="0" i="1" dirty="0">
                <a:solidFill>
                  <a:srgbClr val="202122"/>
                </a:solidFill>
                <a:effectLst/>
              </a:rPr>
              <a:t>Mathematics Teaching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02122"/>
                </a:solidFill>
                <a:effectLst/>
                <a:hlinkClick r:id="rId2"/>
              </a:rPr>
              <a:t>https://www.atm.org.uk/write/mediauploads/resources/richard_skemp.pdf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 </a:t>
            </a:r>
          </a:p>
          <a:p>
            <a:pPr algn="l"/>
            <a:endParaRPr lang="en-US" sz="2400" dirty="0">
              <a:solidFill>
                <a:srgbClr val="202122"/>
              </a:solidFill>
            </a:endParaRPr>
          </a:p>
          <a:p>
            <a:r>
              <a:rPr lang="en-US" sz="2400" dirty="0">
                <a:solidFill>
                  <a:srgbClr val="202122"/>
                </a:solidFill>
              </a:rPr>
              <a:t>Swain, J. and Swan, M. (2007) Thinking Through Mathematics Research Report NRDC/DFE </a:t>
            </a:r>
            <a:r>
              <a:rPr lang="en-US" sz="2400" dirty="0">
                <a:solidFill>
                  <a:srgbClr val="202122"/>
                </a:solidFill>
                <a:hlinkClick r:id="rId3"/>
              </a:rPr>
              <a:t>https://dera.ioe.ac.uk/22296/1/doc_3631.pdf</a:t>
            </a:r>
            <a:r>
              <a:rPr lang="en-US" sz="2400" dirty="0">
                <a:solidFill>
                  <a:srgbClr val="202122"/>
                </a:solidFill>
              </a:rPr>
              <a:t> </a:t>
            </a:r>
          </a:p>
          <a:p>
            <a:endParaRPr lang="en-US" sz="2400" dirty="0">
              <a:solidFill>
                <a:srgbClr val="202122"/>
              </a:solidFill>
            </a:endParaRPr>
          </a:p>
          <a:p>
            <a:pPr algn="l"/>
            <a:r>
              <a:rPr lang="en-US" sz="2400" dirty="0"/>
              <a:t>Swan, M. (2006a). Collaborative Learning in Mathematics: A Challenge to our Beliefs and Practices. London: National Institute for Adult and Continuing Education (NIACE); National Research and Development Centre for adult literacy and numeracy (NRDC).</a:t>
            </a:r>
            <a:endParaRPr lang="en-US" sz="2400" b="0" i="0" dirty="0">
              <a:solidFill>
                <a:srgbClr val="202122"/>
              </a:solidFill>
              <a:effectLst/>
            </a:endParaRP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38E9345F-6DCD-4FF4-B340-99C4CE13B1F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60000" y="360000"/>
            <a:ext cx="5760000" cy="720000"/>
          </a:xfrm>
        </p:spPr>
        <p:txBody>
          <a:bodyPr vert="horz" wrap="square" lIns="0" tIns="12700" rIns="0" bIns="0" rtlCol="0" anchor="t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US" b="1" dirty="0"/>
              <a:t>IOE – FACULTY OF EDUCATION AND SOCIETY</a:t>
            </a:r>
            <a:endParaRPr lang="en-US" dirty="0"/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-130629" y="2413243"/>
            <a:ext cx="7208875" cy="3989209"/>
          </a:xfrm>
          <a:noFill/>
          <a:ln>
            <a:noFill/>
          </a:ln>
        </p:spPr>
        <p:txBody>
          <a:bodyPr wrap="square" anchor="t">
            <a:normAutofit/>
          </a:bodyPr>
          <a:lstStyle/>
          <a:p>
            <a:r>
              <a:rPr lang="en-GB" sz="4000" dirty="0"/>
              <a:t>What Works Teach Meets 2</a:t>
            </a:r>
            <a:br>
              <a:rPr lang="en-GB" sz="4000" dirty="0"/>
            </a:br>
            <a:br>
              <a:rPr lang="en-GB" sz="3200" dirty="0"/>
            </a:br>
            <a:r>
              <a:rPr lang="en-GB" sz="3200" dirty="0"/>
              <a:t>Graham Griffiths</a:t>
            </a:r>
            <a:br>
              <a:rPr lang="en-GB" sz="3200" dirty="0"/>
            </a:b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Collaborative learning </a:t>
            </a:r>
            <a:endParaRPr lang="en-GB" dirty="0"/>
          </a:p>
        </p:txBody>
      </p:sp>
      <p:pic>
        <p:nvPicPr>
          <p:cNvPr id="3" name="Picture 2" descr="Colleagues at conference table">
            <a:extLst>
              <a:ext uri="{FF2B5EF4-FFF2-40B4-BE49-F238E27FC236}">
                <a16:creationId xmlns:a16="http://schemas.microsoft.com/office/drawing/2014/main" id="{E8D024C0-3154-B178-F924-3D094C66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1" y="2413243"/>
            <a:ext cx="4671399" cy="31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consider key aspects of mathematics teaching practice and related literature </a:t>
            </a:r>
          </a:p>
          <a:p>
            <a:pPr algn="l" rtl="0"/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what is meant by collaborative learning in mathematics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at least two collaborative learning activities </a:t>
            </a: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Aims / outcomes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of the following is the odd one out? Why?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Odd one out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7DBD0-A5CF-5740-0FCA-9826A018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73" y="3237965"/>
            <a:ext cx="9228654" cy="27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2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 teaching had largely been seen as following a fairly ‘traditional’ pattern of presentation followed by exercises.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called this Triple (E)X teaching: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Exposition </a:t>
            </a: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</a:t>
            </a: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of this would seem to encourage what 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Skemp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would call ‘instrumental understanding’ rather than ‘relational understanding’.  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Rationale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1026" name="Picture 2" descr="Math teacher Images | Free Vectors, Stock Photos &amp; PSD">
            <a:extLst>
              <a:ext uri="{FF2B5EF4-FFF2-40B4-BE49-F238E27FC236}">
                <a16:creationId xmlns:a16="http://schemas.microsoft.com/office/drawing/2014/main" id="{001B147E-F72D-19D9-7370-F135A104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28" y="3132465"/>
            <a:ext cx="3804167" cy="2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Individualised learning schemes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SMILE)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Discovery / investigations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Programmable ‘microworlds’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/ scratch)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learning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Mathematics Education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Mastery approaches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461274" y="1041991"/>
            <a:ext cx="11269454" cy="812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Attempts to deal with teaching mathematics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97B3E-5917-9172-A288-28A2B556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434" y="886373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EM">
            <a:extLst>
              <a:ext uri="{FF2B5EF4-FFF2-40B4-BE49-F238E27FC236}">
                <a16:creationId xmlns:a16="http://schemas.microsoft.com/office/drawing/2014/main" id="{7FC13383-3F20-FB96-8D19-D207D9F5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55" y="2210612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cratch">
            <a:extLst>
              <a:ext uri="{FF2B5EF4-FFF2-40B4-BE49-F238E27FC236}">
                <a16:creationId xmlns:a16="http://schemas.microsoft.com/office/drawing/2014/main" id="{93C536A1-5CD4-B987-F0B2-72ECAEA4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13" y="3429000"/>
            <a:ext cx="1924049" cy="19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listic Mathematics Education - IMaT – Inclusive Mathematics Teaching">
            <a:extLst>
              <a:ext uri="{FF2B5EF4-FFF2-40B4-BE49-F238E27FC236}">
                <a16:creationId xmlns:a16="http://schemas.microsoft.com/office/drawing/2014/main" id="{56DFC3D2-4B5C-D98D-FC56-A2A80540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46" y="4800189"/>
            <a:ext cx="2923953" cy="20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Individualised learning schemes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SMILE)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Discovery / investigations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Programmable ‘microworlds’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/ scratch)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learning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Mathematics Education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Mastery approaches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Attempts to deal with teaching mathematics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F9B15C-34B1-0681-C6B7-3867BD4532D1}"/>
              </a:ext>
            </a:extLst>
          </p:cNvPr>
          <p:cNvSpPr/>
          <p:nvPr/>
        </p:nvSpPr>
        <p:spPr>
          <a:xfrm>
            <a:off x="277916" y="2062716"/>
            <a:ext cx="6505653" cy="136628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461E7-8D20-59A5-A8BD-F984B25454D5}"/>
              </a:ext>
            </a:extLst>
          </p:cNvPr>
          <p:cNvSpPr txBox="1"/>
          <p:nvPr/>
        </p:nvSpPr>
        <p:spPr>
          <a:xfrm>
            <a:off x="7315200" y="2509284"/>
            <a:ext cx="451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Seen as unsuccessful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939C82-59BF-52B1-DBC6-264AC5BDBBD8}"/>
              </a:ext>
            </a:extLst>
          </p:cNvPr>
          <p:cNvSpPr/>
          <p:nvPr/>
        </p:nvSpPr>
        <p:spPr>
          <a:xfrm>
            <a:off x="235384" y="4635795"/>
            <a:ext cx="6505653" cy="20839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5D862-F294-FD0C-477A-E344E8F77FB5}"/>
              </a:ext>
            </a:extLst>
          </p:cNvPr>
          <p:cNvSpPr txBox="1"/>
          <p:nvPr/>
        </p:nvSpPr>
        <p:spPr>
          <a:xfrm>
            <a:off x="7315200" y="5263116"/>
            <a:ext cx="348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B050"/>
                </a:solidFill>
              </a:rPr>
              <a:t>Positively received </a:t>
            </a:r>
          </a:p>
        </p:txBody>
      </p:sp>
    </p:spTree>
    <p:extLst>
      <p:ext uri="{BB962C8B-B14F-4D97-AF65-F5344CB8AC3E}">
        <p14:creationId xmlns:p14="http://schemas.microsoft.com/office/powerpoint/2010/main" val="302094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7802825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 by Malcolm Swan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https://www.mathshell.org/swan.htm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work at the Shell Centre University of Nottingham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https://www.mathshell.com/index.php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various projects: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GCSE resit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DfE Improving Learning in Mathematics (ILIM) GCSE / A level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 Through Mathematics – Entry level – L2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Collaborative learning 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3074" name="Picture 2" descr="Photo of Malcolm Swan">
            <a:extLst>
              <a:ext uri="{FF2B5EF4-FFF2-40B4-BE49-F238E27FC236}">
                <a16:creationId xmlns:a16="http://schemas.microsoft.com/office/drawing/2014/main" id="{0791D6D6-206A-746D-6506-CF67E0D0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83" y="1562985"/>
            <a:ext cx="3670470" cy="47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3376E-5925-381C-AB94-EB60316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00" y="853937"/>
            <a:ext cx="9651000" cy="5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3469"/>
      </p:ext>
    </p:extLst>
  </p:cSld>
  <p:clrMapOvr>
    <a:masterClrMapping/>
  </p:clrMapOvr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2DF6BA430A14C900274AF946CBCB1" ma:contentTypeVersion="7" ma:contentTypeDescription="Create a new document." ma:contentTypeScope="" ma:versionID="9a1776f6b8d013a079617302aa738e72">
  <xsd:schema xmlns:xsd="http://www.w3.org/2001/XMLSchema" xmlns:xs="http://www.w3.org/2001/XMLSchema" xmlns:p="http://schemas.microsoft.com/office/2006/metadata/properties" xmlns:ns3="305950d2-652e-48fd-98ed-5eb8198e462f" xmlns:ns4="2a62d8f6-8670-4d5d-8d52-a9d4624e721f" targetNamespace="http://schemas.microsoft.com/office/2006/metadata/properties" ma:root="true" ma:fieldsID="fb7dba16daf0ed623d2c5ec9afeffe81" ns3:_="" ns4:_="">
    <xsd:import namespace="305950d2-652e-48fd-98ed-5eb8198e462f"/>
    <xsd:import namespace="2a62d8f6-8670-4d5d-8d52-a9d4624e72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950d2-652e-48fd-98ed-5eb8198e46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2d8f6-8670-4d5d-8d52-a9d4624e7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AB25D-BDAA-4F11-A49F-2761EC25771A}">
  <ds:schemaRefs>
    <ds:schemaRef ds:uri="http://purl.org/dc/elements/1.1/"/>
    <ds:schemaRef ds:uri="305950d2-652e-48fd-98ed-5eb8198e462f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a62d8f6-8670-4d5d-8d52-a9d4624e721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3CA2B-3B25-4ADB-A603-2A1ECF790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950d2-652e-48fd-98ed-5eb8198e462f"/>
    <ds:schemaRef ds:uri="2a62d8f6-8670-4d5d-8d52-a9d4624e7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E142D3-B95F-4AEF-868E-6EECFE219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601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Garamond</vt:lpstr>
      <vt:lpstr>Montserrat</vt:lpstr>
      <vt:lpstr>UCL_Black_Slide_Theme</vt:lpstr>
      <vt:lpstr>Subject pedagogy for mathematics:  Collaborative learning, Mastery and Realistic Mathematics Education (RME)</vt:lpstr>
      <vt:lpstr>What Works Teach Meets 2  Graham Griffiths Collaborative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Griffiths, Graham</dc:creator>
  <cp:lastModifiedBy>Griffiths, Graham</cp:lastModifiedBy>
  <cp:revision>36</cp:revision>
  <dcterms:created xsi:type="dcterms:W3CDTF">2022-09-20T13:19:05Z</dcterms:created>
  <dcterms:modified xsi:type="dcterms:W3CDTF">2024-01-10T12:04:28Z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0x010100F2A2DF6BA430A14C900274AF946CBCB1</vt:lpwstr>
  </property>
</Properties>
</file>