
<file path=[Content_Types].xml><?xml version="1.0" encoding="utf-8"?>
<Types xmlns="http://schemas.openxmlformats.org/package/2006/content-types">
  <Default Extension="bin" ContentType="application/vnd.openxmlformats-officedocument.oleObject"/>
  <Default Extension="emf" ContentType="image/x-emf"/>
  <Default Extension="htm" ContentType="application/xhtml+xml"/>
  <Default Extension="jpeg" ContentType="image/jpeg"/>
  <Default Extension="jpg" ContentType="image/jpeg"/>
  <Default Extension="jpg&amp;ehk=f7kCJ2cBM"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3" r:id="rId1"/>
  </p:sldMasterIdLst>
  <p:notesMasterIdLst>
    <p:notesMasterId r:id="rId35"/>
  </p:notesMasterIdLst>
  <p:handoutMasterIdLst>
    <p:handoutMasterId r:id="rId36"/>
  </p:handoutMasterIdLst>
  <p:sldIdLst>
    <p:sldId id="478" r:id="rId2"/>
    <p:sldId id="476" r:id="rId3"/>
    <p:sldId id="472" r:id="rId4"/>
    <p:sldId id="431" r:id="rId5"/>
    <p:sldId id="499" r:id="rId6"/>
    <p:sldId id="297" r:id="rId7"/>
    <p:sldId id="356" r:id="rId8"/>
    <p:sldId id="401" r:id="rId9"/>
    <p:sldId id="518" r:id="rId10"/>
    <p:sldId id="415" r:id="rId11"/>
    <p:sldId id="308" r:id="rId12"/>
    <p:sldId id="306" r:id="rId13"/>
    <p:sldId id="490" r:id="rId14"/>
    <p:sldId id="269" r:id="rId15"/>
    <p:sldId id="268" r:id="rId16"/>
    <p:sldId id="443" r:id="rId17"/>
    <p:sldId id="483" r:id="rId18"/>
    <p:sldId id="502" r:id="rId19"/>
    <p:sldId id="388" r:id="rId20"/>
    <p:sldId id="503" r:id="rId21"/>
    <p:sldId id="505" r:id="rId22"/>
    <p:sldId id="477" r:id="rId23"/>
    <p:sldId id="428" r:id="rId24"/>
    <p:sldId id="257" r:id="rId25"/>
    <p:sldId id="496" r:id="rId26"/>
    <p:sldId id="512" r:id="rId27"/>
    <p:sldId id="513" r:id="rId28"/>
    <p:sldId id="509" r:id="rId29"/>
    <p:sldId id="516" r:id="rId30"/>
    <p:sldId id="510" r:id="rId31"/>
    <p:sldId id="507" r:id="rId32"/>
    <p:sldId id="511" r:id="rId33"/>
    <p:sldId id="259" r:id="rId34"/>
  </p:sldIdLst>
  <p:sldSz cx="9906000" cy="6858000" type="A4"/>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lfer, Sarah" initials="TS" lastIdx="1" clrIdx="0">
    <p:extLst>
      <p:ext uri="{19B8F6BF-5375-455C-9EA6-DF929625EA0E}">
        <p15:presenceInfo xmlns:p15="http://schemas.microsoft.com/office/powerpoint/2012/main" userId="Telfer, 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24"/>
    <a:srgbClr val="66CCFF"/>
    <a:srgbClr val="00247D"/>
    <a:srgbClr val="5A8B25"/>
    <a:srgbClr val="1848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6950" autoAdjust="0"/>
  </p:normalViewPr>
  <p:slideViewPr>
    <p:cSldViewPr snapToGrid="0">
      <p:cViewPr varScale="1">
        <p:scale>
          <a:sx n="48" d="100"/>
          <a:sy n="48" d="100"/>
        </p:scale>
        <p:origin x="1926" y="54"/>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334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221"/>
          </a:xfrm>
          <a:prstGeom prst="rect">
            <a:avLst/>
          </a:prstGeom>
          <a:noFill/>
          <a:ln w="9525">
            <a:noFill/>
            <a:miter lim="800000"/>
            <a:headEnd/>
            <a:tailEnd/>
          </a:ln>
          <a:effectLst/>
        </p:spPr>
        <p:txBody>
          <a:bodyPr vert="horz" wrap="square" lIns="95566" tIns="47783" rIns="95566" bIns="47783" numCol="1" anchor="t" anchorCtr="0" compatLnSpc="1">
            <a:prstTxWarp prst="textNoShape">
              <a:avLst/>
            </a:prstTxWarp>
          </a:bodyPr>
          <a:lstStyle>
            <a:lvl1pPr defTabSz="955830" eaLnBrk="1" hangingPunct="1">
              <a:defRPr sz="1300">
                <a:latin typeface="Arial" charset="0"/>
              </a:defRPr>
            </a:lvl1pPr>
          </a:lstStyle>
          <a:p>
            <a:pPr>
              <a:defRPr/>
            </a:pPr>
            <a:endParaRPr lang="en-GB"/>
          </a:p>
        </p:txBody>
      </p:sp>
      <p:sp>
        <p:nvSpPr>
          <p:cNvPr id="3075" name="Rectangle 3"/>
          <p:cNvSpPr>
            <a:spLocks noGrp="1" noChangeArrowheads="1"/>
          </p:cNvSpPr>
          <p:nvPr>
            <p:ph type="dt" sz="quarter" idx="1"/>
          </p:nvPr>
        </p:nvSpPr>
        <p:spPr bwMode="auto">
          <a:xfrm>
            <a:off x="3849688" y="0"/>
            <a:ext cx="2946400" cy="495221"/>
          </a:xfrm>
          <a:prstGeom prst="rect">
            <a:avLst/>
          </a:prstGeom>
          <a:noFill/>
          <a:ln w="9525">
            <a:noFill/>
            <a:miter lim="800000"/>
            <a:headEnd/>
            <a:tailEnd/>
          </a:ln>
          <a:effectLst/>
        </p:spPr>
        <p:txBody>
          <a:bodyPr vert="horz" wrap="square" lIns="95566" tIns="47783" rIns="95566" bIns="47783" numCol="1" anchor="t" anchorCtr="0" compatLnSpc="1">
            <a:prstTxWarp prst="textNoShape">
              <a:avLst/>
            </a:prstTxWarp>
          </a:bodyPr>
          <a:lstStyle>
            <a:lvl1pPr algn="r" defTabSz="955830" eaLnBrk="1" hangingPunct="1">
              <a:defRPr sz="1300">
                <a:latin typeface="Arial" charset="0"/>
              </a:defRPr>
            </a:lvl1pPr>
          </a:lstStyle>
          <a:p>
            <a:pPr>
              <a:defRPr/>
            </a:pPr>
            <a:endParaRPr lang="en-GB"/>
          </a:p>
        </p:txBody>
      </p:sp>
      <p:sp>
        <p:nvSpPr>
          <p:cNvPr id="3076" name="Rectangle 4"/>
          <p:cNvSpPr>
            <a:spLocks noGrp="1" noChangeArrowheads="1"/>
          </p:cNvSpPr>
          <p:nvPr>
            <p:ph type="ftr" sz="quarter" idx="2"/>
          </p:nvPr>
        </p:nvSpPr>
        <p:spPr bwMode="auto">
          <a:xfrm>
            <a:off x="0" y="9429830"/>
            <a:ext cx="2946400" cy="495221"/>
          </a:xfrm>
          <a:prstGeom prst="rect">
            <a:avLst/>
          </a:prstGeom>
          <a:noFill/>
          <a:ln w="9525">
            <a:noFill/>
            <a:miter lim="800000"/>
            <a:headEnd/>
            <a:tailEnd/>
          </a:ln>
          <a:effectLst/>
        </p:spPr>
        <p:txBody>
          <a:bodyPr vert="horz" wrap="square" lIns="95566" tIns="47783" rIns="95566" bIns="47783" numCol="1" anchor="b" anchorCtr="0" compatLnSpc="1">
            <a:prstTxWarp prst="textNoShape">
              <a:avLst/>
            </a:prstTxWarp>
          </a:bodyPr>
          <a:lstStyle>
            <a:lvl1pPr defTabSz="955830" eaLnBrk="1" hangingPunct="1">
              <a:defRPr sz="1300">
                <a:latin typeface="Arial" charset="0"/>
              </a:defRPr>
            </a:lvl1pPr>
          </a:lstStyle>
          <a:p>
            <a:pPr>
              <a:defRPr/>
            </a:pPr>
            <a:endParaRPr lang="en-GB"/>
          </a:p>
        </p:txBody>
      </p:sp>
      <p:sp>
        <p:nvSpPr>
          <p:cNvPr id="3077" name="Rectangle 5"/>
          <p:cNvSpPr>
            <a:spLocks noGrp="1" noChangeArrowheads="1"/>
          </p:cNvSpPr>
          <p:nvPr>
            <p:ph type="sldNum" sz="quarter" idx="3"/>
          </p:nvPr>
        </p:nvSpPr>
        <p:spPr bwMode="auto">
          <a:xfrm>
            <a:off x="3849688" y="9429830"/>
            <a:ext cx="2946400" cy="495221"/>
          </a:xfrm>
          <a:prstGeom prst="rect">
            <a:avLst/>
          </a:prstGeom>
          <a:noFill/>
          <a:ln w="9525">
            <a:noFill/>
            <a:miter lim="800000"/>
            <a:headEnd/>
            <a:tailEnd/>
          </a:ln>
          <a:effectLst/>
        </p:spPr>
        <p:txBody>
          <a:bodyPr vert="horz" wrap="square" lIns="95566" tIns="47783" rIns="95566" bIns="47783" numCol="1" anchor="b" anchorCtr="0" compatLnSpc="1">
            <a:prstTxWarp prst="textNoShape">
              <a:avLst/>
            </a:prstTxWarp>
          </a:bodyPr>
          <a:lstStyle>
            <a:lvl1pPr algn="r" defTabSz="955675" eaLnBrk="1" hangingPunct="1">
              <a:defRPr sz="1300"/>
            </a:lvl1pPr>
          </a:lstStyle>
          <a:p>
            <a:pPr>
              <a:defRPr/>
            </a:pPr>
            <a:fld id="{7BDAD2D1-C3CC-4B71-BF30-DBB051D90F52}" type="slidenum">
              <a:rPr lang="en-GB" altLang="en-US"/>
              <a:pPr>
                <a:defRPr/>
              </a:pPr>
              <a:t>‹#›</a:t>
            </a:fld>
            <a:endParaRPr lang="en-GB" altLang="en-US"/>
          </a:p>
        </p:txBody>
      </p:sp>
    </p:spTree>
    <p:extLst>
      <p:ext uri="{BB962C8B-B14F-4D97-AF65-F5344CB8AC3E}">
        <p14:creationId xmlns:p14="http://schemas.microsoft.com/office/powerpoint/2010/main" val="102712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5221"/>
          </a:xfrm>
          <a:prstGeom prst="rect">
            <a:avLst/>
          </a:prstGeom>
          <a:noFill/>
          <a:ln w="9525">
            <a:noFill/>
            <a:miter lim="800000"/>
            <a:headEnd/>
            <a:tailEnd/>
          </a:ln>
          <a:effectLst/>
        </p:spPr>
        <p:txBody>
          <a:bodyPr vert="horz" wrap="square" lIns="95566" tIns="47783" rIns="95566" bIns="47783" numCol="1" anchor="t" anchorCtr="0" compatLnSpc="1">
            <a:prstTxWarp prst="textNoShape">
              <a:avLst/>
            </a:prstTxWarp>
          </a:bodyPr>
          <a:lstStyle>
            <a:lvl1pPr defTabSz="955830" eaLnBrk="1" hangingPunct="1">
              <a:defRPr sz="13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49688" y="0"/>
            <a:ext cx="2946400" cy="495221"/>
          </a:xfrm>
          <a:prstGeom prst="rect">
            <a:avLst/>
          </a:prstGeom>
          <a:noFill/>
          <a:ln w="9525">
            <a:noFill/>
            <a:miter lim="800000"/>
            <a:headEnd/>
            <a:tailEnd/>
          </a:ln>
          <a:effectLst/>
        </p:spPr>
        <p:txBody>
          <a:bodyPr vert="horz" wrap="square" lIns="95566" tIns="47783" rIns="95566" bIns="47783" numCol="1" anchor="t" anchorCtr="0" compatLnSpc="1">
            <a:prstTxWarp prst="textNoShape">
              <a:avLst/>
            </a:prstTxWarp>
          </a:bodyPr>
          <a:lstStyle>
            <a:lvl1pPr algn="r" defTabSz="955830" eaLnBrk="1" hangingPunct="1">
              <a:defRPr sz="13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709613" y="744538"/>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5566" tIns="47783" rIns="95566" bIns="4778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29830"/>
            <a:ext cx="2946400" cy="495221"/>
          </a:xfrm>
          <a:prstGeom prst="rect">
            <a:avLst/>
          </a:prstGeom>
          <a:noFill/>
          <a:ln w="9525">
            <a:noFill/>
            <a:miter lim="800000"/>
            <a:headEnd/>
            <a:tailEnd/>
          </a:ln>
          <a:effectLst/>
        </p:spPr>
        <p:txBody>
          <a:bodyPr vert="horz" wrap="square" lIns="95566" tIns="47783" rIns="95566" bIns="47783" numCol="1" anchor="b" anchorCtr="0" compatLnSpc="1">
            <a:prstTxWarp prst="textNoShape">
              <a:avLst/>
            </a:prstTxWarp>
          </a:bodyPr>
          <a:lstStyle>
            <a:lvl1pPr defTabSz="955830" eaLnBrk="1" hangingPunct="1">
              <a:defRPr sz="13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49688" y="9429830"/>
            <a:ext cx="2946400" cy="495221"/>
          </a:xfrm>
          <a:prstGeom prst="rect">
            <a:avLst/>
          </a:prstGeom>
          <a:noFill/>
          <a:ln w="9525">
            <a:noFill/>
            <a:miter lim="800000"/>
            <a:headEnd/>
            <a:tailEnd/>
          </a:ln>
          <a:effectLst/>
        </p:spPr>
        <p:txBody>
          <a:bodyPr vert="horz" wrap="square" lIns="95566" tIns="47783" rIns="95566" bIns="47783" numCol="1" anchor="b" anchorCtr="0" compatLnSpc="1">
            <a:prstTxWarp prst="textNoShape">
              <a:avLst/>
            </a:prstTxWarp>
          </a:bodyPr>
          <a:lstStyle>
            <a:lvl1pPr algn="r" defTabSz="955675" eaLnBrk="1" hangingPunct="1">
              <a:defRPr sz="1300"/>
            </a:lvl1pPr>
          </a:lstStyle>
          <a:p>
            <a:pPr>
              <a:defRPr/>
            </a:pPr>
            <a:fld id="{FCD0DD39-20C7-4970-85E0-6A236426AF86}" type="slidenum">
              <a:rPr lang="en-GB" altLang="en-US"/>
              <a:pPr>
                <a:defRPr/>
              </a:pPr>
              <a:t>‹#›</a:t>
            </a:fld>
            <a:endParaRPr lang="en-GB" altLang="en-US"/>
          </a:p>
        </p:txBody>
      </p:sp>
    </p:spTree>
    <p:extLst>
      <p:ext uri="{BB962C8B-B14F-4D97-AF65-F5344CB8AC3E}">
        <p14:creationId xmlns:p14="http://schemas.microsoft.com/office/powerpoint/2010/main" val="4103224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 </a:t>
            </a:r>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1</a:t>
            </a:fld>
            <a:endParaRPr lang="en-GB" altLang="en-US"/>
          </a:p>
        </p:txBody>
      </p:sp>
    </p:spTree>
    <p:extLst>
      <p:ext uri="{BB962C8B-B14F-4D97-AF65-F5344CB8AC3E}">
        <p14:creationId xmlns:p14="http://schemas.microsoft.com/office/powerpoint/2010/main" val="15594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CD0DD39-20C7-4970-85E0-6A236426AF86}" type="slidenum">
              <a:rPr lang="en-GB" altLang="en-US" smtClean="0"/>
              <a:pPr>
                <a:defRPr/>
              </a:pPr>
              <a:t>10</a:t>
            </a:fld>
            <a:endParaRPr lang="en-GB" altLang="en-US"/>
          </a:p>
        </p:txBody>
      </p:sp>
    </p:spTree>
    <p:extLst>
      <p:ext uri="{BB962C8B-B14F-4D97-AF65-F5344CB8AC3E}">
        <p14:creationId xmlns:p14="http://schemas.microsoft.com/office/powerpoint/2010/main" val="3110017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a:t>
            </a:r>
            <a:r>
              <a:rPr lang="en-GB" baseline="0" dirty="0"/>
              <a:t> minutes</a:t>
            </a:r>
            <a:endParaRPr lang="en-GB" dirty="0"/>
          </a:p>
        </p:txBody>
      </p:sp>
      <p:sp>
        <p:nvSpPr>
          <p:cNvPr id="4" name="Slide Number Placeholder 3"/>
          <p:cNvSpPr>
            <a:spLocks noGrp="1"/>
          </p:cNvSpPr>
          <p:nvPr>
            <p:ph type="sldNum" sz="quarter" idx="10"/>
          </p:nvPr>
        </p:nvSpPr>
        <p:spPr/>
        <p:txBody>
          <a:bodyPr/>
          <a:lstStyle/>
          <a:p>
            <a:fld id="{A82497F2-036C-449F-8B21-419E83A7668F}" type="slidenum">
              <a:rPr lang="en-GB" smtClean="0"/>
              <a:t>11</a:t>
            </a:fld>
            <a:endParaRPr lang="en-GB"/>
          </a:p>
        </p:txBody>
      </p:sp>
    </p:spTree>
    <p:extLst>
      <p:ext uri="{BB962C8B-B14F-4D97-AF65-F5344CB8AC3E}">
        <p14:creationId xmlns:p14="http://schemas.microsoft.com/office/powerpoint/2010/main" val="117763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Example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3256A0-3C35-4FBA-B896-7C20BA8966A3}" type="slidenum">
              <a:rPr lang="en-GB" altLang="en-US" smtClean="0">
                <a:latin typeface="Times New Roman" pitchFamily="18" charset="0"/>
              </a:rPr>
              <a:pPr/>
              <a:t>12</a:t>
            </a:fld>
            <a:endParaRPr lang="en-GB"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Arial" charset="0"/>
                <a:ea typeface="+mn-ea"/>
                <a:cs typeface="Arial" charset="0"/>
              </a:rPr>
              <a:t>When a teacher tells a story about herself or himself to the class it makes them seem ‘more human’.  Elicits a story in return. Vygotsky’s social interaction method of teaching (1978) encourages teachers to create an interactive classroom environment  which can be integrated in by the teacher and learners sharing personal anecdotal stories., as part of classroom practice.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13</a:t>
            </a:fld>
            <a:endParaRPr lang="en-GB" altLang="en-US"/>
          </a:p>
        </p:txBody>
      </p:sp>
    </p:spTree>
    <p:extLst>
      <p:ext uri="{BB962C8B-B14F-4D97-AF65-F5344CB8AC3E}">
        <p14:creationId xmlns:p14="http://schemas.microsoft.com/office/powerpoint/2010/main" val="423829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14</a:t>
            </a:fld>
            <a:endParaRPr lang="en-GB" altLang="en-US"/>
          </a:p>
        </p:txBody>
      </p:sp>
    </p:spTree>
    <p:extLst>
      <p:ext uri="{BB962C8B-B14F-4D97-AF65-F5344CB8AC3E}">
        <p14:creationId xmlns:p14="http://schemas.microsoft.com/office/powerpoint/2010/main" val="2662007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15</a:t>
            </a:fld>
            <a:endParaRPr lang="en-GB" altLang="en-US"/>
          </a:p>
        </p:txBody>
      </p:sp>
    </p:spTree>
    <p:extLst>
      <p:ext uri="{BB962C8B-B14F-4D97-AF65-F5344CB8AC3E}">
        <p14:creationId xmlns:p14="http://schemas.microsoft.com/office/powerpoint/2010/main" val="1114047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a:t>
            </a:r>
            <a:r>
              <a:rPr lang="en-GB" baseline="0" dirty="0"/>
              <a:t> 1</a:t>
            </a:r>
            <a:endParaRPr lang="en-GB" dirty="0"/>
          </a:p>
        </p:txBody>
      </p:sp>
      <p:sp>
        <p:nvSpPr>
          <p:cNvPr id="4" name="Slide Number Placeholder 3"/>
          <p:cNvSpPr>
            <a:spLocks noGrp="1"/>
          </p:cNvSpPr>
          <p:nvPr>
            <p:ph type="sldNum" sz="quarter" idx="10"/>
          </p:nvPr>
        </p:nvSpPr>
        <p:spPr/>
        <p:txBody>
          <a:bodyPr/>
          <a:lstStyle/>
          <a:p>
            <a:pPr>
              <a:defRPr/>
            </a:pPr>
            <a:fld id="{FCD0DD39-20C7-4970-85E0-6A236426AF86}" type="slidenum">
              <a:rPr lang="en-GB" altLang="en-US" smtClean="0"/>
              <a:pPr>
                <a:defRPr/>
              </a:pPr>
              <a:t>16</a:t>
            </a:fld>
            <a:endParaRPr lang="en-GB" altLang="en-US"/>
          </a:p>
        </p:txBody>
      </p:sp>
    </p:spTree>
    <p:extLst>
      <p:ext uri="{BB962C8B-B14F-4D97-AF65-F5344CB8AC3E}">
        <p14:creationId xmlns:p14="http://schemas.microsoft.com/office/powerpoint/2010/main" val="1854760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Arial" charset="0"/>
              </a:rPr>
              <a:t>Encourage them to take a photo/video outside their windows at home and share them the following week.</a:t>
            </a:r>
          </a:p>
          <a:p>
            <a:r>
              <a:rPr lang="en-GB" sz="1200" kern="1200" dirty="0">
                <a:solidFill>
                  <a:schemeClr val="tx1"/>
                </a:solidFill>
                <a:effectLst/>
                <a:latin typeface="Arial" charset="0"/>
                <a:ea typeface="+mn-ea"/>
                <a:cs typeface="Arial" charset="0"/>
              </a:rPr>
              <a:t>Who lives here?</a:t>
            </a:r>
          </a:p>
          <a:p>
            <a:r>
              <a:rPr lang="en-GB" sz="1200" kern="1200" dirty="0">
                <a:solidFill>
                  <a:schemeClr val="tx1"/>
                </a:solidFill>
                <a:effectLst/>
                <a:latin typeface="Arial" charset="0"/>
                <a:ea typeface="+mn-ea"/>
                <a:cs typeface="Arial" charset="0"/>
              </a:rPr>
              <a:t>Storytelling?</a:t>
            </a:r>
          </a:p>
          <a:p>
            <a:r>
              <a:rPr lang="en-GB" sz="1200" kern="1200" dirty="0">
                <a:solidFill>
                  <a:schemeClr val="tx1"/>
                </a:solidFill>
                <a:effectLst/>
                <a:latin typeface="Arial" charset="0"/>
                <a:ea typeface="+mn-ea"/>
                <a:cs typeface="Arial" charset="0"/>
              </a:rPr>
              <a:t>Take pictures of your own window and share</a:t>
            </a:r>
            <a:endParaRPr lang="en-GB" dirty="0"/>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17</a:t>
            </a:fld>
            <a:endParaRPr lang="en-GB" altLang="en-US"/>
          </a:p>
        </p:txBody>
      </p:sp>
    </p:spTree>
    <p:extLst>
      <p:ext uri="{BB962C8B-B14F-4D97-AF65-F5344CB8AC3E}">
        <p14:creationId xmlns:p14="http://schemas.microsoft.com/office/powerpoint/2010/main" val="175011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374151"/>
              </a:solidFill>
              <a:effectLst/>
              <a:latin typeface="Söhne"/>
            </a:endParaRPr>
          </a:p>
          <a:p>
            <a:r>
              <a:rPr lang="en-GB" b="0" i="0" dirty="0">
                <a:solidFill>
                  <a:srgbClr val="374151"/>
                </a:solidFill>
                <a:effectLst/>
                <a:latin typeface="Söhne"/>
              </a:rPr>
              <a:t>More widely Stories help pass down knowledge, traditions, and cultural values. </a:t>
            </a:r>
          </a:p>
          <a:p>
            <a:r>
              <a:rPr lang="en-GB" b="0" i="0" dirty="0">
                <a:solidFill>
                  <a:srgbClr val="374151"/>
                </a:solidFill>
                <a:effectLst/>
                <a:latin typeface="Söhne"/>
              </a:rPr>
              <a:t>The stories that our students retell about their experiences in the classroom help pass on experiential knowledge about their challenges, successes, working relations and further questions – retelling personal experiences in this way helps to build human connections between people. </a:t>
            </a:r>
          </a:p>
          <a:p>
            <a:endParaRPr lang="en-GB" b="0" i="0" dirty="0">
              <a:solidFill>
                <a:srgbClr val="374151"/>
              </a:solidFill>
              <a:effectLst/>
              <a:latin typeface="Söhne"/>
            </a:endParaRPr>
          </a:p>
          <a:p>
            <a:r>
              <a:rPr lang="en-GB" b="0" i="0" dirty="0">
                <a:solidFill>
                  <a:srgbClr val="374151"/>
                </a:solidFill>
                <a:effectLst/>
                <a:latin typeface="Söhne"/>
              </a:rPr>
              <a:t>Sharing experiences, even fictional ones, helps us understand each other better. So, storytelling isn't just a skill; it's a superpower that binds us together and makes information stick.</a:t>
            </a:r>
            <a:endParaRPr lang="en-GB" dirty="0"/>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18</a:t>
            </a:fld>
            <a:endParaRPr lang="en-GB" altLang="en-US"/>
          </a:p>
        </p:txBody>
      </p:sp>
    </p:spTree>
    <p:extLst>
      <p:ext uri="{BB962C8B-B14F-4D97-AF65-F5344CB8AC3E}">
        <p14:creationId xmlns:p14="http://schemas.microsoft.com/office/powerpoint/2010/main" val="1944262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 discuss the t-shirt story idea </a:t>
            </a:r>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19</a:t>
            </a:fld>
            <a:endParaRPr lang="en-GB" altLang="en-US"/>
          </a:p>
        </p:txBody>
      </p:sp>
    </p:spTree>
    <p:extLst>
      <p:ext uri="{BB962C8B-B14F-4D97-AF65-F5344CB8AC3E}">
        <p14:creationId xmlns:p14="http://schemas.microsoft.com/office/powerpoint/2010/main" val="162219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2</a:t>
            </a:fld>
            <a:endParaRPr lang="en-GB" altLang="en-US"/>
          </a:p>
        </p:txBody>
      </p:sp>
    </p:spTree>
    <p:extLst>
      <p:ext uri="{BB962C8B-B14F-4D97-AF65-F5344CB8AC3E}">
        <p14:creationId xmlns:p14="http://schemas.microsoft.com/office/powerpoint/2010/main" val="3432234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
            </a:r>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20</a:t>
            </a:fld>
            <a:endParaRPr lang="en-GB" altLang="en-US"/>
          </a:p>
        </p:txBody>
      </p:sp>
    </p:spTree>
    <p:extLst>
      <p:ext uri="{BB962C8B-B14F-4D97-AF65-F5344CB8AC3E}">
        <p14:creationId xmlns:p14="http://schemas.microsoft.com/office/powerpoint/2010/main" val="3602329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b="0" i="0" dirty="0">
                <a:solidFill>
                  <a:srgbClr val="000000"/>
                </a:solidFill>
                <a:effectLst/>
                <a:latin typeface="Söhne"/>
              </a:rPr>
              <a:t>Storytelling is like the secret sauce of employability skills! It adds flavour and depth to your professional persona. Here's why:</a:t>
            </a:r>
          </a:p>
          <a:p>
            <a:pPr algn="l"/>
            <a:endParaRPr lang="en-GB" sz="2800" b="0" i="0" dirty="0">
              <a:solidFill>
                <a:srgbClr val="000000"/>
              </a:solidFill>
              <a:effectLst/>
              <a:latin typeface="Söhne"/>
            </a:endParaRPr>
          </a:p>
          <a:p>
            <a:pPr algn="l">
              <a:buFont typeface="+mj-lt"/>
              <a:buAutoNum type="arabicPeriod"/>
            </a:pPr>
            <a:r>
              <a:rPr lang="en-GB" sz="2800" b="1" i="0" dirty="0">
                <a:solidFill>
                  <a:srgbClr val="000000"/>
                </a:solidFill>
                <a:effectLst/>
                <a:latin typeface="Söhne"/>
              </a:rPr>
              <a:t>Communication Skills:</a:t>
            </a:r>
            <a:r>
              <a:rPr lang="en-GB" sz="2800" b="0" i="0" dirty="0">
                <a:solidFill>
                  <a:srgbClr val="000000"/>
                </a:solidFill>
                <a:effectLst/>
                <a:latin typeface="Söhne"/>
              </a:rPr>
              <a:t> Storytelling showcases your ability to articulate ideas coherently. It's not just about what you say, but how you say it. Employers value clear and engaging communicators.</a:t>
            </a:r>
          </a:p>
          <a:p>
            <a:pPr algn="l">
              <a:buFont typeface="+mj-lt"/>
              <a:buAutoNum type="arabicPeriod"/>
            </a:pPr>
            <a:r>
              <a:rPr lang="en-GB" sz="2800" b="1" i="0" dirty="0">
                <a:solidFill>
                  <a:srgbClr val="000000"/>
                </a:solidFill>
                <a:effectLst/>
                <a:latin typeface="Söhne"/>
              </a:rPr>
              <a:t>Relatability:</a:t>
            </a:r>
            <a:r>
              <a:rPr lang="en-GB" sz="2800" b="0" i="0" dirty="0">
                <a:solidFill>
                  <a:srgbClr val="000000"/>
                </a:solidFill>
                <a:effectLst/>
                <a:latin typeface="Söhne"/>
              </a:rPr>
              <a:t> Stories make you relatable. People connect through narratives, and sharing your experiences helps build a personal connection with colleagues, clients, or superiors.</a:t>
            </a:r>
          </a:p>
          <a:p>
            <a:pPr algn="l">
              <a:buFont typeface="+mj-lt"/>
              <a:buAutoNum type="arabicPeriod"/>
            </a:pPr>
            <a:r>
              <a:rPr lang="en-GB" sz="2800" b="1" i="0" dirty="0">
                <a:solidFill>
                  <a:srgbClr val="000000"/>
                </a:solidFill>
                <a:effectLst/>
                <a:latin typeface="Söhne"/>
              </a:rPr>
              <a:t>Memorability:</a:t>
            </a:r>
            <a:r>
              <a:rPr lang="en-GB" sz="2800" b="0" i="0" dirty="0">
                <a:solidFill>
                  <a:srgbClr val="000000"/>
                </a:solidFill>
                <a:effectLst/>
                <a:latin typeface="Söhne"/>
              </a:rPr>
              <a:t> A well-told story about your achievements or challenges is more likely to stick in people's minds.</a:t>
            </a:r>
          </a:p>
          <a:p>
            <a:pPr algn="l">
              <a:buFont typeface="+mj-lt"/>
              <a:buAutoNum type="arabicPeriod"/>
            </a:pPr>
            <a:r>
              <a:rPr lang="en-GB" sz="2800" b="1" i="0" dirty="0">
                <a:solidFill>
                  <a:srgbClr val="000000"/>
                </a:solidFill>
                <a:effectLst/>
                <a:latin typeface="Söhne"/>
              </a:rPr>
              <a:t>Problem-Solving:</a:t>
            </a:r>
            <a:r>
              <a:rPr lang="en-GB" sz="2800" b="0" i="0" dirty="0">
                <a:solidFill>
                  <a:srgbClr val="000000"/>
                </a:solidFill>
                <a:effectLst/>
                <a:latin typeface="Söhne"/>
              </a:rPr>
              <a:t> Many stories involve overcoming challenges. By sharing how you tackled a problem or navigated a difficult situation, you demonstrate your problem-solving skills.</a:t>
            </a:r>
          </a:p>
          <a:p>
            <a:pPr algn="l">
              <a:buFont typeface="+mj-lt"/>
              <a:buAutoNum type="arabicPeriod"/>
            </a:pPr>
            <a:r>
              <a:rPr lang="en-GB" sz="2800" b="1" i="0" dirty="0">
                <a:solidFill>
                  <a:srgbClr val="000000"/>
                </a:solidFill>
                <a:effectLst/>
                <a:latin typeface="Söhne"/>
              </a:rPr>
              <a:t>Emotional Intelligence:</a:t>
            </a:r>
            <a:r>
              <a:rPr lang="en-GB" sz="2800" b="0" i="0" dirty="0">
                <a:solidFill>
                  <a:srgbClr val="000000"/>
                </a:solidFill>
                <a:effectLst/>
                <a:latin typeface="Söhne"/>
              </a:rPr>
              <a:t> Stories often tap into emotions. Being able to convey and understand emotions is a key aspect of emotional intelligence, a trait highly valued in the workplace.</a:t>
            </a:r>
          </a:p>
          <a:p>
            <a:pPr algn="l">
              <a:buFont typeface="+mj-lt"/>
              <a:buAutoNum type="arabicPeriod"/>
            </a:pPr>
            <a:r>
              <a:rPr lang="en-GB" sz="2800" b="1" i="0" dirty="0">
                <a:solidFill>
                  <a:srgbClr val="000000"/>
                </a:solidFill>
                <a:effectLst/>
                <a:latin typeface="Söhne"/>
              </a:rPr>
              <a:t>Engagement:</a:t>
            </a:r>
            <a:r>
              <a:rPr lang="en-GB" sz="2800" b="0" i="0" dirty="0">
                <a:solidFill>
                  <a:srgbClr val="000000"/>
                </a:solidFill>
                <a:effectLst/>
                <a:latin typeface="Söhne"/>
              </a:rPr>
              <a:t>. It's a powerful tool to maintain attention and drive your message home.</a:t>
            </a:r>
          </a:p>
          <a:p>
            <a:pPr algn="l">
              <a:buFont typeface="+mj-lt"/>
              <a:buAutoNum type="arabicPeriod"/>
            </a:pPr>
            <a:r>
              <a:rPr lang="en-GB" sz="2800" b="1" i="0" dirty="0">
                <a:solidFill>
                  <a:srgbClr val="000000"/>
                </a:solidFill>
                <a:effectLst/>
                <a:latin typeface="Söhne"/>
              </a:rPr>
              <a:t>Persuasion:</a:t>
            </a:r>
            <a:r>
              <a:rPr lang="en-GB" sz="2800" b="0" i="0" dirty="0">
                <a:solidFill>
                  <a:srgbClr val="000000"/>
                </a:solidFill>
                <a:effectLst/>
                <a:latin typeface="Söhne"/>
              </a:rPr>
              <a:t> A compelling story can be persuasive. It's not just about presenting facts; it's about creating a narrative that influences opinions and decisions.</a:t>
            </a:r>
          </a:p>
          <a:p>
            <a:pPr algn="l">
              <a:buFont typeface="+mj-lt"/>
              <a:buAutoNum type="arabicPeriod"/>
            </a:pPr>
            <a:r>
              <a:rPr lang="en-GB" sz="2800" b="1" i="0" dirty="0">
                <a:solidFill>
                  <a:srgbClr val="000000"/>
                </a:solidFill>
                <a:effectLst/>
                <a:latin typeface="Söhne"/>
              </a:rPr>
              <a:t>Cultural Fit:</a:t>
            </a:r>
            <a:r>
              <a:rPr lang="en-GB" sz="2800" b="0" i="0" dirty="0">
                <a:solidFill>
                  <a:srgbClr val="000000"/>
                </a:solidFill>
                <a:effectLst/>
                <a:latin typeface="Söhne"/>
              </a:rPr>
              <a:t> Sharing stories about your experiences and values helps potential employers gauge if you'll be a good fit for their organization's culture.</a:t>
            </a:r>
          </a:p>
          <a:p>
            <a:pPr algn="l">
              <a:buFont typeface="+mj-lt"/>
              <a:buAutoNum type="arabicPeriod"/>
            </a:pPr>
            <a:r>
              <a:rPr lang="en-GB" sz="2800" b="1" i="0" dirty="0">
                <a:solidFill>
                  <a:srgbClr val="000000"/>
                </a:solidFill>
                <a:effectLst/>
                <a:latin typeface="Söhne"/>
              </a:rPr>
              <a:t>Leadership:</a:t>
            </a:r>
            <a:r>
              <a:rPr lang="en-GB" sz="2800" b="0" i="0" dirty="0">
                <a:solidFill>
                  <a:srgbClr val="000000"/>
                </a:solidFill>
                <a:effectLst/>
                <a:latin typeface="Söhne"/>
              </a:rPr>
              <a:t> Leaders often use storytelling to inspire and motivate their teams. If you can tell a story that captivates and motivates others, you're showcasing leadership qualities.</a:t>
            </a:r>
          </a:p>
          <a:p>
            <a:pPr algn="l">
              <a:buFont typeface="+mj-lt"/>
              <a:buAutoNum type="arabicPeriod"/>
            </a:pPr>
            <a:r>
              <a:rPr lang="en-GB" sz="2800" b="1" i="0" dirty="0">
                <a:solidFill>
                  <a:srgbClr val="000000"/>
                </a:solidFill>
                <a:effectLst/>
                <a:latin typeface="Söhne"/>
              </a:rPr>
              <a:t>Networking:</a:t>
            </a:r>
            <a:r>
              <a:rPr lang="en-GB" sz="2800" b="0" i="0" dirty="0">
                <a:solidFill>
                  <a:srgbClr val="000000"/>
                </a:solidFill>
                <a:effectLst/>
                <a:latin typeface="Söhne"/>
              </a:rPr>
              <a:t> When networking or in interviews, stories help you stand out. Instead of just listing accomplishments, you're painting a picture that people can remember and associate with you.</a:t>
            </a:r>
          </a:p>
          <a:p>
            <a:pPr algn="l"/>
            <a:r>
              <a:rPr lang="en-GB" sz="2800" b="0" i="0" dirty="0">
                <a:solidFill>
                  <a:srgbClr val="000000"/>
                </a:solidFill>
                <a:effectLst/>
                <a:latin typeface="Söhne"/>
              </a:rPr>
              <a:t>So, whether you're in a job interview, a team meeting, or networking event, don't underestimate the power of a good story! It's a versatile skill that can set you apart in the professional world.</a:t>
            </a:r>
          </a:p>
          <a:p>
            <a:br>
              <a:rPr lang="en-GB" sz="2800" b="0" i="0" dirty="0">
                <a:solidFill>
                  <a:srgbClr val="000000"/>
                </a:solidFill>
                <a:effectLst/>
                <a:latin typeface="Söhne"/>
              </a:rPr>
            </a:b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21</a:t>
            </a:fld>
            <a:endParaRPr lang="en-GB" altLang="en-US"/>
          </a:p>
        </p:txBody>
      </p:sp>
    </p:spTree>
    <p:extLst>
      <p:ext uri="{BB962C8B-B14F-4D97-AF65-F5344CB8AC3E}">
        <p14:creationId xmlns:p14="http://schemas.microsoft.com/office/powerpoint/2010/main" val="480253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GB" sz="1200" dirty="0">
                <a:effectLst/>
                <a:ea typeface="Calibri" panose="020F0502020204030204" pitchFamily="34" charset="0"/>
              </a:rPr>
              <a:t>Discuss wider </a:t>
            </a:r>
            <a:r>
              <a:rPr lang="en-GB" sz="1200" dirty="0" err="1">
                <a:effectLst/>
                <a:ea typeface="Calibri" panose="020F0502020204030204" pitchFamily="34" charset="0"/>
              </a:rPr>
              <a:t>OfS</a:t>
            </a:r>
            <a:r>
              <a:rPr lang="en-GB" sz="1200" dirty="0">
                <a:effectLst/>
                <a:ea typeface="Calibri" panose="020F0502020204030204" pitchFamily="34" charset="0"/>
              </a:rPr>
              <a:t> policy and drivers behind the research </a:t>
            </a:r>
          </a:p>
          <a:p>
            <a:pPr algn="just">
              <a:lnSpc>
                <a:spcPct val="150000"/>
              </a:lnSpc>
              <a:spcAft>
                <a:spcPts val="800"/>
              </a:spcAft>
            </a:pPr>
            <a:endParaRPr lang="en-GB" sz="1200" dirty="0">
              <a:effectLst/>
              <a:ea typeface="Calibri" panose="020F0502020204030204" pitchFamily="34" charset="0"/>
            </a:endParaRPr>
          </a:p>
          <a:p>
            <a:pPr algn="just">
              <a:lnSpc>
                <a:spcPct val="150000"/>
              </a:lnSpc>
              <a:spcAft>
                <a:spcPts val="800"/>
              </a:spcAft>
            </a:pPr>
            <a:r>
              <a:rPr lang="en-GB" sz="1200" dirty="0">
                <a:effectLst/>
                <a:ea typeface="Calibri" panose="020F0502020204030204" pitchFamily="34" charset="0"/>
              </a:rPr>
              <a:t>Discussed value of the research for wider skills </a:t>
            </a:r>
          </a:p>
          <a:p>
            <a:pPr algn="just">
              <a:lnSpc>
                <a:spcPct val="150000"/>
              </a:lnSpc>
              <a:spcAft>
                <a:spcPts val="800"/>
              </a:spcAft>
            </a:pPr>
            <a:r>
              <a:rPr lang="en-GB" sz="1200" dirty="0">
                <a:effectLst/>
                <a:ea typeface="Calibri" panose="020F0502020204030204" pitchFamily="34" charset="0"/>
              </a:rPr>
              <a:t>Here we can connect to the Office of Students B conditions and graduate outcomes for employability </a:t>
            </a:r>
          </a:p>
          <a:p>
            <a:pPr algn="just">
              <a:lnSpc>
                <a:spcPct val="150000"/>
              </a:lnSpc>
              <a:spcAft>
                <a:spcPts val="800"/>
              </a:spcAft>
            </a:pPr>
            <a:endParaRPr lang="en-GB" sz="1200" dirty="0">
              <a:effectLst/>
              <a:ea typeface="Calibri" panose="020F0502020204030204" pitchFamily="34" charset="0"/>
            </a:endParaRPr>
          </a:p>
          <a:p>
            <a:pPr algn="just">
              <a:lnSpc>
                <a:spcPct val="150000"/>
              </a:lnSpc>
              <a:spcAft>
                <a:spcPts val="800"/>
              </a:spcAft>
            </a:pPr>
            <a:endParaRPr lang="en-GB" sz="1200" dirty="0">
              <a:effectLst/>
              <a:ea typeface="Calibri" panose="020F0502020204030204" pitchFamily="34" charset="0"/>
            </a:endParaRPr>
          </a:p>
          <a:p>
            <a:pPr algn="just">
              <a:lnSpc>
                <a:spcPct val="150000"/>
              </a:lnSpc>
              <a:spcAft>
                <a:spcPts val="800"/>
              </a:spcAft>
            </a:pPr>
            <a:r>
              <a:rPr lang="en-GB" sz="1200" dirty="0">
                <a:effectLst/>
                <a:ea typeface="Calibri" panose="020F0502020204030204" pitchFamily="34" charset="0"/>
              </a:rPr>
              <a:t>Embedding the use of storytelling into teacher trainer curriculum is a beneficial pedagogical tool that reaches beyond the bounds of formal curriculum delivery, and where we as teacher educators currently  feel the pressure to do more than ‘simply teach’, </a:t>
            </a:r>
          </a:p>
          <a:p>
            <a:pPr algn="just">
              <a:lnSpc>
                <a:spcPct val="150000"/>
              </a:lnSpc>
              <a:spcAft>
                <a:spcPts val="800"/>
              </a:spcAft>
            </a:pPr>
            <a:endParaRPr lang="en-GB" sz="1200" dirty="0">
              <a:effectLst/>
              <a:ea typeface="Calibri" panose="020F0502020204030204" pitchFamily="34" charset="0"/>
            </a:endParaRPr>
          </a:p>
          <a:p>
            <a:pPr algn="just">
              <a:lnSpc>
                <a:spcPct val="150000"/>
              </a:lnSpc>
              <a:spcAft>
                <a:spcPts val="800"/>
              </a:spcAft>
            </a:pPr>
            <a:r>
              <a:rPr lang="en-GB" sz="1200" dirty="0">
                <a:effectLst/>
                <a:ea typeface="Calibri" panose="020F0502020204030204" pitchFamily="34" charset="0"/>
              </a:rPr>
              <a:t>As teacher educators within Higher Education we work within the regulatory requirement set out by the Office of Students </a:t>
            </a:r>
            <a:r>
              <a:rPr lang="en-GB" b="0" i="0" dirty="0">
                <a:solidFill>
                  <a:srgbClr val="202124"/>
                </a:solidFill>
                <a:effectLst/>
                <a:latin typeface="Google Sans"/>
              </a:rPr>
              <a:t>is </a:t>
            </a:r>
            <a:r>
              <a:rPr lang="en-GB" b="0" i="0" dirty="0">
                <a:solidFill>
                  <a:srgbClr val="040C28"/>
                </a:solidFill>
                <a:effectLst/>
                <a:latin typeface="Google Sans"/>
              </a:rPr>
              <a:t>the independent regulator of higher education in England</a:t>
            </a:r>
            <a:r>
              <a:rPr lang="en-GB" b="0" i="0" dirty="0">
                <a:solidFill>
                  <a:srgbClr val="202124"/>
                </a:solidFill>
                <a:effectLst/>
                <a:latin typeface="Google Sans"/>
              </a:rPr>
              <a:t>. It regulates universities and colleges to ensure they deliver “positive outcomes” for past, present and future students</a:t>
            </a:r>
            <a:endParaRPr lang="en-GB" sz="1200" dirty="0">
              <a:effectLst/>
              <a:ea typeface="Calibri" panose="020F0502020204030204" pitchFamily="34" charset="0"/>
            </a:endParaRPr>
          </a:p>
          <a:p>
            <a:pPr algn="just">
              <a:lnSpc>
                <a:spcPct val="150000"/>
              </a:lnSpc>
              <a:spcAft>
                <a:spcPts val="800"/>
              </a:spcAft>
            </a:pPr>
            <a:endParaRPr lang="en-GB" sz="1200" kern="15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02124"/>
                </a:solidFill>
                <a:effectLst/>
                <a:latin typeface="Google Sans"/>
              </a:rPr>
              <a:t>Condition B3 of the Office for Students' (</a:t>
            </a:r>
            <a:r>
              <a:rPr lang="en-GB" b="0" i="0" dirty="0" err="1">
                <a:solidFill>
                  <a:srgbClr val="202124"/>
                </a:solidFill>
                <a:effectLst/>
                <a:latin typeface="Google Sans"/>
              </a:rPr>
              <a:t>OfS's</a:t>
            </a:r>
            <a:r>
              <a:rPr lang="en-GB" b="0" i="0" dirty="0">
                <a:solidFill>
                  <a:srgbClr val="202124"/>
                </a:solidFill>
                <a:effectLst/>
                <a:latin typeface="Google Sans"/>
              </a:rPr>
              <a:t>) regulatory framework requires that: '</a:t>
            </a:r>
            <a:r>
              <a:rPr lang="en-GB" b="0" i="0" dirty="0">
                <a:solidFill>
                  <a:srgbClr val="040C28"/>
                </a:solidFill>
                <a:effectLst/>
                <a:latin typeface="Google Sans"/>
              </a:rPr>
              <a:t>The provider must deliver successful outcomes for all of its students, which are recognised and valued by employers, and/or enable further study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dirty="0">
              <a:solidFill>
                <a:srgbClr val="040C28"/>
              </a:solidFill>
              <a:effectLst/>
              <a:latin typeface="Google San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dirty="0">
                <a:solidFill>
                  <a:srgbClr val="040C28"/>
                </a:solidFill>
                <a:effectLst/>
                <a:latin typeface="Google Sans"/>
              </a:rPr>
              <a:t>Our research using story telling to develop students employability skills directly responds to these regulatory requirements and can be measured and quantified </a:t>
            </a:r>
            <a:endParaRPr lang="en-GB" sz="1200" dirty="0"/>
          </a:p>
          <a:p>
            <a:endParaRPr lang="en-GB" dirty="0"/>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22</a:t>
            </a:fld>
            <a:endParaRPr lang="en-GB" altLang="en-US"/>
          </a:p>
        </p:txBody>
      </p:sp>
    </p:spTree>
    <p:extLst>
      <p:ext uri="{BB962C8B-B14F-4D97-AF65-F5344CB8AC3E}">
        <p14:creationId xmlns:p14="http://schemas.microsoft.com/office/powerpoint/2010/main" val="1030930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Background to my EdD</a:t>
            </a:r>
          </a:p>
          <a:p>
            <a:r>
              <a:rPr lang="en-GB" dirty="0"/>
              <a:t>My doctoral research presents a strong argument for the use of anecdotal stories in all subject areas. Such stories can be used to draw learners in, frame an activity and illustrate a pedagogic point. An effective model can be seen to operate as follows:; she gives an anecdotal example of what happened; she follows with a pedagogic point.</a:t>
            </a:r>
            <a:r>
              <a:rPr lang="en-GB" sz="1200" b="0" i="0" u="none" strike="noStrike" kern="1200" baseline="0" dirty="0">
                <a:solidFill>
                  <a:schemeClr val="tx1"/>
                </a:solidFill>
                <a:latin typeface="Arial" charset="0"/>
                <a:ea typeface="+mn-ea"/>
                <a:cs typeface="Arial" charset="0"/>
              </a:rPr>
              <a:t> Future areas worthy of further exploration might be to explore how storytelling activities, in particular the use of personal anecdotes, can be used as a pedagogic tool in other subject areas. Rudyard Kipling wrote that if history were taught in the form of stories it would never be forgotten, so might stories aid learning retention in other topic areas? </a:t>
            </a:r>
          </a:p>
          <a:p>
            <a:r>
              <a:rPr lang="en-GB" sz="1200" b="0" i="0" u="none" strike="noStrike" kern="1200" baseline="0" dirty="0">
                <a:solidFill>
                  <a:schemeClr val="tx1"/>
                </a:solidFill>
                <a:latin typeface="Arial" charset="0"/>
                <a:ea typeface="+mn-ea"/>
                <a:cs typeface="Arial" charset="0"/>
              </a:rPr>
              <a:t>Give example from TESOL teaching practice. </a:t>
            </a:r>
            <a:endParaRPr lang="en-GB" dirty="0"/>
          </a:p>
        </p:txBody>
      </p:sp>
      <p:sp>
        <p:nvSpPr>
          <p:cNvPr id="4" name="Slide Number Placeholder 3"/>
          <p:cNvSpPr>
            <a:spLocks noGrp="1"/>
          </p:cNvSpPr>
          <p:nvPr>
            <p:ph type="sldNum" sz="quarter" idx="10"/>
          </p:nvPr>
        </p:nvSpPr>
        <p:spPr/>
        <p:txBody>
          <a:bodyPr/>
          <a:lstStyle/>
          <a:p>
            <a:pPr>
              <a:defRPr/>
            </a:pPr>
            <a:fld id="{FCD0DD39-20C7-4970-85E0-6A236426AF86}" type="slidenum">
              <a:rPr lang="en-GB" altLang="en-US" smtClean="0"/>
              <a:pPr>
                <a:defRPr/>
              </a:pPr>
              <a:t>23</a:t>
            </a:fld>
            <a:endParaRPr lang="en-GB" altLang="en-US"/>
          </a:p>
        </p:txBody>
      </p:sp>
    </p:spTree>
    <p:extLst>
      <p:ext uri="{BB962C8B-B14F-4D97-AF65-F5344CB8AC3E}">
        <p14:creationId xmlns:p14="http://schemas.microsoft.com/office/powerpoint/2010/main" val="1560255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LC</a:t>
            </a:r>
          </a:p>
        </p:txBody>
      </p:sp>
      <p:sp>
        <p:nvSpPr>
          <p:cNvPr id="4" name="Slide Number Placeholder 3"/>
          <p:cNvSpPr>
            <a:spLocks noGrp="1"/>
          </p:cNvSpPr>
          <p:nvPr>
            <p:ph type="sldNum" sz="quarter" idx="5"/>
          </p:nvPr>
        </p:nvSpPr>
        <p:spPr/>
        <p:txBody>
          <a:bodyPr/>
          <a:lstStyle/>
          <a:p>
            <a:fld id="{9515911A-8AA7-48A8-951A-855458EB2614}" type="slidenum">
              <a:rPr lang="en-GB" smtClean="0"/>
              <a:t>24</a:t>
            </a:fld>
            <a:endParaRPr lang="en-GB"/>
          </a:p>
        </p:txBody>
      </p:sp>
    </p:spTree>
    <p:extLst>
      <p:ext uri="{BB962C8B-B14F-4D97-AF65-F5344CB8AC3E}">
        <p14:creationId xmlns:p14="http://schemas.microsoft.com/office/powerpoint/2010/main" val="629999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LC</a:t>
            </a:r>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25</a:t>
            </a:fld>
            <a:endParaRPr lang="en-GB" altLang="en-US"/>
          </a:p>
        </p:txBody>
      </p:sp>
    </p:spTree>
    <p:extLst>
      <p:ext uri="{BB962C8B-B14F-4D97-AF65-F5344CB8AC3E}">
        <p14:creationId xmlns:p14="http://schemas.microsoft.com/office/powerpoint/2010/main" val="1989477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 introduce Pebble pad </a:t>
            </a:r>
          </a:p>
          <a:p>
            <a:endParaRPr lang="en-GB" dirty="0"/>
          </a:p>
          <a:p>
            <a:r>
              <a:rPr lang="en-GB" dirty="0"/>
              <a:t>Include image from the student -  here !!!!</a:t>
            </a:r>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26</a:t>
            </a:fld>
            <a:endParaRPr lang="en-GB" altLang="en-US"/>
          </a:p>
        </p:txBody>
      </p:sp>
    </p:spTree>
    <p:extLst>
      <p:ext uri="{BB962C8B-B14F-4D97-AF65-F5344CB8AC3E}">
        <p14:creationId xmlns:p14="http://schemas.microsoft.com/office/powerpoint/2010/main" val="3307191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an example of our research. ST. Example from Nadia.</a:t>
            </a:r>
          </a:p>
        </p:txBody>
      </p:sp>
      <p:sp>
        <p:nvSpPr>
          <p:cNvPr id="4" name="Slide Number Placeholder 3"/>
          <p:cNvSpPr>
            <a:spLocks noGrp="1"/>
          </p:cNvSpPr>
          <p:nvPr>
            <p:ph type="sldNum" sz="quarter" idx="5"/>
          </p:nvPr>
        </p:nvSpPr>
        <p:spPr/>
        <p:txBody>
          <a:bodyPr/>
          <a:lstStyle/>
          <a:p>
            <a:fld id="{9515911A-8AA7-48A8-951A-855458EB2614}" type="slidenum">
              <a:rPr lang="en-GB" smtClean="0"/>
              <a:t>28</a:t>
            </a:fld>
            <a:endParaRPr lang="en-GB"/>
          </a:p>
        </p:txBody>
      </p:sp>
    </p:spTree>
    <p:extLst>
      <p:ext uri="{BB962C8B-B14F-4D97-AF65-F5344CB8AC3E}">
        <p14:creationId xmlns:p14="http://schemas.microsoft.com/office/powerpoint/2010/main" val="1581491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of a storytelling journey created using software called </a:t>
            </a:r>
            <a:r>
              <a:rPr lang="en-GB" dirty="0" err="1"/>
              <a:t>mosaically</a:t>
            </a:r>
            <a:r>
              <a:rPr lang="en-GB" dirty="0"/>
              <a:t>. ST.</a:t>
            </a:r>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29</a:t>
            </a:fld>
            <a:endParaRPr lang="en-GB" altLang="en-US"/>
          </a:p>
        </p:txBody>
      </p:sp>
    </p:spTree>
    <p:extLst>
      <p:ext uri="{BB962C8B-B14F-4D97-AF65-F5344CB8AC3E}">
        <p14:creationId xmlns:p14="http://schemas.microsoft.com/office/powerpoint/2010/main" val="3841709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we are inspiring our students – examples of stories </a:t>
            </a:r>
          </a:p>
          <a:p>
            <a:endParaRPr lang="en-GB" dirty="0"/>
          </a:p>
          <a:p>
            <a:r>
              <a:rPr lang="en-GB" dirty="0"/>
              <a:t>For our research with the ITE post 14 students, we have inspired them with some famous artifacts that tell stories through art based approaches for example maps, vases and textiles that have been used as beautiful storytelling artifacts</a:t>
            </a:r>
          </a:p>
          <a:p>
            <a:endParaRPr lang="en-GB" dirty="0"/>
          </a:p>
          <a:p>
            <a:r>
              <a:rPr lang="en-GB" dirty="0"/>
              <a:t>Artifacts that tell stories have been around for 1000 of years. Here are some examples, my favourite is Faith </a:t>
            </a:r>
            <a:r>
              <a:rPr lang="en-GB" dirty="0" err="1"/>
              <a:t>ringgolds</a:t>
            </a:r>
            <a:r>
              <a:rPr lang="en-GB" dirty="0"/>
              <a:t> (American Artist) has created a story quilt that is showcased at the Met Museum in NYC.  Her quilt tells a stories about  African American life, history and identity, especially in her resident community of Harlem, just as the stories evoke the Black traditions of folk tales both written and oral, quilting has long been associated with domestic labour, women’s work and African American craft</a:t>
            </a:r>
          </a:p>
          <a:p>
            <a:endParaRPr lang="en-GB" dirty="0"/>
          </a:p>
          <a:p>
            <a:r>
              <a:rPr lang="en-GB" dirty="0"/>
              <a:t>We hope students can take inspiration and tell their stories from the classroom in creative and inspiring formats using digital means </a:t>
            </a:r>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30</a:t>
            </a:fld>
            <a:endParaRPr lang="en-GB" altLang="en-US"/>
          </a:p>
        </p:txBody>
      </p:sp>
    </p:spTree>
    <p:extLst>
      <p:ext uri="{BB962C8B-B14F-4D97-AF65-F5344CB8AC3E}">
        <p14:creationId xmlns:p14="http://schemas.microsoft.com/office/powerpoint/2010/main" val="409565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Have a look at the people on the screen. What do you think their story is? Everybody has a story to tell! </a:t>
            </a:r>
          </a:p>
          <a:p>
            <a:endParaRPr lang="en-GB" dirty="0"/>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3</a:t>
            </a:fld>
            <a:endParaRPr lang="en-GB" altLang="en-US"/>
          </a:p>
        </p:txBody>
      </p:sp>
    </p:spTree>
    <p:extLst>
      <p:ext uri="{BB962C8B-B14F-4D97-AF65-F5344CB8AC3E}">
        <p14:creationId xmlns:p14="http://schemas.microsoft.com/office/powerpoint/2010/main" val="1425200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have time – reference slides .Lucy.</a:t>
            </a:r>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32</a:t>
            </a:fld>
            <a:endParaRPr lang="en-GB" altLang="en-US"/>
          </a:p>
        </p:txBody>
      </p:sp>
    </p:spTree>
    <p:extLst>
      <p:ext uri="{BB962C8B-B14F-4D97-AF65-F5344CB8AC3E}">
        <p14:creationId xmlns:p14="http://schemas.microsoft.com/office/powerpoint/2010/main" val="407794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a:p>
            <a:r>
              <a:rPr lang="en-GB" b="0" dirty="0"/>
              <a:t>The use of storytelling draws on the students’ tacit skills already embedded within their everyday use of social media – where they curate their personal stories through pictures, captions and short videos </a:t>
            </a:r>
          </a:p>
          <a:p>
            <a:endParaRPr lang="en-GB" b="0" dirty="0"/>
          </a:p>
          <a:p>
            <a:r>
              <a:rPr lang="en-GB" b="0" dirty="0"/>
              <a:t>The next step is to develop these digital storytelling skills to enhance their professional and employability skills – this is the Ah ha moment for students as they already possess both the technological, creative and reflective skills needed to curate their professional stories </a:t>
            </a:r>
          </a:p>
        </p:txBody>
      </p:sp>
      <p:sp>
        <p:nvSpPr>
          <p:cNvPr id="4" name="Slide Number Placeholder 3"/>
          <p:cNvSpPr>
            <a:spLocks noGrp="1"/>
          </p:cNvSpPr>
          <p:nvPr>
            <p:ph type="sldNum" sz="quarter" idx="10"/>
          </p:nvPr>
        </p:nvSpPr>
        <p:spPr/>
        <p:txBody>
          <a:bodyPr/>
          <a:lstStyle/>
          <a:p>
            <a:pPr>
              <a:defRPr/>
            </a:pPr>
            <a:fld id="{FCD0DD39-20C7-4970-85E0-6A236426AF86}" type="slidenum">
              <a:rPr lang="en-GB" altLang="en-US" smtClean="0"/>
              <a:pPr>
                <a:defRPr/>
              </a:pPr>
              <a:t>4</a:t>
            </a:fld>
            <a:endParaRPr lang="en-GB" altLang="en-US"/>
          </a:p>
        </p:txBody>
      </p:sp>
    </p:spTree>
    <p:extLst>
      <p:ext uri="{BB962C8B-B14F-4D97-AF65-F5344CB8AC3E}">
        <p14:creationId xmlns:p14="http://schemas.microsoft.com/office/powerpoint/2010/main" val="326004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5</a:t>
            </a:fld>
            <a:endParaRPr lang="en-GB" altLang="en-US"/>
          </a:p>
        </p:txBody>
      </p:sp>
    </p:spTree>
    <p:extLst>
      <p:ext uri="{BB962C8B-B14F-4D97-AF65-F5344CB8AC3E}">
        <p14:creationId xmlns:p14="http://schemas.microsoft.com/office/powerpoint/2010/main" val="238975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Storytelling/role play and creative writing activities can help generate ideas from the learners beginning with speaking and listening skills, using activities in which they tell stories of family histories, relate memories, share problems or discuss issues that may be current and important in their lives</a:t>
            </a:r>
            <a:endParaRPr lang="en-GB" dirty="0"/>
          </a:p>
        </p:txBody>
      </p:sp>
      <p:sp>
        <p:nvSpPr>
          <p:cNvPr id="4" name="Slide Number Placeholder 3"/>
          <p:cNvSpPr>
            <a:spLocks noGrp="1"/>
          </p:cNvSpPr>
          <p:nvPr>
            <p:ph type="sldNum" sz="quarter" idx="10"/>
          </p:nvPr>
        </p:nvSpPr>
        <p:spPr/>
        <p:txBody>
          <a:bodyPr/>
          <a:lstStyle/>
          <a:p>
            <a:fld id="{A82497F2-036C-449F-8B21-419E83A7668F}" type="slidenum">
              <a:rPr lang="en-GB" smtClean="0"/>
              <a:t>6</a:t>
            </a:fld>
            <a:endParaRPr lang="en-GB"/>
          </a:p>
        </p:txBody>
      </p:sp>
    </p:spTree>
    <p:extLst>
      <p:ext uri="{BB962C8B-B14F-4D97-AF65-F5344CB8AC3E}">
        <p14:creationId xmlns:p14="http://schemas.microsoft.com/office/powerpoint/2010/main" val="169707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427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 for example: finding out what is unknown, sharing personal information, expressing feelings giving or opinions. </a:t>
            </a:r>
            <a:r>
              <a:rPr lang="en-GB" sz="1200" b="0" i="0" u="none" strike="noStrike" kern="1200" baseline="0" dirty="0" err="1">
                <a:solidFill>
                  <a:schemeClr val="tx1"/>
                </a:solidFill>
                <a:latin typeface="Arial" charset="0"/>
                <a:ea typeface="+mn-ea"/>
                <a:cs typeface="Arial" charset="0"/>
              </a:rPr>
              <a:t>Rost</a:t>
            </a:r>
            <a:r>
              <a:rPr lang="en-GB" sz="1200" b="0" i="0" u="none" strike="noStrike" kern="1200" baseline="0" dirty="0">
                <a:solidFill>
                  <a:schemeClr val="tx1"/>
                </a:solidFill>
                <a:latin typeface="Arial" charset="0"/>
                <a:ea typeface="+mn-ea"/>
                <a:cs typeface="Arial" charset="0"/>
              </a:rPr>
              <a:t> and Wilson (2013) suggest that short anecdotes take little time to prepare and suggest that many teachers like to ‘mine’ their own personal stories.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FCD0DD39-20C7-4970-85E0-6A236426AF86}" type="slidenum">
              <a:rPr lang="en-GB" altLang="en-US" smtClean="0"/>
              <a:pPr>
                <a:defRPr/>
              </a:pPr>
              <a:t>7</a:t>
            </a:fld>
            <a:endParaRPr lang="en-GB" altLang="en-US"/>
          </a:p>
        </p:txBody>
      </p:sp>
    </p:spTree>
    <p:extLst>
      <p:ext uri="{BB962C8B-B14F-4D97-AF65-F5344CB8AC3E}">
        <p14:creationId xmlns:p14="http://schemas.microsoft.com/office/powerpoint/2010/main" val="395702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GB" sz="1200" b="0" i="0" u="none" strike="noStrike" kern="1200" baseline="0" dirty="0" err="1">
                <a:solidFill>
                  <a:schemeClr val="tx1"/>
                </a:solidFill>
                <a:latin typeface="Arial" charset="0"/>
                <a:ea typeface="+mn-ea"/>
                <a:cs typeface="Arial" charset="0"/>
              </a:rPr>
              <a:t>Pask</a:t>
            </a:r>
            <a:r>
              <a:rPr lang="en-GB" sz="1200" b="0" i="0" u="none" strike="noStrike" kern="1200" baseline="0" dirty="0">
                <a:solidFill>
                  <a:schemeClr val="tx1"/>
                </a:solidFill>
                <a:latin typeface="Arial" charset="0"/>
                <a:ea typeface="+mn-ea"/>
                <a:cs typeface="Arial" charset="0"/>
              </a:rPr>
              <a:t> (1976) refers to the ‘Conversation Theory’ in which oral interaction leads to the construction of knowledge through discussion, conversation and dialogue. </a:t>
            </a:r>
            <a:r>
              <a:rPr lang="en-GB" dirty="0"/>
              <a:t>Why</a:t>
            </a:r>
            <a:r>
              <a:rPr lang="en-GB" baseline="0" dirty="0"/>
              <a:t> use storytelling? </a:t>
            </a:r>
            <a:r>
              <a:rPr lang="en-GB" sz="1200" b="0" i="0" u="none" strike="noStrike" kern="1200" baseline="0" dirty="0">
                <a:solidFill>
                  <a:schemeClr val="tx1"/>
                </a:solidFill>
                <a:latin typeface="Arial" charset="0"/>
                <a:ea typeface="Avenir Roman"/>
                <a:cs typeface="Arial" charset="0"/>
                <a:sym typeface="Avenir Roman"/>
              </a:rPr>
              <a:t>Anecdotes and personal narratives are frequently heard in day-to-day human interaction, so it is reasonable to conclude that this storytelling skill should feature as a component in classroom. In his research of teaching of conversational storytelling skills Jones noted that over a seven-day period of informally monitoring conversation with family and friends, anecdotal stories were used more than forty times. This is due to the fact that everybody has personal experiences and so can relate to personal anecdotes, generating a common denominator in terms of learning. Storytelling uses the social brain, developing social thinking skills within a social and cultural network. </a:t>
            </a:r>
            <a:endParaRPr lang="en-GB" dirty="0"/>
          </a:p>
          <a:p>
            <a:pPr marL="0" marR="0" lvl="0" indent="0" algn="l" defTabSz="457200" rtl="0" eaLnBrk="1" fontAlgn="auto" latinLnBrk="0" hangingPunct="1">
              <a:lnSpc>
                <a:spcPct val="125000"/>
              </a:lnSpc>
              <a:spcBef>
                <a:spcPts val="0"/>
              </a:spcBef>
              <a:spcAft>
                <a:spcPts val="0"/>
              </a:spcAft>
              <a:buClrTx/>
              <a:buSzTx/>
              <a:buFontTx/>
              <a:buNone/>
              <a:tabLst/>
              <a:defRPr/>
            </a:pPr>
            <a:r>
              <a:rPr lang="en-GB" dirty="0" err="1"/>
              <a:t>Pask</a:t>
            </a:r>
            <a:r>
              <a:rPr lang="en-GB" dirty="0"/>
              <a:t>- Conversation Theory-</a:t>
            </a:r>
            <a:r>
              <a:rPr lang="en-GB" sz="1200" b="0" i="0" u="none" strike="noStrike" kern="1200" baseline="0" dirty="0" err="1">
                <a:solidFill>
                  <a:schemeClr val="tx1"/>
                </a:solidFill>
                <a:latin typeface="Arial" charset="0"/>
                <a:ea typeface="Avenir Roman"/>
                <a:cs typeface="Arial" charset="0"/>
                <a:sym typeface="Avenir Roman"/>
              </a:rPr>
              <a:t>Pask</a:t>
            </a:r>
            <a:r>
              <a:rPr lang="en-GB" sz="1200" b="0" i="0" u="none" strike="noStrike" kern="1200" baseline="0" dirty="0">
                <a:solidFill>
                  <a:schemeClr val="tx1"/>
                </a:solidFill>
                <a:latin typeface="Arial" charset="0"/>
                <a:ea typeface="Avenir Roman"/>
                <a:cs typeface="Arial" charset="0"/>
                <a:sym typeface="Avenir Roman"/>
              </a:rPr>
              <a:t> (1976) refers to the ‘Conversation Theory’ in which oral interaction leads to the construction of knowledge through discussion, conversation and dialogue.</a:t>
            </a:r>
            <a:r>
              <a:rPr lang="en-GB" sz="1200" dirty="0"/>
              <a:t> </a:t>
            </a:r>
            <a:r>
              <a:rPr lang="en-GB" sz="1200" dirty="0" err="1"/>
              <a:t>Eggins</a:t>
            </a:r>
            <a:r>
              <a:rPr lang="en-GB" sz="1200" dirty="0"/>
              <a:t> and Slade’s research (1997) indicates that casual conversation often contains anecdotes which contain some small event which elicits empathy or sympathy from the listener</a:t>
            </a:r>
            <a:endParaRPr lang="en-GB" dirty="0"/>
          </a:p>
        </p:txBody>
      </p:sp>
      <p:sp>
        <p:nvSpPr>
          <p:cNvPr id="4" name="Slide Number Placeholder 3"/>
          <p:cNvSpPr>
            <a:spLocks noGrp="1"/>
          </p:cNvSpPr>
          <p:nvPr>
            <p:ph type="sldNum" sz="quarter" idx="10"/>
          </p:nvPr>
        </p:nvSpPr>
        <p:spPr/>
        <p:txBody>
          <a:bodyPr/>
          <a:lstStyle/>
          <a:p>
            <a:pPr>
              <a:defRPr/>
            </a:pPr>
            <a:fld id="{FCD0DD39-20C7-4970-85E0-6A236426AF86}" type="slidenum">
              <a:rPr lang="en-GB" altLang="en-US" smtClean="0"/>
              <a:pPr>
                <a:defRPr/>
              </a:pPr>
              <a:t>8</a:t>
            </a:fld>
            <a:endParaRPr lang="en-GB" altLang="en-US"/>
          </a:p>
        </p:txBody>
      </p:sp>
    </p:spTree>
    <p:extLst>
      <p:ext uri="{BB962C8B-B14F-4D97-AF65-F5344CB8AC3E}">
        <p14:creationId xmlns:p14="http://schemas.microsoft.com/office/powerpoint/2010/main" val="1591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CD0DD39-20C7-4970-85E0-6A236426AF86}" type="slidenum">
              <a:rPr lang="en-GB" altLang="en-US" smtClean="0"/>
              <a:pPr>
                <a:defRPr/>
              </a:pPr>
              <a:t>9</a:t>
            </a:fld>
            <a:endParaRPr lang="en-GB" altLang="en-US"/>
          </a:p>
        </p:txBody>
      </p:sp>
    </p:spTree>
    <p:extLst>
      <p:ext uri="{BB962C8B-B14F-4D97-AF65-F5344CB8AC3E}">
        <p14:creationId xmlns:p14="http://schemas.microsoft.com/office/powerpoint/2010/main" val="115753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C0F1EE5-356F-41E6-AFD3-CDAB14655380}" type="slidenum">
              <a:rPr lang="en-GB" altLang="en-US"/>
              <a:pPr>
                <a:defRPr/>
              </a:pPr>
              <a:t>‹#›</a:t>
            </a:fld>
            <a:endParaRPr lang="en-GB" altLang="en-US"/>
          </a:p>
        </p:txBody>
      </p:sp>
    </p:spTree>
    <p:extLst>
      <p:ext uri="{BB962C8B-B14F-4D97-AF65-F5344CB8AC3E}">
        <p14:creationId xmlns:p14="http://schemas.microsoft.com/office/powerpoint/2010/main" val="372079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8654FA6-3E15-4D99-97FF-4FE5B71A3EFC}" type="slidenum">
              <a:rPr lang="en-GB" altLang="en-US"/>
              <a:pPr>
                <a:defRPr/>
              </a:pPr>
              <a:t>‹#›</a:t>
            </a:fld>
            <a:endParaRPr lang="en-GB" altLang="en-US"/>
          </a:p>
        </p:txBody>
      </p:sp>
    </p:spTree>
    <p:extLst>
      <p:ext uri="{BB962C8B-B14F-4D97-AF65-F5344CB8AC3E}">
        <p14:creationId xmlns:p14="http://schemas.microsoft.com/office/powerpoint/2010/main" val="194938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007FEB9-8474-4FAC-A5B7-88EFD46461A5}" type="slidenum">
              <a:rPr lang="en-GB" altLang="en-US"/>
              <a:pPr>
                <a:defRPr/>
              </a:pPr>
              <a:t>‹#›</a:t>
            </a:fld>
            <a:endParaRPr lang="en-GB" altLang="en-US"/>
          </a:p>
        </p:txBody>
      </p:sp>
    </p:spTree>
    <p:extLst>
      <p:ext uri="{BB962C8B-B14F-4D97-AF65-F5344CB8AC3E}">
        <p14:creationId xmlns:p14="http://schemas.microsoft.com/office/powerpoint/2010/main" val="421115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8"/>
            <a:ext cx="89154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4B534DE-3A0A-414A-A275-4E7C8F2EADD9}" type="slidenum">
              <a:rPr lang="en-GB" altLang="en-US"/>
              <a:pPr>
                <a:defRPr/>
              </a:pPr>
              <a:t>‹#›</a:t>
            </a:fld>
            <a:endParaRPr lang="en-GB" altLang="en-US"/>
          </a:p>
        </p:txBody>
      </p:sp>
    </p:spTree>
    <p:extLst>
      <p:ext uri="{BB962C8B-B14F-4D97-AF65-F5344CB8AC3E}">
        <p14:creationId xmlns:p14="http://schemas.microsoft.com/office/powerpoint/2010/main" val="332244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userDrawn="1"/>
        </p:nvGraphicFramePr>
        <p:xfrm>
          <a:off x="0" y="0"/>
          <a:ext cx="9906000" cy="6867525"/>
        </p:xfrm>
        <a:graphic>
          <a:graphicData uri="http://schemas.openxmlformats.org/presentationml/2006/ole">
            <mc:AlternateContent xmlns:mc="http://schemas.openxmlformats.org/markup-compatibility/2006">
              <mc:Choice xmlns:v="urn:schemas-microsoft-com:vml" Requires="v">
                <p:oleObj name="Presentation" r:id="rId2" imgW="3454400" imgH="2590800" progId="PowerPoint.Show.8">
                  <p:embed/>
                </p:oleObj>
              </mc:Choice>
              <mc:Fallback>
                <p:oleObj name="Presentation" r:id="rId2" imgW="3454400" imgH="2590800" progId="PowerPoint.Show.8">
                  <p:embed/>
                  <p:pic>
                    <p:nvPicPr>
                      <p:cNvPr id="4"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104775" y="133349"/>
            <a:ext cx="7505700" cy="684213"/>
          </a:xfrm>
        </p:spPr>
        <p:txBody>
          <a:bodyPr/>
          <a:lstStyle>
            <a:lvl1pPr>
              <a:defRPr sz="3200" b="1"/>
            </a:lvl1pPr>
          </a:lstStyle>
          <a:p>
            <a:r>
              <a:rPr lang="en-US"/>
              <a:t>Click to edit Master title style</a:t>
            </a:r>
            <a:endParaRPr lang="en-GB"/>
          </a:p>
        </p:txBody>
      </p:sp>
      <p:sp>
        <p:nvSpPr>
          <p:cNvPr id="3" name="Content Placeholder 2"/>
          <p:cNvSpPr>
            <a:spLocks noGrp="1"/>
          </p:cNvSpPr>
          <p:nvPr>
            <p:ph idx="1"/>
          </p:nvPr>
        </p:nvSpPr>
        <p:spPr>
          <a:xfrm>
            <a:off x="123825" y="1628775"/>
            <a:ext cx="9667875" cy="514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142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7FE49A-5DEE-4B37-A230-301CE9427128}" type="slidenum">
              <a:rPr lang="en-GB" altLang="en-US"/>
              <a:pPr>
                <a:defRPr/>
              </a:pPr>
              <a:t>‹#›</a:t>
            </a:fld>
            <a:endParaRPr lang="en-GB" altLang="en-US"/>
          </a:p>
        </p:txBody>
      </p:sp>
    </p:spTree>
    <p:extLst>
      <p:ext uri="{BB962C8B-B14F-4D97-AF65-F5344CB8AC3E}">
        <p14:creationId xmlns:p14="http://schemas.microsoft.com/office/powerpoint/2010/main" val="275521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E6616ED-78F6-4F47-AED5-086E0DCBD86D}" type="slidenum">
              <a:rPr lang="en-GB" altLang="en-US"/>
              <a:pPr>
                <a:defRPr/>
              </a:pPr>
              <a:t>‹#›</a:t>
            </a:fld>
            <a:endParaRPr lang="en-GB" altLang="en-US"/>
          </a:p>
        </p:txBody>
      </p:sp>
    </p:spTree>
    <p:extLst>
      <p:ext uri="{BB962C8B-B14F-4D97-AF65-F5344CB8AC3E}">
        <p14:creationId xmlns:p14="http://schemas.microsoft.com/office/powerpoint/2010/main" val="424587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2DE3EE6-4200-4335-9ABE-1662FC6A548D}" type="slidenum">
              <a:rPr lang="en-GB" altLang="en-US"/>
              <a:pPr>
                <a:defRPr/>
              </a:pPr>
              <a:t>‹#›</a:t>
            </a:fld>
            <a:endParaRPr lang="en-GB" altLang="en-US"/>
          </a:p>
        </p:txBody>
      </p:sp>
    </p:spTree>
    <p:extLst>
      <p:ext uri="{BB962C8B-B14F-4D97-AF65-F5344CB8AC3E}">
        <p14:creationId xmlns:p14="http://schemas.microsoft.com/office/powerpoint/2010/main" val="148964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5388143-6003-438E-8B74-1D3FC3B0CB98}" type="slidenum">
              <a:rPr lang="en-GB" altLang="en-US"/>
              <a:pPr>
                <a:defRPr/>
              </a:pPr>
              <a:t>‹#›</a:t>
            </a:fld>
            <a:endParaRPr lang="en-GB" altLang="en-US"/>
          </a:p>
        </p:txBody>
      </p:sp>
    </p:spTree>
    <p:extLst>
      <p:ext uri="{BB962C8B-B14F-4D97-AF65-F5344CB8AC3E}">
        <p14:creationId xmlns:p14="http://schemas.microsoft.com/office/powerpoint/2010/main" val="213470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EAB4C6E-ADE7-4373-B42C-FC5EF296EBA9}" type="slidenum">
              <a:rPr lang="en-GB" altLang="en-US"/>
              <a:pPr>
                <a:defRPr/>
              </a:pPr>
              <a:t>‹#›</a:t>
            </a:fld>
            <a:endParaRPr lang="en-GB" altLang="en-US"/>
          </a:p>
        </p:txBody>
      </p:sp>
    </p:spTree>
    <p:extLst>
      <p:ext uri="{BB962C8B-B14F-4D97-AF65-F5344CB8AC3E}">
        <p14:creationId xmlns:p14="http://schemas.microsoft.com/office/powerpoint/2010/main" val="248785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515DE04-3ACD-4A90-8E28-B8566378A4D8}" type="slidenum">
              <a:rPr lang="en-GB" altLang="en-US"/>
              <a:pPr>
                <a:defRPr/>
              </a:pPr>
              <a:t>‹#›</a:t>
            </a:fld>
            <a:endParaRPr lang="en-GB" altLang="en-US"/>
          </a:p>
        </p:txBody>
      </p:sp>
    </p:spTree>
    <p:extLst>
      <p:ext uri="{BB962C8B-B14F-4D97-AF65-F5344CB8AC3E}">
        <p14:creationId xmlns:p14="http://schemas.microsoft.com/office/powerpoint/2010/main" val="39928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EF8656F-679D-47C5-AFCB-F080B5E0603D}" type="slidenum">
              <a:rPr lang="en-GB" altLang="en-US"/>
              <a:pPr>
                <a:defRPr/>
              </a:pPr>
              <a:t>‹#›</a:t>
            </a:fld>
            <a:endParaRPr lang="en-GB" altLang="en-US"/>
          </a:p>
        </p:txBody>
      </p:sp>
    </p:spTree>
    <p:extLst>
      <p:ext uri="{BB962C8B-B14F-4D97-AF65-F5344CB8AC3E}">
        <p14:creationId xmlns:p14="http://schemas.microsoft.com/office/powerpoint/2010/main" val="281672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796"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61797"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61798"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E50293B-18D6-4293-8E63-B3D9D03EFD68}" type="slidenum">
              <a:rPr lang="en-GB" altLang="en-US"/>
              <a:pPr>
                <a:defRPr/>
              </a:pPr>
              <a:t>‹#›</a:t>
            </a:fld>
            <a:endParaRPr lang="en-GB" altLang="en-US"/>
          </a:p>
        </p:txBody>
      </p:sp>
      <p:graphicFrame>
        <p:nvGraphicFramePr>
          <p:cNvPr id="1031" name="Object 7"/>
          <p:cNvGraphicFramePr>
            <a:graphicFrameLocks noChangeAspect="1"/>
          </p:cNvGraphicFramePr>
          <p:nvPr userDrawn="1"/>
        </p:nvGraphicFramePr>
        <p:xfrm>
          <a:off x="0" y="0"/>
          <a:ext cx="9906000" cy="6867525"/>
        </p:xfrm>
        <a:graphic>
          <a:graphicData uri="http://schemas.openxmlformats.org/presentationml/2006/ole">
            <mc:AlternateContent xmlns:mc="http://schemas.openxmlformats.org/markup-compatibility/2006">
              <mc:Choice xmlns:v="urn:schemas-microsoft-com:vml" Requires="v">
                <p:oleObj name="Presentation" r:id="rId14" imgW="3454400" imgH="2590800" progId="PowerPoint.Show.8">
                  <p:embed/>
                </p:oleObj>
              </mc:Choice>
              <mc:Fallback>
                <p:oleObj name="Presentation" r:id="rId14" imgW="3454400" imgH="2590800" progId="PowerPoint.Show.8">
                  <p:embed/>
                  <p:pic>
                    <p:nvPicPr>
                      <p:cNvPr id="103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906000" cy="68675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91" r:id="rId1"/>
    <p:sldLayoutId id="2147483902"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upport.skillscommons.org/connect/impact-communities/story-tell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arahplainandsimple.blogspot.com/2013/06/musing-monday-what-do-you-think-abou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g&amp;ehk=f7kCJ2cBM"/><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window-swap.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s://pxhere.com/en/photo/27651" TargetMode="External"/><Relationship Id="rId3" Type="http://schemas.openxmlformats.org/officeDocument/2006/relationships/slideLayout" Target="../slideLayouts/slideLayout2.xml"/><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video" Target="https://www.youtube.com/embed/ftzbQZzu2mM" TargetMode="External"/><Relationship Id="rId1" Type="http://schemas.openxmlformats.org/officeDocument/2006/relationships/video" Target="https://www.youtube.com/embed/ZEgyCMr7dNs" TargetMode="External"/><Relationship Id="rId6" Type="http://schemas.openxmlformats.org/officeDocument/2006/relationships/image" Target="../media/image28.jpeg"/><Relationship Id="rId11" Type="http://schemas.openxmlformats.org/officeDocument/2006/relationships/image" Target="../media/image33.wmf"/><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notesSlide" Target="../notesSlides/notesSlide19.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oleObject" Target="../embeddings/oleObject3.bin"/><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innovaciondocentetecsup.blogspot.com/2018/01/el-storytelling-en-la-educacion.html"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6.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fogknife.com/2020-05-12-narrascope-and-an-indieweb-meetup.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metmuseum.org/art/collection/search/48541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s://tripod-journal.bezalel.ac.il/en/six-vases-that-tell-a-stor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ages.coursera-for-business.org/rs/748-MIV-116/images/eBook-Job-Skills-of-2023.pdf" TargetMode="External"/><Relationship Id="rId2" Type="http://schemas.openxmlformats.org/officeDocument/2006/relationships/hyperlink" Target="https://doi.org/10.1046/j.1365-2648.2000.02224.x" TargetMode="External"/><Relationship Id="rId1" Type="http://schemas.openxmlformats.org/officeDocument/2006/relationships/slideLayout" Target="../slideLayouts/slideLayout2.xml"/><Relationship Id="rId4" Type="http://schemas.openxmlformats.org/officeDocument/2006/relationships/hyperlink" Target="https://doi.org/10.46743/2160-3715/2017.297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theconversation.com/once-upon-a-time-reclaiming-storytelling-in-schools-110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htm"/><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3BEE72-83E5-036B-77E2-E76D6656E17D}"/>
              </a:ext>
            </a:extLst>
          </p:cNvPr>
          <p:cNvCxnSpPr>
            <a:cxnSpLocks/>
          </p:cNvCxnSpPr>
          <p:nvPr/>
        </p:nvCxnSpPr>
        <p:spPr>
          <a:xfrm>
            <a:off x="1572058" y="2056983"/>
            <a:ext cx="0" cy="2101692"/>
          </a:xfrm>
          <a:prstGeom prst="line">
            <a:avLst/>
          </a:prstGeom>
          <a:ln w="19050">
            <a:solidFill>
              <a:srgbClr val="336699"/>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C9A026A-AF76-D2CF-60BC-8ECB37545CDD}"/>
              </a:ext>
            </a:extLst>
          </p:cNvPr>
          <p:cNvSpPr txBox="1"/>
          <p:nvPr/>
        </p:nvSpPr>
        <p:spPr>
          <a:xfrm>
            <a:off x="1910446" y="1917012"/>
            <a:ext cx="7650998" cy="3247043"/>
          </a:xfrm>
          <a:prstGeom prst="rect">
            <a:avLst/>
          </a:prstGeom>
          <a:noFill/>
        </p:spPr>
        <p:txBody>
          <a:bodyPr wrap="square" rtlCol="0">
            <a:spAutoFit/>
          </a:bodyPr>
          <a:lstStyle/>
          <a:p>
            <a:r>
              <a:rPr lang="en-GB" sz="2800" dirty="0"/>
              <a:t>Storytelling as a ‘Human Skill’ for effective communication and employability in ESOL Teaching</a:t>
            </a:r>
          </a:p>
          <a:p>
            <a:endParaRPr lang="en-GB" sz="2800" dirty="0">
              <a:solidFill>
                <a:schemeClr val="tx1">
                  <a:lumMod val="85000"/>
                  <a:lumOff val="15000"/>
                </a:schemeClr>
              </a:solidFill>
              <a:latin typeface="Avenir Medium" panose="02000503020000020003" pitchFamily="2" charset="0"/>
            </a:endParaRPr>
          </a:p>
          <a:p>
            <a:r>
              <a:rPr lang="en-GB" sz="2800" dirty="0">
                <a:solidFill>
                  <a:schemeClr val="tx1">
                    <a:lumMod val="85000"/>
                    <a:lumOff val="15000"/>
                  </a:schemeClr>
                </a:solidFill>
                <a:latin typeface="Avenir Medium" panose="02000503020000020003" pitchFamily="2" charset="0"/>
              </a:rPr>
              <a:t>UCET-What Works Teach Meets –ESOL </a:t>
            </a:r>
            <a:endParaRPr lang="en-US" sz="2800" dirty="0">
              <a:solidFill>
                <a:schemeClr val="tx1">
                  <a:lumMod val="85000"/>
                  <a:lumOff val="15000"/>
                </a:schemeClr>
              </a:solidFill>
              <a:latin typeface="Avenir Medium" panose="02000503020000020003" pitchFamily="2" charset="0"/>
            </a:endParaRPr>
          </a:p>
          <a:p>
            <a:endParaRPr lang="en-GB" sz="3250" dirty="0"/>
          </a:p>
          <a:p>
            <a:endParaRPr lang="en-US" sz="3250" dirty="0">
              <a:solidFill>
                <a:schemeClr val="tx1">
                  <a:lumMod val="85000"/>
                  <a:lumOff val="15000"/>
                </a:schemeClr>
              </a:solidFill>
              <a:latin typeface="Avenir Medium" panose="02000503020000020003" pitchFamily="2" charset="0"/>
            </a:endParaRPr>
          </a:p>
        </p:txBody>
      </p:sp>
      <p:sp>
        <p:nvSpPr>
          <p:cNvPr id="7" name="TextBox 6">
            <a:extLst>
              <a:ext uri="{FF2B5EF4-FFF2-40B4-BE49-F238E27FC236}">
                <a16:creationId xmlns:a16="http://schemas.microsoft.com/office/drawing/2014/main" id="{8EAB723A-F269-605F-7A97-A571595F040C}"/>
              </a:ext>
            </a:extLst>
          </p:cNvPr>
          <p:cNvSpPr txBox="1"/>
          <p:nvPr/>
        </p:nvSpPr>
        <p:spPr>
          <a:xfrm>
            <a:off x="1910445" y="4158674"/>
            <a:ext cx="6279398" cy="692497"/>
          </a:xfrm>
          <a:prstGeom prst="rect">
            <a:avLst/>
          </a:prstGeom>
          <a:noFill/>
        </p:spPr>
        <p:txBody>
          <a:bodyPr wrap="square" rtlCol="0">
            <a:spAutoFit/>
          </a:bodyPr>
          <a:lstStyle/>
          <a:p>
            <a:r>
              <a:rPr lang="en-US" sz="1950" dirty="0">
                <a:solidFill>
                  <a:srgbClr val="4A73A1"/>
                </a:solidFill>
                <a:latin typeface="Avenir Medium" panose="02000503020000020003" pitchFamily="2" charset="0"/>
              </a:rPr>
              <a:t>-</a:t>
            </a:r>
          </a:p>
          <a:p>
            <a:r>
              <a:rPr lang="en-US" sz="1950" dirty="0">
                <a:solidFill>
                  <a:srgbClr val="4A73A1"/>
                </a:solidFill>
                <a:latin typeface="Avenir Medium" panose="02000503020000020003" pitchFamily="2" charset="0"/>
              </a:rPr>
              <a:t>Dr Sarah Telfer-Associate TIRI Professor –School of Education</a:t>
            </a:r>
          </a:p>
        </p:txBody>
      </p:sp>
      <p:pic>
        <p:nvPicPr>
          <p:cNvPr id="3" name="Picture 2" descr="HR Skills – About Us">
            <a:extLst>
              <a:ext uri="{FF2B5EF4-FFF2-40B4-BE49-F238E27FC236}">
                <a16:creationId xmlns:a16="http://schemas.microsoft.com/office/drawing/2014/main" id="{63278898-8E82-0123-FF05-A0B6D6F8A9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237" y="5164055"/>
            <a:ext cx="1478032" cy="13809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D9FBE92-861E-E045-977E-217FE63D8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7234" y="5406688"/>
            <a:ext cx="2448236" cy="949849"/>
          </a:xfrm>
          <a:prstGeom prst="rect">
            <a:avLst/>
          </a:prstGeom>
        </p:spPr>
      </p:pic>
      <p:pic>
        <p:nvPicPr>
          <p:cNvPr id="1028" name="Picture 4" descr="What Works Teach-Meets">
            <a:extLst>
              <a:ext uri="{FF2B5EF4-FFF2-40B4-BE49-F238E27FC236}">
                <a16:creationId xmlns:a16="http://schemas.microsoft.com/office/drawing/2014/main" id="{2B782E7B-0C43-8A36-47CB-6A485D15FA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435" y="4438368"/>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4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80976"/>
            <a:ext cx="9801225" cy="742950"/>
          </a:xfrm>
        </p:spPr>
        <p:txBody>
          <a:bodyPr/>
          <a:lstStyle/>
          <a:p>
            <a:r>
              <a:rPr lang="en-GB" dirty="0"/>
              <a:t>Short Story </a:t>
            </a:r>
          </a:p>
        </p:txBody>
      </p:sp>
      <p:sp>
        <p:nvSpPr>
          <p:cNvPr id="3" name="Content Placeholder 2"/>
          <p:cNvSpPr>
            <a:spLocks noGrp="1"/>
          </p:cNvSpPr>
          <p:nvPr>
            <p:ph idx="1"/>
          </p:nvPr>
        </p:nvSpPr>
        <p:spPr/>
        <p:txBody>
          <a:bodyPr/>
          <a:lstStyle/>
          <a:p>
            <a:pPr marL="0" indent="0" algn="ctr">
              <a:buNone/>
            </a:pPr>
            <a:r>
              <a:rPr lang="en-GB" b="1" dirty="0"/>
              <a:t>Talk to the person next to you and find out:</a:t>
            </a:r>
            <a:endParaRPr lang="en-GB" dirty="0"/>
          </a:p>
          <a:p>
            <a:pPr algn="ctr"/>
            <a:r>
              <a:rPr lang="en-GB" dirty="0"/>
              <a:t>  One interesting/funny/ unusual fact about the person</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p:txBody>
      </p:sp>
      <p:sp>
        <p:nvSpPr>
          <p:cNvPr id="4" name="Rectangle 3"/>
          <p:cNvSpPr/>
          <p:nvPr/>
        </p:nvSpPr>
        <p:spPr>
          <a:xfrm>
            <a:off x="4667250" y="3562350"/>
            <a:ext cx="4762500" cy="2237216"/>
          </a:xfrm>
          <a:prstGeom prst="rect">
            <a:avLst/>
          </a:prstGeom>
          <a:solidFill>
            <a:schemeClr val="accent1"/>
          </a:solidFill>
        </p:spPr>
        <p:txBody>
          <a:bodyPr wrap="square">
            <a:spAutoFit/>
          </a:bodyPr>
          <a:lstStyle/>
          <a:p>
            <a:pPr lvl="2">
              <a:buFont typeface="Courier New" panose="02070309020205020404" pitchFamily="49" charset="0"/>
              <a:buChar char="o"/>
            </a:pPr>
            <a:r>
              <a:rPr lang="en-GB" sz="1138" b="1" dirty="0"/>
              <a:t>  </a:t>
            </a:r>
            <a:endParaRPr lang="en-GB" sz="1600" b="1" dirty="0"/>
          </a:p>
          <a:p>
            <a:pPr lvl="2">
              <a:buFont typeface="Courier New" panose="02070309020205020404" pitchFamily="49" charset="0"/>
              <a:buChar char="o"/>
            </a:pPr>
            <a:r>
              <a:rPr lang="en-GB" sz="1600" b="1" dirty="0"/>
              <a:t> </a:t>
            </a:r>
            <a:r>
              <a:rPr lang="en-GB" sz="1600" dirty="0"/>
              <a:t>Baby in the Teletubbies Sun</a:t>
            </a:r>
          </a:p>
          <a:p>
            <a:pPr lvl="2">
              <a:buFont typeface="Courier New" panose="02070309020205020404" pitchFamily="49" charset="0"/>
              <a:buChar char="o"/>
            </a:pPr>
            <a:r>
              <a:rPr lang="en-GB" sz="1600" dirty="0"/>
              <a:t> Double jointed   </a:t>
            </a:r>
          </a:p>
          <a:p>
            <a:pPr lvl="2">
              <a:buFont typeface="Courier New" panose="02070309020205020404" pitchFamily="49" charset="0"/>
              <a:buChar char="o"/>
            </a:pPr>
            <a:r>
              <a:rPr lang="en-GB" sz="1600" dirty="0"/>
              <a:t> Dad was an extra in ‘Star Wars’</a:t>
            </a:r>
          </a:p>
          <a:p>
            <a:pPr lvl="2">
              <a:buFont typeface="Courier New" panose="02070309020205020404" pitchFamily="49" charset="0"/>
              <a:buChar char="o"/>
            </a:pPr>
            <a:r>
              <a:rPr lang="en-GB" sz="1600" dirty="0"/>
              <a:t> Can speak 8 languages </a:t>
            </a:r>
          </a:p>
          <a:p>
            <a:pPr lvl="2">
              <a:buFont typeface="Courier New" panose="02070309020205020404" pitchFamily="49" charset="0"/>
              <a:buChar char="o"/>
            </a:pPr>
            <a:r>
              <a:rPr lang="en-GB" sz="1600" dirty="0"/>
              <a:t> Won a holiday in a packet of crisps</a:t>
            </a:r>
          </a:p>
          <a:p>
            <a:pPr lvl="2">
              <a:buFont typeface="Courier New" panose="02070309020205020404" pitchFamily="49" charset="0"/>
              <a:buChar char="o"/>
            </a:pPr>
            <a:r>
              <a:rPr lang="en-GB" sz="1600" dirty="0"/>
              <a:t> Is a virtual boxer  </a:t>
            </a:r>
          </a:p>
          <a:p>
            <a:pPr lvl="2">
              <a:buFont typeface="Courier New" panose="02070309020205020404" pitchFamily="49" charset="0"/>
              <a:buChar char="o"/>
            </a:pPr>
            <a:r>
              <a:rPr lang="en-GB" sz="1600" dirty="0"/>
              <a:t>Is getting married secretly..</a:t>
            </a:r>
          </a:p>
          <a:p>
            <a:pPr lvl="2">
              <a:buFont typeface="Courier New" panose="02070309020205020404" pitchFamily="49" charset="0"/>
              <a:buChar char="o"/>
            </a:pPr>
            <a:endParaRPr lang="en-GB" sz="1600" dirty="0"/>
          </a:p>
        </p:txBody>
      </p:sp>
      <p:pic>
        <p:nvPicPr>
          <p:cNvPr id="6" name="Picture 5">
            <a:extLst>
              <a:ext uri="{FF2B5EF4-FFF2-40B4-BE49-F238E27FC236}">
                <a16:creationId xmlns:a16="http://schemas.microsoft.com/office/drawing/2014/main" id="{BC20761E-8319-40D6-9582-7538E01015C8}"/>
              </a:ext>
            </a:extLst>
          </p:cNvPr>
          <p:cNvPicPr>
            <a:picLocks noChangeAspect="1"/>
          </p:cNvPicPr>
          <p:nvPr/>
        </p:nvPicPr>
        <p:blipFill>
          <a:blip r:embed="rId3"/>
          <a:stretch>
            <a:fillRect/>
          </a:stretch>
        </p:blipFill>
        <p:spPr>
          <a:xfrm>
            <a:off x="405064" y="4055864"/>
            <a:ext cx="3841435" cy="1667250"/>
          </a:xfrm>
          <a:prstGeom prst="rect">
            <a:avLst/>
          </a:prstGeom>
        </p:spPr>
      </p:pic>
    </p:spTree>
    <p:extLst>
      <p:ext uri="{BB962C8B-B14F-4D97-AF65-F5344CB8AC3E}">
        <p14:creationId xmlns:p14="http://schemas.microsoft.com/office/powerpoint/2010/main" val="6188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775" y="133349"/>
            <a:ext cx="8515350" cy="684213"/>
          </a:xfrm>
        </p:spPr>
        <p:txBody>
          <a:bodyPr/>
          <a:lstStyle/>
          <a:p>
            <a:pPr>
              <a:defRPr/>
            </a:pPr>
            <a:r>
              <a:rPr lang="en-GB" dirty="0"/>
              <a:t>Acrostic Story Poem- Auto biography</a:t>
            </a:r>
            <a:endParaRPr lang="en-US" dirty="0"/>
          </a:p>
        </p:txBody>
      </p:sp>
      <p:sp>
        <p:nvSpPr>
          <p:cNvPr id="8" name="Content Placeholder 7"/>
          <p:cNvSpPr>
            <a:spLocks noGrp="1"/>
          </p:cNvSpPr>
          <p:nvPr>
            <p:ph idx="1"/>
          </p:nvPr>
        </p:nvSpPr>
        <p:spPr/>
        <p:txBody>
          <a:bodyPr/>
          <a:lstStyle/>
          <a:p>
            <a:pPr>
              <a:defRPr/>
            </a:pPr>
            <a:r>
              <a:rPr lang="en-GB" b="1" dirty="0">
                <a:solidFill>
                  <a:srgbClr val="FF0000"/>
                </a:solidFill>
                <a:latin typeface="Arial" panose="020B0604020202020204" pitchFamily="34" charset="0"/>
                <a:cs typeface="Arial" panose="020B0604020202020204" pitchFamily="34" charset="0"/>
              </a:rPr>
              <a:t>S</a:t>
            </a:r>
            <a:r>
              <a:rPr lang="en-GB" b="1" dirty="0">
                <a:latin typeface="Arial" panose="020B0604020202020204" pitchFamily="34" charset="0"/>
                <a:cs typeface="Arial" panose="020B0604020202020204" pitchFamily="34" charset="0"/>
              </a:rPr>
              <a:t>ensiti</a:t>
            </a:r>
            <a:r>
              <a:rPr lang="en-GB" sz="2800" b="1" dirty="0">
                <a:latin typeface="Arial" panose="020B0604020202020204" pitchFamily="34" charset="0"/>
                <a:cs typeface="Arial" panose="020B0604020202020204" pitchFamily="34" charset="0"/>
              </a:rPr>
              <a:t>v</a:t>
            </a:r>
            <a:r>
              <a:rPr lang="en-GB" b="1" dirty="0">
                <a:latin typeface="Arial" panose="020B0604020202020204" pitchFamily="34" charset="0"/>
                <a:cs typeface="Arial" panose="020B0604020202020204" pitchFamily="34" charset="0"/>
              </a:rPr>
              <a:t>e</a:t>
            </a:r>
            <a:endParaRPr lang="en-GB" b="1" dirty="0">
              <a:solidFill>
                <a:srgbClr val="FF0000"/>
              </a:solidFill>
              <a:latin typeface="Arial" panose="020B0604020202020204" pitchFamily="34" charset="0"/>
              <a:cs typeface="Arial" panose="020B0604020202020204" pitchFamily="34" charset="0"/>
            </a:endParaRPr>
          </a:p>
          <a:p>
            <a:pPr>
              <a:defRPr/>
            </a:pPr>
            <a:r>
              <a:rPr lang="en-GB" b="1" dirty="0">
                <a:solidFill>
                  <a:srgbClr val="FF0000"/>
                </a:solidFill>
                <a:latin typeface="Arial" panose="020B0604020202020204" pitchFamily="34" charset="0"/>
                <a:cs typeface="Arial" panose="020B0604020202020204" pitchFamily="34" charset="0"/>
              </a:rPr>
              <a:t>A</a:t>
            </a:r>
            <a:r>
              <a:rPr lang="en-GB" b="1" dirty="0">
                <a:latin typeface="Arial" panose="020B0604020202020204" pitchFamily="34" charset="0"/>
                <a:cs typeface="Arial" panose="020B0604020202020204" pitchFamily="34" charset="0"/>
              </a:rPr>
              <a:t>rtistic</a:t>
            </a:r>
            <a:endParaRPr lang="en-GB" b="1" dirty="0">
              <a:solidFill>
                <a:srgbClr val="FF0000"/>
              </a:solidFill>
              <a:latin typeface="Arial" panose="020B0604020202020204" pitchFamily="34" charset="0"/>
              <a:cs typeface="Arial" panose="020B0604020202020204" pitchFamily="34" charset="0"/>
            </a:endParaRPr>
          </a:p>
          <a:p>
            <a:pPr>
              <a:defRPr/>
            </a:pPr>
            <a:r>
              <a:rPr lang="en-GB" b="1" dirty="0">
                <a:solidFill>
                  <a:srgbClr val="FF0000"/>
                </a:solidFill>
                <a:latin typeface="Arial" panose="020B0604020202020204" pitchFamily="34" charset="0"/>
                <a:cs typeface="Arial" panose="020B0604020202020204" pitchFamily="34" charset="0"/>
              </a:rPr>
              <a:t>R</a:t>
            </a:r>
            <a:r>
              <a:rPr lang="en-GB" b="1" dirty="0">
                <a:latin typeface="Arial" panose="020B0604020202020204" pitchFamily="34" charset="0"/>
                <a:cs typeface="Arial" panose="020B0604020202020204" pitchFamily="34" charset="0"/>
              </a:rPr>
              <a:t>ealistic but open to new experiences</a:t>
            </a:r>
            <a:endParaRPr lang="en-GB" b="1" dirty="0">
              <a:solidFill>
                <a:srgbClr val="FF0000"/>
              </a:solidFill>
              <a:latin typeface="Arial" panose="020B0604020202020204" pitchFamily="34" charset="0"/>
              <a:cs typeface="Arial" panose="020B0604020202020204" pitchFamily="34" charset="0"/>
            </a:endParaRPr>
          </a:p>
          <a:p>
            <a:pPr>
              <a:defRPr/>
            </a:pPr>
            <a:r>
              <a:rPr lang="en-GB" b="1" dirty="0">
                <a:solidFill>
                  <a:srgbClr val="FF0000"/>
                </a:solidFill>
                <a:latin typeface="Arial" panose="020B0604020202020204" pitchFamily="34" charset="0"/>
                <a:cs typeface="Arial" panose="020B0604020202020204" pitchFamily="34" charset="0"/>
              </a:rPr>
              <a:t>A</a:t>
            </a:r>
            <a:r>
              <a:rPr lang="en-GB" b="1" dirty="0">
                <a:latin typeface="Arial" panose="020B0604020202020204" pitchFamily="34" charset="0"/>
                <a:cs typeface="Arial" panose="020B0604020202020204" pitchFamily="34" charset="0"/>
              </a:rPr>
              <a:t>mbitious</a:t>
            </a:r>
            <a:endParaRPr lang="en-GB" b="1" dirty="0">
              <a:solidFill>
                <a:srgbClr val="FF0000"/>
              </a:solidFill>
              <a:latin typeface="Arial" panose="020B0604020202020204" pitchFamily="34" charset="0"/>
              <a:cs typeface="Arial" panose="020B0604020202020204" pitchFamily="34" charset="0"/>
            </a:endParaRPr>
          </a:p>
          <a:p>
            <a:pPr>
              <a:defRPr/>
            </a:pPr>
            <a:r>
              <a:rPr lang="en-GB" b="1" dirty="0">
                <a:solidFill>
                  <a:srgbClr val="FF0000"/>
                </a:solidFill>
                <a:latin typeface="Arial" panose="020B0604020202020204" pitchFamily="34" charset="0"/>
                <a:cs typeface="Arial" panose="020B0604020202020204" pitchFamily="34" charset="0"/>
              </a:rPr>
              <a:t>H</a:t>
            </a:r>
            <a:r>
              <a:rPr lang="en-GB" b="1" dirty="0">
                <a:latin typeface="Arial" panose="020B0604020202020204" pitchFamily="34" charset="0"/>
                <a:cs typeface="Arial" panose="020B0604020202020204" pitchFamily="34" charset="0"/>
              </a:rPr>
              <a:t>onest</a:t>
            </a:r>
          </a:p>
          <a:p>
            <a:pPr>
              <a:defRPr/>
            </a:pPr>
            <a:endParaRPr lang="en-GB" b="1" dirty="0">
              <a:solidFill>
                <a:srgbClr val="FF0000"/>
              </a:solidFill>
              <a:latin typeface="Arial" panose="020B0604020202020204" pitchFamily="34" charset="0"/>
              <a:cs typeface="Arial" panose="020B0604020202020204" pitchFamily="34" charset="0"/>
            </a:endParaRPr>
          </a:p>
          <a:p>
            <a:pPr marL="0" indent="0">
              <a:buNone/>
              <a:defRPr/>
            </a:pPr>
            <a:r>
              <a:rPr lang="en-GB" b="1" dirty="0">
                <a:solidFill>
                  <a:srgbClr val="FF0000"/>
                </a:solidFill>
                <a:latin typeface="Arial" panose="020B0604020202020204" pitchFamily="34" charset="0"/>
                <a:cs typeface="Arial" panose="020B0604020202020204" pitchFamily="34" charset="0"/>
              </a:rPr>
              <a:t>*REASONS WHY-description</a:t>
            </a:r>
          </a:p>
          <a:p>
            <a:pPr>
              <a:defRPr/>
            </a:pPr>
            <a:endParaRPr lang="en-US" b="1" dirty="0">
              <a:solidFill>
                <a:srgbClr val="FF0000"/>
              </a:solidFill>
            </a:endParaRPr>
          </a:p>
        </p:txBody>
      </p:sp>
      <p:sp>
        <p:nvSpPr>
          <p:cNvPr id="5" name="Date Placeholder 4"/>
          <p:cNvSpPr>
            <a:spLocks noGrp="1"/>
          </p:cNvSpPr>
          <p:nvPr>
            <p:ph type="dt" sz="half" idx="10"/>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66EB672D-AFF2-4107-82C4-6E1C35157F9D}" type="slidenum">
              <a:rPr lang="en-GB" smtClean="0"/>
              <a:pPr>
                <a:defRPr/>
              </a:pPr>
              <a:t>11</a:t>
            </a:fld>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250" y="3629844"/>
            <a:ext cx="1919808" cy="1919808"/>
          </a:xfrm>
          <a:prstGeom prst="rect">
            <a:avLst/>
          </a:prstGeom>
        </p:spPr>
      </p:pic>
    </p:spTree>
    <p:extLst>
      <p:ext uri="{BB962C8B-B14F-4D97-AF65-F5344CB8AC3E}">
        <p14:creationId xmlns:p14="http://schemas.microsoft.com/office/powerpoint/2010/main" val="16397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73831"/>
            <a:ext cx="8915400" cy="1143000"/>
          </a:xfrm>
        </p:spPr>
        <p:txBody>
          <a:bodyPr/>
          <a:lstStyle/>
          <a:p>
            <a:pPr>
              <a:defRPr/>
            </a:pPr>
            <a:r>
              <a:rPr lang="en-US" b="1" dirty="0">
                <a:solidFill>
                  <a:schemeClr val="tx1"/>
                </a:solidFill>
                <a:latin typeface="Arial" panose="020B0604020202020204" pitchFamily="34" charset="0"/>
                <a:cs typeface="Arial" panose="020B0604020202020204" pitchFamily="34" charset="0"/>
              </a:rPr>
              <a:t>Writing an acrostic story poem</a:t>
            </a:r>
          </a:p>
        </p:txBody>
      </p:sp>
      <p:sp>
        <p:nvSpPr>
          <p:cNvPr id="11" name="Content Placeholder 10"/>
          <p:cNvSpPr>
            <a:spLocks noGrp="1"/>
          </p:cNvSpPr>
          <p:nvPr>
            <p:ph sz="half" idx="1"/>
          </p:nvPr>
        </p:nvSpPr>
        <p:spPr/>
        <p:txBody>
          <a:bodyPr/>
          <a:lstStyle/>
          <a:p>
            <a:pPr>
              <a:defRPr/>
            </a:pPr>
            <a:r>
              <a:rPr lang="en-US" sz="3600" b="1" dirty="0">
                <a:solidFill>
                  <a:srgbClr val="FF0000"/>
                </a:solidFill>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unny</a:t>
            </a:r>
          </a:p>
          <a:p>
            <a:pPr>
              <a:defRPr/>
            </a:pPr>
            <a:r>
              <a:rPr lang="en-US" sz="3600" b="1" dirty="0">
                <a:solidFill>
                  <a:srgbClr val="FF0000"/>
                </a:solidFill>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erfect</a:t>
            </a:r>
          </a:p>
          <a:p>
            <a:pPr>
              <a:defRPr/>
            </a:pPr>
            <a:r>
              <a:rPr lang="en-US" sz="3600" b="1" dirty="0">
                <a:solidFill>
                  <a:srgbClr val="FF0000"/>
                </a:solidFill>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mazing</a:t>
            </a:r>
          </a:p>
          <a:p>
            <a:pPr>
              <a:defRPr/>
            </a:pPr>
            <a:r>
              <a:rPr lang="en-US" sz="3600" b="1" dirty="0">
                <a:solidFill>
                  <a:srgbClr val="FF0000"/>
                </a:solidFill>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nvigorating</a:t>
            </a:r>
          </a:p>
          <a:p>
            <a:pPr>
              <a:defRPr/>
            </a:pPr>
            <a:r>
              <a:rPr lang="en-US" sz="3600" b="1" dirty="0">
                <a:solidFill>
                  <a:srgbClr val="FF0000"/>
                </a:solidFill>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ever rains!</a:t>
            </a:r>
          </a:p>
          <a:p>
            <a:pPr>
              <a:defRPr/>
            </a:pPr>
            <a:endParaRPr lang="en-US" dirty="0"/>
          </a:p>
        </p:txBody>
      </p:sp>
      <p:pic>
        <p:nvPicPr>
          <p:cNvPr id="23556" name="Content Placeholder 12" descr="thCAP2D6CN.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02375" y="2372122"/>
            <a:ext cx="2771775" cy="3517900"/>
          </a:xfrm>
        </p:spPr>
      </p:pic>
      <p:sp>
        <p:nvSpPr>
          <p:cNvPr id="8" name="Slide Number Placeholder 7"/>
          <p:cNvSpPr>
            <a:spLocks noGrp="1"/>
          </p:cNvSpPr>
          <p:nvPr>
            <p:ph type="sldNum" sz="quarter" idx="12"/>
          </p:nvPr>
        </p:nvSpPr>
        <p:spPr/>
        <p:txBody>
          <a:bodyPr/>
          <a:lstStyle/>
          <a:p>
            <a:pPr>
              <a:defRPr/>
            </a:pPr>
            <a:fld id="{63659B82-055E-4908-A550-884939940138}" type="slidenum">
              <a:rPr lang="en-GB" smtClean="0"/>
              <a:pPr>
                <a:defRPr/>
              </a:pPr>
              <a:t>12</a:t>
            </a:fld>
            <a:endParaRPr lang="en-GB" dirty="0"/>
          </a:p>
        </p:txBody>
      </p:sp>
    </p:spTree>
    <p:extLst>
      <p:ext uri="{BB962C8B-B14F-4D97-AF65-F5344CB8AC3E}">
        <p14:creationId xmlns:p14="http://schemas.microsoft.com/office/powerpoint/2010/main" val="98237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6BC7-30BB-4270-AFE4-4CE03C2E35CB}"/>
              </a:ext>
            </a:extLst>
          </p:cNvPr>
          <p:cNvSpPr>
            <a:spLocks noGrp="1"/>
          </p:cNvSpPr>
          <p:nvPr>
            <p:ph type="title"/>
          </p:nvPr>
        </p:nvSpPr>
        <p:spPr/>
        <p:txBody>
          <a:bodyPr/>
          <a:lstStyle/>
          <a:p>
            <a:r>
              <a:rPr lang="en-GB" dirty="0"/>
              <a:t>Teacher as Storyteller </a:t>
            </a:r>
          </a:p>
        </p:txBody>
      </p:sp>
      <p:pic>
        <p:nvPicPr>
          <p:cNvPr id="5" name="Content Placeholder 4">
            <a:extLst>
              <a:ext uri="{FF2B5EF4-FFF2-40B4-BE49-F238E27FC236}">
                <a16:creationId xmlns:a16="http://schemas.microsoft.com/office/drawing/2014/main" id="{EC0321E4-6E2E-46CC-A302-C3A6B450DB2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3281" y="2204682"/>
            <a:ext cx="3739719" cy="3281717"/>
          </a:xfrm>
        </p:spPr>
      </p:pic>
      <p:sp>
        <p:nvSpPr>
          <p:cNvPr id="6" name="Rectangle 5">
            <a:extLst>
              <a:ext uri="{FF2B5EF4-FFF2-40B4-BE49-F238E27FC236}">
                <a16:creationId xmlns:a16="http://schemas.microsoft.com/office/drawing/2014/main" id="{04ED73AD-9360-45BF-BB23-B13152333584}"/>
              </a:ext>
            </a:extLst>
          </p:cNvPr>
          <p:cNvSpPr/>
          <p:nvPr/>
        </p:nvSpPr>
        <p:spPr>
          <a:xfrm>
            <a:off x="5781675" y="2204682"/>
            <a:ext cx="2452689" cy="1092607"/>
          </a:xfrm>
          <a:prstGeom prst="rect">
            <a:avLst/>
          </a:prstGeom>
        </p:spPr>
        <p:txBody>
          <a:bodyPr wrap="square">
            <a:spAutoFit/>
          </a:bodyPr>
          <a:lstStyle/>
          <a:p>
            <a:r>
              <a:rPr lang="en-GB" sz="3250" dirty="0"/>
              <a:t>Teacher as ‘human’</a:t>
            </a:r>
          </a:p>
        </p:txBody>
      </p:sp>
      <p:pic>
        <p:nvPicPr>
          <p:cNvPr id="7" name="Picture 6">
            <a:extLst>
              <a:ext uri="{FF2B5EF4-FFF2-40B4-BE49-F238E27FC236}">
                <a16:creationId xmlns:a16="http://schemas.microsoft.com/office/drawing/2014/main" id="{AF64D9B6-A860-4571-877D-00E704421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369" y="4177684"/>
            <a:ext cx="1701330" cy="1308715"/>
          </a:xfrm>
          <a:prstGeom prst="rect">
            <a:avLst/>
          </a:prstGeom>
        </p:spPr>
      </p:pic>
    </p:spTree>
    <p:extLst>
      <p:ext uri="{BB962C8B-B14F-4D97-AF65-F5344CB8AC3E}">
        <p14:creationId xmlns:p14="http://schemas.microsoft.com/office/powerpoint/2010/main" val="6271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 y="133349"/>
            <a:ext cx="8524875" cy="684213"/>
          </a:xfrm>
        </p:spPr>
        <p:txBody>
          <a:bodyPr>
            <a:normAutofit/>
          </a:bodyPr>
          <a:lstStyle/>
          <a:p>
            <a:r>
              <a:rPr lang="en-GB" dirty="0"/>
              <a:t>Have you ever…Story ?</a:t>
            </a:r>
          </a:p>
        </p:txBody>
      </p:sp>
      <p:sp>
        <p:nvSpPr>
          <p:cNvPr id="3" name="Content Placeholder 2"/>
          <p:cNvSpPr>
            <a:spLocks noGrp="1"/>
          </p:cNvSpPr>
          <p:nvPr>
            <p:ph idx="1"/>
          </p:nvPr>
        </p:nvSpPr>
        <p:spPr/>
        <p:txBody>
          <a:bodyPr>
            <a:normAutofit/>
          </a:bodyPr>
          <a:lstStyle/>
          <a:p>
            <a:pPr marL="0" indent="0">
              <a:buNone/>
            </a:pPr>
            <a:r>
              <a:rPr lang="en-GB" b="1" dirty="0"/>
              <a:t>Write 3 questions to ask your teacher/partner :</a:t>
            </a:r>
          </a:p>
          <a:p>
            <a:pPr marL="0" indent="0">
              <a:buNone/>
            </a:pPr>
            <a:r>
              <a:rPr lang="en-GB" b="1" dirty="0"/>
              <a:t>Have you ever</a:t>
            </a:r>
            <a:r>
              <a:rPr lang="en-GB" dirty="0"/>
              <a:t>… (experiences)..?</a:t>
            </a:r>
          </a:p>
          <a:p>
            <a:endParaRPr lang="en-GB" sz="2200" dirty="0"/>
          </a:p>
          <a:p>
            <a:r>
              <a:rPr lang="en-GB" sz="2200" dirty="0"/>
              <a:t>met someone famous? </a:t>
            </a:r>
          </a:p>
          <a:p>
            <a:r>
              <a:rPr lang="en-US" sz="2200" dirty="0"/>
              <a:t>got lost in a strange city?</a:t>
            </a:r>
            <a:endParaRPr lang="en-GB" sz="2200" dirty="0"/>
          </a:p>
          <a:p>
            <a:r>
              <a:rPr lang="en-US" sz="2200" dirty="0"/>
              <a:t>seen or heard a ghost or had any kind of supernatural experience?</a:t>
            </a:r>
          </a:p>
          <a:p>
            <a:r>
              <a:rPr lang="en-US" sz="2200" dirty="0"/>
              <a:t>locked yourself out of your house?</a:t>
            </a:r>
          </a:p>
          <a:p>
            <a:r>
              <a:rPr lang="en-US" sz="2200" dirty="0"/>
              <a:t>lost your wallet, passport or something critical/important?</a:t>
            </a:r>
          </a:p>
          <a:p>
            <a:r>
              <a:rPr lang="en-US" sz="2200" dirty="0"/>
              <a:t>have you ever dreamt something that became true?</a:t>
            </a:r>
          </a:p>
          <a:p>
            <a:r>
              <a:rPr lang="en-US" sz="2200" dirty="0"/>
              <a:t>have you ever fallen asleep on the train or bus and missed your stop?</a:t>
            </a:r>
            <a:endParaRPr lang="en-GB" sz="2200" dirty="0"/>
          </a:p>
        </p:txBody>
      </p:sp>
      <p:pic>
        <p:nvPicPr>
          <p:cNvPr id="8" name="Picture 7">
            <a:extLst>
              <a:ext uri="{FF2B5EF4-FFF2-40B4-BE49-F238E27FC236}">
                <a16:creationId xmlns:a16="http://schemas.microsoft.com/office/drawing/2014/main" id="{553515BA-0301-45D9-B4D4-243BA9862E2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22011" y="2985647"/>
            <a:ext cx="3517263" cy="886705"/>
          </a:xfrm>
          <a:prstGeom prst="rect">
            <a:avLst/>
          </a:prstGeom>
        </p:spPr>
      </p:pic>
    </p:spTree>
    <p:extLst>
      <p:ext uri="{BB962C8B-B14F-4D97-AF65-F5344CB8AC3E}">
        <p14:creationId xmlns:p14="http://schemas.microsoft.com/office/powerpoint/2010/main" val="330867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Tell me about.. Story </a:t>
            </a:r>
          </a:p>
        </p:txBody>
      </p:sp>
      <p:sp>
        <p:nvSpPr>
          <p:cNvPr id="3" name="Content Placeholder 2"/>
          <p:cNvSpPr>
            <a:spLocks noGrp="1"/>
          </p:cNvSpPr>
          <p:nvPr>
            <p:ph idx="1"/>
          </p:nvPr>
        </p:nvSpPr>
        <p:spPr/>
        <p:txBody>
          <a:bodyPr/>
          <a:lstStyle/>
          <a:p>
            <a:r>
              <a:rPr lang="en-GB" dirty="0"/>
              <a:t>Your happiest movement</a:t>
            </a:r>
          </a:p>
          <a:p>
            <a:r>
              <a:rPr lang="en-GB" dirty="0"/>
              <a:t>Your scariest moment </a:t>
            </a:r>
          </a:p>
          <a:p>
            <a:r>
              <a:rPr lang="en-GB" dirty="0"/>
              <a:t>Your most embarrassing moment</a:t>
            </a:r>
          </a:p>
          <a:p>
            <a:r>
              <a:rPr lang="en-GB" dirty="0"/>
              <a:t>Your most surprising moment</a:t>
            </a:r>
          </a:p>
          <a:p>
            <a:r>
              <a:rPr lang="en-GB" dirty="0"/>
              <a:t>Your best Sporting Triumph  </a:t>
            </a:r>
          </a:p>
          <a:p>
            <a:endParaRPr lang="en-GB" dirty="0"/>
          </a:p>
          <a:p>
            <a:pPr marL="0" indent="0">
              <a:buNone/>
            </a:pPr>
            <a:endParaRPr lang="en-GB" dirty="0"/>
          </a:p>
        </p:txBody>
      </p:sp>
      <p:pic>
        <p:nvPicPr>
          <p:cNvPr id="6" name="Picture 5">
            <a:extLst>
              <a:ext uri="{FF2B5EF4-FFF2-40B4-BE49-F238E27FC236}">
                <a16:creationId xmlns:a16="http://schemas.microsoft.com/office/drawing/2014/main" id="{E27C02CB-C9F4-4E05-B47B-8C331D80B5D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72125" y="4039255"/>
            <a:ext cx="4076700" cy="2136753"/>
          </a:xfrm>
          <a:prstGeom prst="rect">
            <a:avLst/>
          </a:prstGeom>
        </p:spPr>
      </p:pic>
    </p:spTree>
    <p:extLst>
      <p:ext uri="{BB962C8B-B14F-4D97-AF65-F5344CB8AC3E}">
        <p14:creationId xmlns:p14="http://schemas.microsoft.com/office/powerpoint/2010/main" val="123860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1"/>
          <p:cNvSpPr txBox="1">
            <a:spLocks noGrp="1"/>
          </p:cNvSpPr>
          <p:nvPr>
            <p:ph type="title"/>
          </p:nvPr>
        </p:nvSpPr>
        <p:spPr>
          <a:xfrm>
            <a:off x="-105351" y="2334744"/>
            <a:ext cx="7505700" cy="555923"/>
          </a:xfrm>
          <a:prstGeom prst="rect">
            <a:avLst/>
          </a:prstGeom>
        </p:spPr>
        <p:txBody>
          <a:bodyPr>
            <a:normAutofit fontScale="90000"/>
          </a:bodyPr>
          <a:lstStyle>
            <a:lvl1pPr algn="ctr" defTabSz="584200">
              <a:defRPr sz="12800" b="1" cap="all">
                <a:solidFill>
                  <a:srgbClr val="535353"/>
                </a:solidFill>
                <a:latin typeface="Arial Black"/>
                <a:ea typeface="Arial Black"/>
                <a:cs typeface="Arial Black"/>
                <a:sym typeface="Arial Black"/>
              </a:defRPr>
            </a:lvl1pPr>
            <a:lvl2pPr indent="228600" algn="ctr" defTabSz="584200">
              <a:defRPr sz="12800" b="1" cap="all">
                <a:solidFill>
                  <a:srgbClr val="535353"/>
                </a:solidFill>
                <a:latin typeface="Arial Black"/>
                <a:ea typeface="Arial Black"/>
                <a:cs typeface="Arial Black"/>
                <a:sym typeface="Arial Black"/>
              </a:defRPr>
            </a:lvl2pPr>
            <a:lvl3pPr indent="457200" algn="ctr" defTabSz="584200">
              <a:defRPr sz="12800" b="1" cap="all">
                <a:solidFill>
                  <a:srgbClr val="535353"/>
                </a:solidFill>
                <a:latin typeface="Arial Black"/>
                <a:ea typeface="Arial Black"/>
                <a:cs typeface="Arial Black"/>
                <a:sym typeface="Arial Black"/>
              </a:defRPr>
            </a:lvl3pPr>
            <a:lvl4pPr indent="685800" algn="ctr" defTabSz="584200">
              <a:defRPr sz="12800" b="1" cap="all">
                <a:solidFill>
                  <a:srgbClr val="535353"/>
                </a:solidFill>
                <a:latin typeface="Arial Black"/>
                <a:ea typeface="Arial Black"/>
                <a:cs typeface="Arial Black"/>
                <a:sym typeface="Arial Black"/>
              </a:defRPr>
            </a:lvl4pPr>
            <a:lvl5pPr indent="914400" algn="ctr" defTabSz="584200">
              <a:defRPr sz="12800" b="1" cap="all">
                <a:solidFill>
                  <a:srgbClr val="535353"/>
                </a:solidFill>
                <a:latin typeface="Arial Black"/>
                <a:ea typeface="Arial Black"/>
                <a:cs typeface="Arial Black"/>
                <a:sym typeface="Arial Black"/>
              </a:defRPr>
            </a:lvl5pPr>
            <a:lvl6pPr indent="1143000" algn="ctr" defTabSz="584200">
              <a:defRPr sz="12800" b="1" cap="all">
                <a:solidFill>
                  <a:srgbClr val="535353"/>
                </a:solidFill>
                <a:latin typeface="Arial Black"/>
                <a:ea typeface="Arial Black"/>
                <a:cs typeface="Arial Black"/>
                <a:sym typeface="Arial Black"/>
              </a:defRPr>
            </a:lvl6pPr>
            <a:lvl7pPr indent="1371600" algn="ctr" defTabSz="584200">
              <a:defRPr sz="12800" b="1" cap="all">
                <a:solidFill>
                  <a:srgbClr val="535353"/>
                </a:solidFill>
                <a:latin typeface="Arial Black"/>
                <a:ea typeface="Arial Black"/>
                <a:cs typeface="Arial Black"/>
                <a:sym typeface="Arial Black"/>
              </a:defRPr>
            </a:lvl7pPr>
            <a:lvl8pPr indent="1600200" algn="ctr" defTabSz="584200">
              <a:defRPr sz="12800" b="1" cap="all">
                <a:solidFill>
                  <a:srgbClr val="535353"/>
                </a:solidFill>
                <a:latin typeface="Arial Black"/>
                <a:ea typeface="Arial Black"/>
                <a:cs typeface="Arial Black"/>
                <a:sym typeface="Arial Black"/>
              </a:defRPr>
            </a:lvl8pPr>
            <a:lvl9pPr indent="1828800" algn="ctr" defTabSz="584200">
              <a:defRPr sz="12800" b="1" cap="all">
                <a:solidFill>
                  <a:srgbClr val="535353"/>
                </a:solidFill>
                <a:latin typeface="Arial Black"/>
                <a:ea typeface="Arial Black"/>
                <a:cs typeface="Arial Black"/>
                <a:sym typeface="Arial Black"/>
              </a:defRPr>
            </a:lvl9pPr>
          </a:lstStyle>
          <a:p>
            <a:r>
              <a:rPr lang="en-GB" sz="5200" dirty="0"/>
              <a:t>Every Picture TELLS A STORY</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5470" y="2109959"/>
            <a:ext cx="3216974" cy="3714750"/>
          </a:xfrm>
          <a:prstGeom prst="rect">
            <a:avLst/>
          </a:prstGeom>
        </p:spPr>
      </p:pic>
      <p:pic>
        <p:nvPicPr>
          <p:cNvPr id="6" name="Content Placeholder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4292" y="3385916"/>
            <a:ext cx="3901682" cy="2600325"/>
          </a:xfrm>
          <a:prstGeom prst="rect">
            <a:avLst/>
          </a:prstGeom>
        </p:spPr>
      </p:pic>
    </p:spTree>
    <p:extLst>
      <p:ext uri="{BB962C8B-B14F-4D97-AF65-F5344CB8AC3E}">
        <p14:creationId xmlns:p14="http://schemas.microsoft.com/office/powerpoint/2010/main" val="380664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C45F-5EC2-4715-9C1C-58F910F9BFBC}"/>
              </a:ext>
            </a:extLst>
          </p:cNvPr>
          <p:cNvSpPr>
            <a:spLocks noGrp="1"/>
          </p:cNvSpPr>
          <p:nvPr>
            <p:ph type="title"/>
          </p:nvPr>
        </p:nvSpPr>
        <p:spPr>
          <a:xfrm>
            <a:off x="104774" y="133349"/>
            <a:ext cx="8143875" cy="684213"/>
          </a:xfrm>
        </p:spPr>
        <p:txBody>
          <a:bodyPr/>
          <a:lstStyle/>
          <a:p>
            <a:r>
              <a:rPr lang="en-GB" dirty="0"/>
              <a:t>Every window tells  a story.. </a:t>
            </a:r>
          </a:p>
        </p:txBody>
      </p:sp>
      <p:pic>
        <p:nvPicPr>
          <p:cNvPr id="5" name="Content Placeholder 4">
            <a:extLst>
              <a:ext uri="{FF2B5EF4-FFF2-40B4-BE49-F238E27FC236}">
                <a16:creationId xmlns:a16="http://schemas.microsoft.com/office/drawing/2014/main" id="{1E567F7E-1F47-4C3E-8E02-A9B727340F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919684"/>
            <a:ext cx="4019021" cy="3014266"/>
          </a:xfrm>
        </p:spPr>
      </p:pic>
      <p:sp>
        <p:nvSpPr>
          <p:cNvPr id="3" name="TextBox 2">
            <a:extLst>
              <a:ext uri="{FF2B5EF4-FFF2-40B4-BE49-F238E27FC236}">
                <a16:creationId xmlns:a16="http://schemas.microsoft.com/office/drawing/2014/main" id="{2F9D420B-D82E-4152-8EA7-13962851FDDF}"/>
              </a:ext>
            </a:extLst>
          </p:cNvPr>
          <p:cNvSpPr txBox="1"/>
          <p:nvPr/>
        </p:nvSpPr>
        <p:spPr>
          <a:xfrm>
            <a:off x="5743575" y="1711145"/>
            <a:ext cx="3486150" cy="3662541"/>
          </a:xfrm>
          <a:prstGeom prst="rect">
            <a:avLst/>
          </a:prstGeom>
          <a:noFill/>
        </p:spPr>
        <p:txBody>
          <a:bodyPr wrap="square" rtlCol="0">
            <a:spAutoFit/>
          </a:bodyPr>
          <a:lstStyle/>
          <a:p>
            <a:r>
              <a:rPr lang="en-GB" sz="2800" dirty="0"/>
              <a:t>Window Swap</a:t>
            </a:r>
          </a:p>
          <a:p>
            <a:r>
              <a:rPr lang="en-GB" sz="2800" dirty="0" err="1">
                <a:hlinkClick r:id="rId4"/>
              </a:rPr>
              <a:t>WindowSwap</a:t>
            </a:r>
            <a:r>
              <a:rPr lang="en-GB" sz="2800" dirty="0">
                <a:hlinkClick r:id="rId4"/>
              </a:rPr>
              <a:t> (window-swap.com)</a:t>
            </a:r>
            <a:endParaRPr lang="en-GB" sz="2800" dirty="0"/>
          </a:p>
          <a:p>
            <a:endParaRPr lang="en-GB" sz="2800" dirty="0"/>
          </a:p>
          <a:p>
            <a:r>
              <a:rPr lang="en-GB" sz="2800" i="1" dirty="0">
                <a:solidFill>
                  <a:srgbClr val="0070C0"/>
                </a:solidFill>
              </a:rPr>
              <a:t>‘Open a new window somewhere in the world’ </a:t>
            </a:r>
          </a:p>
          <a:p>
            <a:endParaRPr lang="en-GB" dirty="0"/>
          </a:p>
          <a:p>
            <a:endParaRPr lang="en-GB" dirty="0"/>
          </a:p>
        </p:txBody>
      </p:sp>
    </p:spTree>
    <p:extLst>
      <p:ext uri="{BB962C8B-B14F-4D97-AF65-F5344CB8AC3E}">
        <p14:creationId xmlns:p14="http://schemas.microsoft.com/office/powerpoint/2010/main" val="98598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29DE-0549-46C5-643F-AF8AB0543AA0}"/>
              </a:ext>
            </a:extLst>
          </p:cNvPr>
          <p:cNvSpPr>
            <a:spLocks noGrp="1"/>
          </p:cNvSpPr>
          <p:nvPr>
            <p:ph type="title"/>
          </p:nvPr>
        </p:nvSpPr>
        <p:spPr>
          <a:xfrm>
            <a:off x="142875" y="-171450"/>
            <a:ext cx="9344025" cy="1474697"/>
          </a:xfrm>
        </p:spPr>
        <p:txBody>
          <a:bodyPr>
            <a:normAutofit/>
          </a:bodyPr>
          <a:lstStyle/>
          <a:p>
            <a:r>
              <a:rPr lang="en-GB" dirty="0"/>
              <a:t>Why Storytelling? Storytelling as a Human Skill </a:t>
            </a:r>
          </a:p>
        </p:txBody>
      </p:sp>
      <p:sp>
        <p:nvSpPr>
          <p:cNvPr id="8" name="TextBox 7">
            <a:extLst>
              <a:ext uri="{FF2B5EF4-FFF2-40B4-BE49-F238E27FC236}">
                <a16:creationId xmlns:a16="http://schemas.microsoft.com/office/drawing/2014/main" id="{543DAAB7-F97A-4FDD-52D0-CC6DD0CBD214}"/>
              </a:ext>
            </a:extLst>
          </p:cNvPr>
          <p:cNvSpPr txBox="1"/>
          <p:nvPr/>
        </p:nvSpPr>
        <p:spPr>
          <a:xfrm>
            <a:off x="2952749" y="1930747"/>
            <a:ext cx="6237653" cy="2275110"/>
          </a:xfrm>
          <a:prstGeom prst="rect">
            <a:avLst/>
          </a:prstGeom>
          <a:noFill/>
        </p:spPr>
        <p:txBody>
          <a:bodyPr wrap="square" rtlCol="0">
            <a:spAutoFit/>
          </a:bodyPr>
          <a:lstStyle/>
          <a:p>
            <a:r>
              <a:rPr lang="en-US" dirty="0">
                <a:latin typeface="Calibri" panose="020F0502020204030204" pitchFamily="34" charset="0"/>
                <a:ea typeface="Times New Roman" panose="02020603050405020304" pitchFamily="18" charset="0"/>
              </a:rPr>
              <a:t>Storytelling is a </a:t>
            </a:r>
            <a:r>
              <a:rPr lang="en-US" b="1" dirty="0">
                <a:latin typeface="Calibri" panose="020F0502020204030204" pitchFamily="34" charset="0"/>
                <a:ea typeface="Times New Roman" panose="02020603050405020304" pitchFamily="18" charset="0"/>
              </a:rPr>
              <a:t>‘human skill’, </a:t>
            </a:r>
            <a:r>
              <a:rPr lang="en-US" dirty="0">
                <a:latin typeface="Calibri" panose="020F0502020204030204" pitchFamily="34" charset="0"/>
                <a:ea typeface="Times New Roman" panose="02020603050405020304" pitchFamily="18" charset="0"/>
              </a:rPr>
              <a:t>such skills </a:t>
            </a:r>
            <a:r>
              <a:rPr lang="en-GB" dirty="0">
                <a:latin typeface="Calibri" panose="020F0502020204030204" pitchFamily="34" charset="0"/>
                <a:ea typeface="Calibri" panose="020F0502020204030204" pitchFamily="34" charset="0"/>
              </a:rPr>
              <a:t>are defined as our ability to relate to one another and include a range of cognitive, social, and emotional skills, such as creativity, critical thinking, and communication (Coursera,2023, The Job Skills of 2023). </a:t>
            </a:r>
          </a:p>
          <a:p>
            <a:endParaRPr lang="en-GB" dirty="0">
              <a:latin typeface="Calibri" panose="020F0502020204030204" pitchFamily="34" charset="0"/>
            </a:endParaRPr>
          </a:p>
          <a:p>
            <a:r>
              <a:rPr lang="en-GB" dirty="0">
                <a:latin typeface="Calibri" panose="020F0502020204030204" pitchFamily="34" charset="0"/>
                <a:ea typeface="Arial" panose="020B0604020202020204" pitchFamily="34" charset="0"/>
                <a:cs typeface="Calibri" panose="020F0502020204030204" pitchFamily="34" charset="0"/>
              </a:rPr>
              <a:t>We are wired for </a:t>
            </a:r>
            <a:r>
              <a:rPr lang="en-GB" b="1" dirty="0">
                <a:latin typeface="Calibri" panose="020F0502020204030204" pitchFamily="34" charset="0"/>
                <a:ea typeface="Arial" panose="020B0604020202020204" pitchFamily="34" charset="0"/>
                <a:cs typeface="Calibri" panose="020F0502020204030204" pitchFamily="34" charset="0"/>
              </a:rPr>
              <a:t>communicating</a:t>
            </a:r>
            <a:r>
              <a:rPr lang="en-GB" dirty="0">
                <a:latin typeface="Calibri" panose="020F0502020204030204" pitchFamily="34" charset="0"/>
                <a:ea typeface="Arial" panose="020B0604020202020204" pitchFamily="34" charset="0"/>
                <a:cs typeface="Calibri" panose="020F0502020204030204" pitchFamily="34" charset="0"/>
              </a:rPr>
              <a:t> through and </a:t>
            </a:r>
            <a:r>
              <a:rPr lang="en-GB" b="1" dirty="0">
                <a:latin typeface="Calibri" panose="020F0502020204030204" pitchFamily="34" charset="0"/>
                <a:ea typeface="Arial" panose="020B0604020202020204" pitchFamily="34" charset="0"/>
                <a:cs typeface="Calibri" panose="020F0502020204030204" pitchFamily="34" charset="0"/>
              </a:rPr>
              <a:t>learning </a:t>
            </a:r>
            <a:r>
              <a:rPr lang="en-GB" dirty="0">
                <a:latin typeface="Calibri" panose="020F0502020204030204" pitchFamily="34" charset="0"/>
                <a:ea typeface="Arial" panose="020B0604020202020204" pitchFamily="34" charset="0"/>
                <a:cs typeface="Calibri" panose="020F0502020204030204" pitchFamily="34" charset="0"/>
              </a:rPr>
              <a:t>from stories (Gibson 2012)</a:t>
            </a:r>
            <a:br>
              <a:rPr lang="en-GB" sz="1625" dirty="0">
                <a:ea typeface="Arial" panose="020B0604020202020204" pitchFamily="34" charset="0"/>
              </a:rPr>
            </a:br>
            <a:endParaRPr lang="en-GB" sz="1584" dirty="0"/>
          </a:p>
        </p:txBody>
      </p:sp>
      <p:pic>
        <p:nvPicPr>
          <p:cNvPr id="40962" name="Picture 2" descr="Improve Your Interpersonal Skills with Storytelling">
            <a:extLst>
              <a:ext uri="{FF2B5EF4-FFF2-40B4-BE49-F238E27FC236}">
                <a16:creationId xmlns:a16="http://schemas.microsoft.com/office/drawing/2014/main" id="{28D3B8C2-D903-BFFF-8EDA-F6D92837A2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0348" y="2263692"/>
            <a:ext cx="1889078" cy="1889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488E180-1E7A-9D79-4747-822DB1FD4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825" y="4303890"/>
            <a:ext cx="3678496" cy="1940439"/>
          </a:xfrm>
          <a:prstGeom prst="rect">
            <a:avLst/>
          </a:prstGeom>
        </p:spPr>
      </p:pic>
    </p:spTree>
    <p:extLst>
      <p:ext uri="{BB962C8B-B14F-4D97-AF65-F5344CB8AC3E}">
        <p14:creationId xmlns:p14="http://schemas.microsoft.com/office/powerpoint/2010/main" val="1927041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7DB1-0AB9-40CF-8E28-87F102328732}"/>
              </a:ext>
            </a:extLst>
          </p:cNvPr>
          <p:cNvSpPr>
            <a:spLocks noGrp="1"/>
          </p:cNvSpPr>
          <p:nvPr>
            <p:ph type="title"/>
          </p:nvPr>
        </p:nvSpPr>
        <p:spPr>
          <a:xfrm>
            <a:off x="323850" y="-219074"/>
            <a:ext cx="8898636" cy="1381559"/>
          </a:xfrm>
        </p:spPr>
        <p:txBody>
          <a:bodyPr anchor="ctr">
            <a:normAutofit/>
          </a:bodyPr>
          <a:lstStyle/>
          <a:p>
            <a:r>
              <a:rPr lang="en-GB" sz="3006" b="0" dirty="0">
                <a:latin typeface="Arial" panose="020B0604020202020204" pitchFamily="34" charset="0"/>
                <a:cs typeface="Arial" panose="020B0604020202020204" pitchFamily="34" charset="0"/>
              </a:rPr>
              <a:t>T-shirt story activity-Journey to becoming a teacher</a:t>
            </a:r>
          </a:p>
        </p:txBody>
      </p:sp>
      <p:pic>
        <p:nvPicPr>
          <p:cNvPr id="5" name="Content Placeholder 4">
            <a:extLst>
              <a:ext uri="{FF2B5EF4-FFF2-40B4-BE49-F238E27FC236}">
                <a16:creationId xmlns:a16="http://schemas.microsoft.com/office/drawing/2014/main" id="{DB8E4DFC-FFC9-4CFF-87B3-C88205F55C9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463330" y="2733374"/>
            <a:ext cx="5238610" cy="4124626"/>
          </a:xfrm>
        </p:spPr>
      </p:pic>
      <p:pic>
        <p:nvPicPr>
          <p:cNvPr id="7" name="Picture 6">
            <a:extLst>
              <a:ext uri="{FF2B5EF4-FFF2-40B4-BE49-F238E27FC236}">
                <a16:creationId xmlns:a16="http://schemas.microsoft.com/office/drawing/2014/main" id="{97A85B2E-478F-4335-B9AA-F6B876068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5253" y="3122545"/>
            <a:ext cx="1202801" cy="1055495"/>
          </a:xfrm>
          <a:prstGeom prst="rect">
            <a:avLst/>
          </a:prstGeom>
        </p:spPr>
      </p:pic>
      <p:pic>
        <p:nvPicPr>
          <p:cNvPr id="8" name="Online Media 7" title="Innovation, Integration &amp;amp; Education Through Storytelling | Dr Sarah Telfer | TEDxUniversityofBolton">
            <a:hlinkClick r:id="" action="ppaction://media"/>
            <a:extLst>
              <a:ext uri="{FF2B5EF4-FFF2-40B4-BE49-F238E27FC236}">
                <a16:creationId xmlns:a16="http://schemas.microsoft.com/office/drawing/2014/main" id="{2EEADDD2-6E6A-445C-9A82-7D25411554E1}"/>
              </a:ext>
            </a:extLst>
          </p:cNvPr>
          <p:cNvPicPr>
            <a:picLocks noRot="1" noChangeAspect="1"/>
          </p:cNvPicPr>
          <p:nvPr>
            <a:videoFile r:link="rId1"/>
          </p:nvPr>
        </p:nvPicPr>
        <p:blipFill>
          <a:blip r:embed="rId7"/>
          <a:stretch>
            <a:fillRect/>
          </a:stretch>
        </p:blipFill>
        <p:spPr>
          <a:xfrm>
            <a:off x="3876675" y="4654570"/>
            <a:ext cx="1573958" cy="1055495"/>
          </a:xfrm>
          <a:prstGeom prst="rect">
            <a:avLst/>
          </a:prstGeom>
        </p:spPr>
      </p:pic>
      <p:pic>
        <p:nvPicPr>
          <p:cNvPr id="9" name="Online Media 4" title="PGCE - Tutor Interview with Sarah Telfer">
            <a:hlinkClick r:id="" action="ppaction://media"/>
            <a:extLst>
              <a:ext uri="{FF2B5EF4-FFF2-40B4-BE49-F238E27FC236}">
                <a16:creationId xmlns:a16="http://schemas.microsoft.com/office/drawing/2014/main" id="{0AA0F584-F44A-47AE-A641-BE209568905E}"/>
              </a:ext>
            </a:extLst>
          </p:cNvPr>
          <p:cNvPicPr>
            <a:picLocks noRot="1" noChangeAspect="1"/>
          </p:cNvPicPr>
          <p:nvPr>
            <a:videoFile r:link="rId2"/>
          </p:nvPr>
        </p:nvPicPr>
        <p:blipFill>
          <a:blip r:embed="rId8"/>
          <a:stretch>
            <a:fillRect/>
          </a:stretch>
        </p:blipFill>
        <p:spPr>
          <a:xfrm>
            <a:off x="6140046" y="2783343"/>
            <a:ext cx="874101" cy="610023"/>
          </a:xfrm>
          <a:prstGeom prst="rect">
            <a:avLst/>
          </a:prstGeom>
        </p:spPr>
      </p:pic>
      <p:pic>
        <p:nvPicPr>
          <p:cNvPr id="15" name="Picture 14">
            <a:extLst>
              <a:ext uri="{FF2B5EF4-FFF2-40B4-BE49-F238E27FC236}">
                <a16:creationId xmlns:a16="http://schemas.microsoft.com/office/drawing/2014/main" id="{718A846C-866E-4F52-AC15-E9DEC598643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5584" y="1766674"/>
            <a:ext cx="874101" cy="1176820"/>
          </a:xfrm>
          <a:prstGeom prst="rect">
            <a:avLst/>
          </a:prstGeom>
        </p:spPr>
      </p:pic>
      <p:pic>
        <p:nvPicPr>
          <p:cNvPr id="19" name="Picture 18">
            <a:extLst>
              <a:ext uri="{FF2B5EF4-FFF2-40B4-BE49-F238E27FC236}">
                <a16:creationId xmlns:a16="http://schemas.microsoft.com/office/drawing/2014/main" id="{814F0792-25BF-4EF0-869E-9FCD313D89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9293" y="4775327"/>
            <a:ext cx="600753" cy="1068004"/>
          </a:xfrm>
          <a:prstGeom prst="rect">
            <a:avLst/>
          </a:prstGeom>
        </p:spPr>
      </p:pic>
      <p:pic>
        <p:nvPicPr>
          <p:cNvPr id="20" name="Picture 7" descr="C:\Documents and Settings\ameuser\Local Settings\Temporary Internet Files\Content.IE5\PSMLSY1W\MC900323282[1].wmf">
            <a:extLst>
              <a:ext uri="{FF2B5EF4-FFF2-40B4-BE49-F238E27FC236}">
                <a16:creationId xmlns:a16="http://schemas.microsoft.com/office/drawing/2014/main" id="{2CC45199-48AC-4F1A-8112-0FBBFE66BF8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99298" y="3296181"/>
            <a:ext cx="511344" cy="8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road with yellow lines&#10;&#10;Description automatically generated">
            <a:extLst>
              <a:ext uri="{FF2B5EF4-FFF2-40B4-BE49-F238E27FC236}">
                <a16:creationId xmlns:a16="http://schemas.microsoft.com/office/drawing/2014/main" id="{BC76EF7D-95D5-AFF7-6693-163F5E9906D3}"/>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891910" y="3567013"/>
            <a:ext cx="1096923" cy="729454"/>
          </a:xfrm>
          <a:prstGeom prst="rect">
            <a:avLst/>
          </a:prstGeom>
        </p:spPr>
      </p:pic>
    </p:spTree>
    <p:extLst>
      <p:ext uri="{BB962C8B-B14F-4D97-AF65-F5344CB8AC3E}">
        <p14:creationId xmlns:p14="http://schemas.microsoft.com/office/powerpoint/2010/main" val="371161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 Sarah Telfer </a:t>
            </a:r>
          </a:p>
        </p:txBody>
      </p:sp>
      <p:sp>
        <p:nvSpPr>
          <p:cNvPr id="6" name="Rectangle 5"/>
          <p:cNvSpPr/>
          <p:nvPr/>
        </p:nvSpPr>
        <p:spPr>
          <a:xfrm>
            <a:off x="3316803" y="2282864"/>
            <a:ext cx="2954165" cy="3393237"/>
          </a:xfrm>
          <a:prstGeom prst="rect">
            <a:avLst/>
          </a:prstGeom>
        </p:spPr>
        <p:txBody>
          <a:bodyPr wrap="square">
            <a:spAutoFit/>
          </a:bodyPr>
          <a:lstStyle/>
          <a:p>
            <a:r>
              <a:rPr lang="en-US" sz="1950" dirty="0">
                <a:cs typeface="Arial" panose="020B0604020202020204" pitchFamily="34" charset="0"/>
              </a:rPr>
              <a:t>Dr Sarah Telfer</a:t>
            </a:r>
          </a:p>
          <a:p>
            <a:r>
              <a:rPr lang="en-US" sz="1950" dirty="0">
                <a:cs typeface="Arial" panose="020B0604020202020204" pitchFamily="34" charset="0"/>
              </a:rPr>
              <a:t>Associate Professor of Education</a:t>
            </a:r>
          </a:p>
          <a:p>
            <a:r>
              <a:rPr lang="en-US" sz="1950" dirty="0">
                <a:cs typeface="Arial" panose="020B0604020202020204" pitchFamily="34" charset="0"/>
              </a:rPr>
              <a:t>Initial Teacher Education </a:t>
            </a:r>
            <a:r>
              <a:rPr lang="en-US" sz="1950" dirty="0" err="1">
                <a:cs typeface="Arial" panose="020B0604020202020204" pitchFamily="34" charset="0"/>
              </a:rPr>
              <a:t>Programme</a:t>
            </a:r>
            <a:r>
              <a:rPr lang="en-US" sz="1950" dirty="0">
                <a:cs typeface="Arial" panose="020B0604020202020204" pitchFamily="34" charset="0"/>
              </a:rPr>
              <a:t> Leader </a:t>
            </a:r>
          </a:p>
          <a:p>
            <a:r>
              <a:rPr lang="en-US" sz="1950" dirty="0">
                <a:cs typeface="Arial" panose="020B0604020202020204" pitchFamily="34" charset="0"/>
              </a:rPr>
              <a:t>The University of Bolton</a:t>
            </a:r>
            <a:endParaRPr lang="en-GB" sz="1950" dirty="0">
              <a:cs typeface="Arial" panose="020B0604020202020204" pitchFamily="34" charset="0"/>
            </a:endParaRPr>
          </a:p>
          <a:p>
            <a:r>
              <a:rPr lang="en-US" sz="1950" dirty="0">
                <a:cs typeface="Arial" panose="020B0604020202020204" pitchFamily="34" charset="0"/>
              </a:rPr>
              <a:t> </a:t>
            </a:r>
            <a:endParaRPr lang="en-GB" sz="1950" dirty="0">
              <a:cs typeface="Arial" panose="020B0604020202020204" pitchFamily="34" charset="0"/>
            </a:endParaRPr>
          </a:p>
          <a:p>
            <a:r>
              <a:rPr lang="en-US" sz="1950" dirty="0">
                <a:cs typeface="Arial" panose="020B0604020202020204" pitchFamily="34" charset="0"/>
              </a:rPr>
              <a:t>TEL  01204 903304</a:t>
            </a:r>
            <a:endParaRPr lang="en-GB" sz="1950" dirty="0">
              <a:cs typeface="Arial" panose="020B0604020202020204" pitchFamily="34" charset="0"/>
            </a:endParaRPr>
          </a:p>
          <a:p>
            <a:r>
              <a:rPr lang="en-US" sz="1950" dirty="0">
                <a:cs typeface="Arial" panose="020B0604020202020204" pitchFamily="34" charset="0"/>
              </a:rPr>
              <a:t>Email: </a:t>
            </a:r>
          </a:p>
          <a:p>
            <a:endParaRPr lang="en-US" sz="1950" dirty="0">
              <a:cs typeface="Arial" panose="020B0604020202020204" pitchFamily="34" charset="0"/>
            </a:endParaRPr>
          </a:p>
          <a:p>
            <a:r>
              <a:rPr lang="en-US" sz="1950" dirty="0">
                <a:cs typeface="Arial" panose="020B0604020202020204" pitchFamily="34" charset="0"/>
              </a:rPr>
              <a:t>s.telfer@bolton.ac.uk</a:t>
            </a:r>
            <a:endParaRPr lang="en-GB" sz="1950" dirty="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428" y="2282864"/>
            <a:ext cx="2954166" cy="1146136"/>
          </a:xfrm>
          <a:prstGeom prst="rect">
            <a:avLst/>
          </a:prstGeom>
        </p:spPr>
      </p:pic>
      <p:pic>
        <p:nvPicPr>
          <p:cNvPr id="13" name="Content Placeholder 1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3953" y="2282864"/>
            <a:ext cx="1787500" cy="2406548"/>
          </a:xfrm>
        </p:spPr>
      </p:pic>
    </p:spTree>
    <p:extLst>
      <p:ext uri="{BB962C8B-B14F-4D97-AF65-F5344CB8AC3E}">
        <p14:creationId xmlns:p14="http://schemas.microsoft.com/office/powerpoint/2010/main" val="173401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CCBF-F7F8-1B4A-19A0-6141D27E1A6C}"/>
              </a:ext>
            </a:extLst>
          </p:cNvPr>
          <p:cNvSpPr>
            <a:spLocks noGrp="1"/>
          </p:cNvSpPr>
          <p:nvPr>
            <p:ph type="title"/>
          </p:nvPr>
        </p:nvSpPr>
        <p:spPr>
          <a:xfrm>
            <a:off x="417442" y="168179"/>
            <a:ext cx="8674501" cy="686586"/>
          </a:xfrm>
        </p:spPr>
        <p:txBody>
          <a:bodyPr>
            <a:normAutofit fontScale="90000"/>
          </a:bodyPr>
          <a:lstStyle/>
          <a:p>
            <a:r>
              <a:rPr lang="en-GB" dirty="0"/>
              <a:t>Why Storytelling? Storytelling as a Social Interaction Tool </a:t>
            </a:r>
          </a:p>
        </p:txBody>
      </p:sp>
      <p:pic>
        <p:nvPicPr>
          <p:cNvPr id="4" name="Content Placeholder 3" descr="Bubble chart">
            <a:extLst>
              <a:ext uri="{FF2B5EF4-FFF2-40B4-BE49-F238E27FC236}">
                <a16:creationId xmlns:a16="http://schemas.microsoft.com/office/drawing/2014/main" id="{F12F2943-5618-FAC8-9361-81156D1B12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404" y="1827244"/>
            <a:ext cx="2344905" cy="2928214"/>
          </a:xfrm>
          <a:prstGeom prst="rect">
            <a:avLst/>
          </a:prstGeom>
        </p:spPr>
      </p:pic>
      <p:sp>
        <p:nvSpPr>
          <p:cNvPr id="6" name="TextBox 5">
            <a:extLst>
              <a:ext uri="{FF2B5EF4-FFF2-40B4-BE49-F238E27FC236}">
                <a16:creationId xmlns:a16="http://schemas.microsoft.com/office/drawing/2014/main" id="{8C8F19C4-6811-D604-92D1-7A623A26F747}"/>
              </a:ext>
            </a:extLst>
          </p:cNvPr>
          <p:cNvSpPr txBox="1"/>
          <p:nvPr/>
        </p:nvSpPr>
        <p:spPr>
          <a:xfrm>
            <a:off x="4501836" y="1722307"/>
            <a:ext cx="3770184" cy="4967514"/>
          </a:xfrm>
          <a:prstGeom prst="rect">
            <a:avLst/>
          </a:prstGeom>
          <a:noFill/>
        </p:spPr>
        <p:txBody>
          <a:bodyPr wrap="square" rtlCol="0">
            <a:spAutoFit/>
          </a:bodyPr>
          <a:lstStyle/>
          <a:p>
            <a:pPr defTabSz="603647">
              <a:spcBef>
                <a:spcPct val="30000"/>
              </a:spcBef>
              <a:defRPr/>
            </a:pPr>
            <a:r>
              <a:rPr lang="en-US" b="1" dirty="0">
                <a:latin typeface="Calibri" panose="020F0502020204030204" pitchFamily="34" charset="0"/>
                <a:ea typeface="Calibri" panose="020F0502020204030204" pitchFamily="34" charset="0"/>
                <a:cs typeface="Calibri" panose="020F0502020204030204" pitchFamily="34" charset="0"/>
              </a:rPr>
              <a:t>Dugan (1997) </a:t>
            </a:r>
            <a:r>
              <a:rPr lang="en-US" dirty="0">
                <a:latin typeface="Calibri" panose="020F0502020204030204" pitchFamily="34" charset="0"/>
                <a:ea typeface="Calibri" panose="020F0502020204030204" pitchFamily="34" charset="0"/>
                <a:cs typeface="Calibri" panose="020F0502020204030204" pitchFamily="34" charset="0"/>
              </a:rPr>
              <a:t>suggests that </a:t>
            </a:r>
            <a:r>
              <a:rPr lang="en-GB" dirty="0">
                <a:latin typeface="Calibri" panose="020F0502020204030204" pitchFamily="34" charset="0"/>
                <a:ea typeface="Calibri" panose="020F0502020204030204" pitchFamily="34" charset="0"/>
                <a:cs typeface="Calibri" panose="020F0502020204030204" pitchFamily="34" charset="0"/>
              </a:rPr>
              <a:t>literacy instruction is most effective when developed through social interaction and collaboration with others.</a:t>
            </a:r>
            <a:r>
              <a:rPr lang="en-GB" dirty="0">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ea typeface="Calibri" panose="020F0502020204030204" pitchFamily="34" charset="0"/>
              <a:cs typeface="Calibri" panose="020F0502020204030204" pitchFamily="34" charset="0"/>
            </a:endParaRPr>
          </a:p>
          <a:p>
            <a:pPr defTabSz="603647">
              <a:spcBef>
                <a:spcPct val="30000"/>
              </a:spcBef>
              <a:defRPr/>
            </a:pPr>
            <a:r>
              <a:rPr lang="en-US" dirty="0">
                <a:latin typeface="Calibri" panose="020F0502020204030204" pitchFamily="34" charset="0"/>
                <a:ea typeface="Calibri" panose="020F0502020204030204" pitchFamily="34" charset="0"/>
                <a:cs typeface="Calibri" panose="020F0502020204030204" pitchFamily="34" charset="0"/>
              </a:rPr>
              <a:t>Storytelling and language learning are inextricably linked as </a:t>
            </a:r>
            <a:r>
              <a:rPr lang="en-GB" dirty="0">
                <a:latin typeface="Calibri" panose="020F0502020204030204" pitchFamily="34" charset="0"/>
                <a:ea typeface="Calibri" panose="020F0502020204030204" pitchFamily="34" charset="0"/>
                <a:cs typeface="Calibri" panose="020F0502020204030204" pitchFamily="34" charset="0"/>
              </a:rPr>
              <a:t>language is a tool of social and cultural theory, in which learning takes place in a socio-cultural context </a:t>
            </a:r>
            <a:r>
              <a:rPr lang="en-GB" b="1" dirty="0">
                <a:latin typeface="Calibri" panose="020F0502020204030204" pitchFamily="34" charset="0"/>
                <a:ea typeface="Calibri" panose="020F0502020204030204" pitchFamily="34" charset="0"/>
                <a:cs typeface="Calibri" panose="020F0502020204030204" pitchFamily="34" charset="0"/>
              </a:rPr>
              <a:t>(Dewey 2016; Vygotsky, 1978).</a:t>
            </a:r>
          </a:p>
          <a:p>
            <a:pPr defTabSz="603647">
              <a:spcBef>
                <a:spcPct val="30000"/>
              </a:spcBef>
              <a:defRPr/>
            </a:pPr>
            <a:r>
              <a:rPr lang="en-GB" dirty="0">
                <a:latin typeface="Calibri" panose="020F0502020204030204" pitchFamily="34" charset="0"/>
                <a:ea typeface="Times New Roman" panose="02020603050405020304" pitchFamily="18" charset="0"/>
                <a:cs typeface="Calibri" panose="020F0502020204030204" pitchFamily="34" charset="0"/>
              </a:rPr>
              <a:t>Storytelling uses the social brain, developing social thinking skills within a social and cultural network. Therefore, </a:t>
            </a:r>
            <a:r>
              <a:rPr lang="en-GB" dirty="0">
                <a:latin typeface="Calibri" panose="020F0502020204030204" pitchFamily="34" charset="0"/>
                <a:ea typeface="Calibri" panose="020F0502020204030204" pitchFamily="34" charset="0"/>
                <a:cs typeface="Calibri" panose="020F0502020204030204" pitchFamily="34" charset="0"/>
              </a:rPr>
              <a:t>students learn the social aspects of language through observation and participation in storytelling </a:t>
            </a:r>
            <a:r>
              <a:rPr lang="en-GB" b="1" dirty="0">
                <a:latin typeface="Calibri" panose="020F0502020204030204" pitchFamily="34" charset="0"/>
                <a:ea typeface="Calibri" panose="020F0502020204030204" pitchFamily="34" charset="0"/>
                <a:cs typeface="Calibri" panose="020F0502020204030204" pitchFamily="34" charset="0"/>
              </a:rPr>
              <a:t>(Craig et al, 2001). </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39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4E1A-610E-29F1-BCDB-A959F814E9AC}"/>
              </a:ext>
            </a:extLst>
          </p:cNvPr>
          <p:cNvSpPr>
            <a:spLocks noGrp="1"/>
          </p:cNvSpPr>
          <p:nvPr>
            <p:ph type="title"/>
          </p:nvPr>
        </p:nvSpPr>
        <p:spPr>
          <a:xfrm>
            <a:off x="373096" y="281596"/>
            <a:ext cx="7919531" cy="832899"/>
          </a:xfrm>
        </p:spPr>
        <p:txBody>
          <a:bodyPr>
            <a:noAutofit/>
          </a:bodyPr>
          <a:lstStyle/>
          <a:p>
            <a:r>
              <a:rPr lang="en-GB" sz="3250" dirty="0">
                <a:ea typeface="Calibri" panose="020F0502020204030204" pitchFamily="34" charset="0"/>
                <a:cs typeface="Calibri" panose="020F0502020204030204" pitchFamily="34" charset="0"/>
              </a:rPr>
              <a:t>Why Storytelling? Employability Tool</a:t>
            </a:r>
            <a:br>
              <a:rPr lang="en-GB" sz="3250" dirty="0">
                <a:latin typeface="Calibri" panose="020F0502020204030204" pitchFamily="34" charset="0"/>
                <a:ea typeface="Calibri" panose="020F0502020204030204" pitchFamily="34" charset="0"/>
                <a:cs typeface="Times New Roman" panose="02020603050405020304" pitchFamily="18" charset="0"/>
              </a:rPr>
            </a:br>
            <a:endParaRPr lang="en-GB" sz="3250" dirty="0"/>
          </a:p>
        </p:txBody>
      </p:sp>
      <p:pic>
        <p:nvPicPr>
          <p:cNvPr id="41986" name="Picture 2" descr="HR Skills – About Us">
            <a:extLst>
              <a:ext uri="{FF2B5EF4-FFF2-40B4-BE49-F238E27FC236}">
                <a16:creationId xmlns:a16="http://schemas.microsoft.com/office/drawing/2014/main" id="{6CA6A37F-0DE8-E352-B86D-FF47A4E24A9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1470" y="1809750"/>
            <a:ext cx="3888607" cy="3633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77DE79-C21B-0F29-141E-156636C692B2}"/>
              </a:ext>
            </a:extLst>
          </p:cNvPr>
          <p:cNvSpPr txBox="1"/>
          <p:nvPr/>
        </p:nvSpPr>
        <p:spPr>
          <a:xfrm>
            <a:off x="5495925" y="1990725"/>
            <a:ext cx="2482610" cy="4734886"/>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rPr>
              <a:t>Communication, </a:t>
            </a:r>
            <a:r>
              <a:rPr lang="en-GB" b="1" i="1" dirty="0">
                <a:latin typeface="Calibri" panose="020F0502020204030204" pitchFamily="34" charset="0"/>
                <a:ea typeface="Calibri" panose="020F0502020204030204" pitchFamily="34" charset="0"/>
              </a:rPr>
              <a:t>storytelling, </a:t>
            </a:r>
            <a:r>
              <a:rPr lang="en-GB" dirty="0">
                <a:latin typeface="Calibri" panose="020F0502020204030204" pitchFamily="34" charset="0"/>
                <a:ea typeface="Calibri" panose="020F0502020204030204" pitchFamily="34" charset="0"/>
              </a:rPr>
              <a:t>and ‘influencing’ remain in the top ten fastest-growing human skills for employability, illustrating the continued importance of developing learners’ ability to share information and use skills of ‘persuasion’ to effectively communicate with others (Coursera, 2023). </a:t>
            </a:r>
          </a:p>
          <a:p>
            <a:endParaRPr lang="en-GB" sz="1584" dirty="0">
              <a:latin typeface="Calibri" panose="020F0502020204030204" pitchFamily="34" charset="0"/>
            </a:endParaRPr>
          </a:p>
          <a:p>
            <a:endParaRPr lang="en-GB" sz="1584" dirty="0"/>
          </a:p>
        </p:txBody>
      </p:sp>
    </p:spTree>
    <p:extLst>
      <p:ext uri="{BB962C8B-B14F-4D97-AF65-F5344CB8AC3E}">
        <p14:creationId xmlns:p14="http://schemas.microsoft.com/office/powerpoint/2010/main" val="2029439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8629-2344-9995-E9C0-F4067EABC4D2}"/>
              </a:ext>
            </a:extLst>
          </p:cNvPr>
          <p:cNvSpPr>
            <a:spLocks noGrp="1"/>
          </p:cNvSpPr>
          <p:nvPr>
            <p:ph type="title"/>
          </p:nvPr>
        </p:nvSpPr>
        <p:spPr>
          <a:xfrm>
            <a:off x="104775" y="133349"/>
            <a:ext cx="9174692" cy="684213"/>
          </a:xfrm>
        </p:spPr>
        <p:txBody>
          <a:bodyPr/>
          <a:lstStyle/>
          <a:p>
            <a:r>
              <a:rPr lang="en-GB" dirty="0"/>
              <a:t>          </a:t>
            </a:r>
            <a:r>
              <a:rPr lang="en-GB" sz="1800" dirty="0"/>
              <a:t>Employability Post FE- Office of Students – B Conditions (employability) </a:t>
            </a:r>
          </a:p>
        </p:txBody>
      </p:sp>
      <p:sp>
        <p:nvSpPr>
          <p:cNvPr id="3" name="Content Placeholder 2">
            <a:extLst>
              <a:ext uri="{FF2B5EF4-FFF2-40B4-BE49-F238E27FC236}">
                <a16:creationId xmlns:a16="http://schemas.microsoft.com/office/drawing/2014/main" id="{94C5BD1D-3CC7-7356-DA6D-FB2445A800A8}"/>
              </a:ext>
            </a:extLst>
          </p:cNvPr>
          <p:cNvSpPr>
            <a:spLocks noGrp="1"/>
          </p:cNvSpPr>
          <p:nvPr>
            <p:ph idx="1"/>
          </p:nvPr>
        </p:nvSpPr>
        <p:spPr/>
        <p:txBody>
          <a:bodyPr/>
          <a:lstStyle/>
          <a:p>
            <a:pPr marL="0" indent="0">
              <a:buNone/>
            </a:pPr>
            <a:endParaRPr lang="en-GB" sz="2800" dirty="0"/>
          </a:p>
          <a:p>
            <a:pPr marL="0" indent="0">
              <a:buNone/>
            </a:pPr>
            <a:endParaRPr lang="en-GB" sz="2800" dirty="0"/>
          </a:p>
        </p:txBody>
      </p:sp>
      <p:pic>
        <p:nvPicPr>
          <p:cNvPr id="6" name="Picture 5" descr="A group of people in a classroom&#10;&#10;Description automatically generated">
            <a:extLst>
              <a:ext uri="{FF2B5EF4-FFF2-40B4-BE49-F238E27FC236}">
                <a16:creationId xmlns:a16="http://schemas.microsoft.com/office/drawing/2014/main" id="{32A5AC0E-B12C-D6C0-FD53-0B8EDD1CD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533" y="1964267"/>
            <a:ext cx="4910735" cy="4560841"/>
          </a:xfrm>
          <a:prstGeom prst="rect">
            <a:avLst/>
          </a:prstGeom>
        </p:spPr>
      </p:pic>
    </p:spTree>
    <p:extLst>
      <p:ext uri="{BB962C8B-B14F-4D97-AF65-F5344CB8AC3E}">
        <p14:creationId xmlns:p14="http://schemas.microsoft.com/office/powerpoint/2010/main" val="3093116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17197" cy="1621279"/>
          </a:xfrm>
        </p:spPr>
        <p:txBody>
          <a:bodyPr>
            <a:normAutofit/>
          </a:bodyPr>
          <a:lstStyle/>
          <a:p>
            <a:r>
              <a:rPr lang="en-GB" dirty="0"/>
              <a:t>Anecdotes as a Pedagogic Tool </a:t>
            </a:r>
            <a:br>
              <a:rPr lang="en-GB" dirty="0"/>
            </a:br>
            <a:endParaRPr lang="en-GB" dirty="0"/>
          </a:p>
        </p:txBody>
      </p:sp>
      <p:sp>
        <p:nvSpPr>
          <p:cNvPr id="3" name="Content Placeholder 2"/>
          <p:cNvSpPr>
            <a:spLocks noGrp="1"/>
          </p:cNvSpPr>
          <p:nvPr>
            <p:ph idx="1"/>
          </p:nvPr>
        </p:nvSpPr>
        <p:spPr>
          <a:xfrm>
            <a:off x="573678" y="2410665"/>
            <a:ext cx="8758643" cy="3943876"/>
          </a:xfrm>
        </p:spPr>
        <p:txBody>
          <a:bodyPr/>
          <a:lstStyle/>
          <a:p>
            <a:pPr marL="0" indent="0">
              <a:buNone/>
            </a:pPr>
            <a:r>
              <a:rPr lang="en-GB" sz="2400" b="1" dirty="0">
                <a:latin typeface="+mj-lt"/>
              </a:rPr>
              <a:t>1 Personal story context/background</a:t>
            </a:r>
          </a:p>
          <a:p>
            <a:pPr marL="0" indent="0">
              <a:buNone/>
            </a:pPr>
            <a:r>
              <a:rPr lang="en-GB" sz="2400" dirty="0">
                <a:solidFill>
                  <a:schemeClr val="accent5">
                    <a:lumMod val="50000"/>
                  </a:schemeClr>
                </a:solidFill>
              </a:rPr>
              <a:t>Teacher sets up the background context to the story;</a:t>
            </a:r>
          </a:p>
          <a:p>
            <a:pPr marL="0" indent="0">
              <a:buNone/>
            </a:pPr>
            <a:endParaRPr lang="en-GB" sz="2400" dirty="0"/>
          </a:p>
          <a:p>
            <a:pPr marL="0" indent="0">
              <a:buNone/>
            </a:pPr>
            <a:r>
              <a:rPr lang="en-GB" sz="2400" b="1" dirty="0">
                <a:latin typeface="+mj-lt"/>
              </a:rPr>
              <a:t>2 Anecdotal example/experience </a:t>
            </a:r>
          </a:p>
          <a:p>
            <a:pPr marL="0" indent="0">
              <a:buNone/>
            </a:pPr>
            <a:r>
              <a:rPr lang="en-GB" sz="2400" dirty="0">
                <a:solidFill>
                  <a:schemeClr val="accent5">
                    <a:lumMod val="50000"/>
                  </a:schemeClr>
                </a:solidFill>
              </a:rPr>
              <a:t>Teacher gives an anecdotal example of what happened</a:t>
            </a:r>
            <a:endParaRPr lang="en-GB" sz="2400" b="1" dirty="0">
              <a:solidFill>
                <a:schemeClr val="accent5">
                  <a:lumMod val="50000"/>
                </a:schemeClr>
              </a:solidFill>
            </a:endParaRPr>
          </a:p>
          <a:p>
            <a:pPr marL="0" indent="0">
              <a:buNone/>
            </a:pPr>
            <a:endParaRPr lang="en-GB" sz="2400" b="1" dirty="0">
              <a:latin typeface="+mj-lt"/>
            </a:endParaRPr>
          </a:p>
          <a:p>
            <a:pPr marL="0" indent="0">
              <a:buNone/>
            </a:pPr>
            <a:r>
              <a:rPr lang="en-GB" sz="2400" b="1" dirty="0">
                <a:latin typeface="+mj-lt"/>
              </a:rPr>
              <a:t>3 Pedagogic point/moral point/practical point </a:t>
            </a:r>
          </a:p>
          <a:p>
            <a:pPr marL="0" indent="0">
              <a:buNone/>
            </a:pPr>
            <a:r>
              <a:rPr lang="en-GB" sz="2400" b="1" dirty="0"/>
              <a:t> </a:t>
            </a:r>
            <a:r>
              <a:rPr lang="en-GB" sz="2400" dirty="0">
                <a:solidFill>
                  <a:schemeClr val="accent5">
                    <a:lumMod val="50000"/>
                  </a:schemeClr>
                </a:solidFill>
              </a:rPr>
              <a:t>Teacher follows with a pedagogic point </a:t>
            </a:r>
            <a:endParaRPr lang="en-GB" sz="2400" b="1" dirty="0">
              <a:solidFill>
                <a:schemeClr val="accent5">
                  <a:lumMod val="50000"/>
                </a:schemeClr>
              </a:solidFill>
            </a:endParaRPr>
          </a:p>
          <a:p>
            <a:pPr marL="0" indent="0">
              <a:buNone/>
            </a:pPr>
            <a:endParaRPr lang="en-GB" b="1" dirty="0"/>
          </a:p>
        </p:txBody>
      </p:sp>
      <p:sp>
        <p:nvSpPr>
          <p:cNvPr id="4" name="Down Arrow 3"/>
          <p:cNvSpPr/>
          <p:nvPr/>
        </p:nvSpPr>
        <p:spPr>
          <a:xfrm>
            <a:off x="8750603" y="2289412"/>
            <a:ext cx="319933" cy="757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8823626" y="4003826"/>
            <a:ext cx="319933" cy="757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8882036" y="5596987"/>
            <a:ext cx="319933" cy="757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67012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2000"/>
                                        <p:tgtEl>
                                          <p:spTgt spid="3">
                                            <p:txEl>
                                              <p:pRg st="7" end="7"/>
                                            </p:txEl>
                                          </p:spTgt>
                                        </p:tgtEl>
                                      </p:cBhvr>
                                    </p:animEffect>
                                    <p:anim calcmode="lin" valueType="num">
                                      <p:cBhvr>
                                        <p:cTn id="4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heel(1)">
                                      <p:cBhvr>
                                        <p:cTn id="5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A9AD-8E95-B048-26BA-B1BD7FC59336}"/>
              </a:ext>
            </a:extLst>
          </p:cNvPr>
          <p:cNvSpPr>
            <a:spLocks noGrp="1"/>
          </p:cNvSpPr>
          <p:nvPr>
            <p:ph type="title"/>
          </p:nvPr>
        </p:nvSpPr>
        <p:spPr>
          <a:xfrm>
            <a:off x="292438" y="872145"/>
            <a:ext cx="8931235" cy="4206425"/>
          </a:xfrm>
        </p:spPr>
        <p:txBody>
          <a:bodyPr anchor="t">
            <a:normAutofit fontScale="90000"/>
          </a:bodyPr>
          <a:lstStyle/>
          <a:p>
            <a:r>
              <a:rPr lang="en-US" sz="3575" dirty="0">
                <a:cs typeface="Calibri Light" panose="020F0302020204030204" pitchFamily="34" charset="0"/>
              </a:rPr>
              <a:t>Why Storytelling? Research Tool </a:t>
            </a:r>
            <a:br>
              <a:rPr lang="en-US" sz="3575" dirty="0">
                <a:solidFill>
                  <a:srgbClr val="4A73A1"/>
                </a:solidFill>
                <a:latin typeface="Calibri Light" panose="020F0302020204030204" pitchFamily="34" charset="0"/>
                <a:cs typeface="Calibri Light" panose="020F0302020204030204" pitchFamily="34" charset="0"/>
              </a:rPr>
            </a:br>
            <a:br>
              <a:rPr lang="en-US" dirty="0">
                <a:solidFill>
                  <a:srgbClr val="4A73A1"/>
                </a:solidFill>
                <a:latin typeface="Avenir Light" panose="020B0402020203020204" pitchFamily="34" charset="77"/>
              </a:rPr>
            </a:br>
            <a:r>
              <a:rPr lang="en-GB" sz="1625" dirty="0">
                <a:latin typeface="Arial" panose="020B0604020202020204" pitchFamily="34" charset="0"/>
                <a:ea typeface="Arial" panose="020B0604020202020204" pitchFamily="34" charset="0"/>
              </a:rPr>
              <a:t>Story telling is an accepted and embraced area of research which is supported by a strong and growing body of evidence (</a:t>
            </a:r>
            <a:r>
              <a:rPr lang="en-GB" sz="1625" dirty="0" err="1">
                <a:latin typeface="Arial" panose="020B0604020202020204" pitchFamily="34" charset="0"/>
                <a:ea typeface="Arial" panose="020B0604020202020204" pitchFamily="34" charset="0"/>
              </a:rPr>
              <a:t>deJager</a:t>
            </a:r>
            <a:r>
              <a:rPr lang="en-GB" sz="1625" dirty="0">
                <a:latin typeface="Arial" panose="020B0604020202020204" pitchFamily="34" charset="0"/>
                <a:ea typeface="Arial" panose="020B0604020202020204" pitchFamily="34" charset="0"/>
              </a:rPr>
              <a:t> et al 2017; Hill Bailey and Tilley, 2008;Kendal, 2023, Lewis and Hildebrandt 2019.) </a:t>
            </a:r>
            <a:br>
              <a:rPr lang="en-GB" sz="1625" dirty="0">
                <a:latin typeface="Arial" panose="020B0604020202020204" pitchFamily="34" charset="0"/>
                <a:ea typeface="Arial" panose="020B0604020202020204" pitchFamily="34" charset="0"/>
              </a:rPr>
            </a:br>
            <a:br>
              <a:rPr lang="en-GB" sz="1625" dirty="0">
                <a:latin typeface="Arial" panose="020B0604020202020204" pitchFamily="34" charset="0"/>
                <a:ea typeface="Arial" panose="020B0604020202020204" pitchFamily="34" charset="0"/>
              </a:rPr>
            </a:br>
            <a:br>
              <a:rPr lang="en-GB" sz="1625" dirty="0">
                <a:latin typeface="Arial" panose="020B0604020202020204" pitchFamily="34" charset="0"/>
                <a:ea typeface="Arial" panose="020B0604020202020204" pitchFamily="34" charset="0"/>
              </a:rPr>
            </a:br>
            <a:br>
              <a:rPr lang="en-GB" sz="1625" dirty="0">
                <a:latin typeface="Arial" panose="020B0604020202020204" pitchFamily="34" charset="0"/>
                <a:ea typeface="Arial" panose="020B0604020202020204" pitchFamily="34" charset="0"/>
              </a:rPr>
            </a:br>
            <a:br>
              <a:rPr lang="en-GB" sz="1625" dirty="0">
                <a:latin typeface="Arial" panose="020B0604020202020204" pitchFamily="34" charset="0"/>
                <a:ea typeface="Arial" panose="020B0604020202020204" pitchFamily="34" charset="0"/>
              </a:rPr>
            </a:br>
            <a:br>
              <a:rPr lang="en-GB" sz="1625" dirty="0">
                <a:latin typeface="Arial" panose="020B0604020202020204" pitchFamily="34" charset="0"/>
                <a:ea typeface="Arial" panose="020B0604020202020204" pitchFamily="34" charset="0"/>
              </a:rPr>
            </a:br>
            <a:r>
              <a:rPr lang="en-GB" sz="1625" dirty="0">
                <a:latin typeface="Arial" panose="020B0604020202020204" pitchFamily="34" charset="0"/>
                <a:ea typeface="Arial" panose="020B0604020202020204" pitchFamily="34" charset="0"/>
              </a:rPr>
              <a:t> </a:t>
            </a:r>
            <a:br>
              <a:rPr lang="en-GB" sz="1625" dirty="0">
                <a:latin typeface="Arial" panose="020B0604020202020204" pitchFamily="34" charset="0"/>
                <a:ea typeface="Arial" panose="020B0604020202020204" pitchFamily="34" charset="0"/>
              </a:rPr>
            </a:br>
            <a:br>
              <a:rPr lang="en-GB" sz="1950" dirty="0">
                <a:latin typeface="Arial" panose="020B0604020202020204" pitchFamily="34" charset="0"/>
                <a:ea typeface="Arial" panose="020B0604020202020204" pitchFamily="34" charset="0"/>
              </a:rPr>
            </a:br>
            <a:br>
              <a:rPr lang="en-GB" sz="1950" dirty="0">
                <a:latin typeface="Arial" panose="020B0604020202020204" pitchFamily="34" charset="0"/>
                <a:ea typeface="Arial" panose="020B0604020202020204" pitchFamily="34" charset="0"/>
              </a:rPr>
            </a:br>
            <a:br>
              <a:rPr lang="en-GB" sz="1950" dirty="0">
                <a:latin typeface="Arial" panose="020B0604020202020204" pitchFamily="34" charset="0"/>
                <a:ea typeface="Arial" panose="020B0604020202020204" pitchFamily="34" charset="0"/>
              </a:rPr>
            </a:br>
            <a:br>
              <a:rPr lang="en-GB" sz="1950" dirty="0">
                <a:latin typeface="Arial" panose="020B0604020202020204" pitchFamily="34" charset="0"/>
                <a:ea typeface="Arial" panose="020B0604020202020204" pitchFamily="34" charset="0"/>
              </a:rPr>
            </a:br>
            <a:br>
              <a:rPr lang="en-GB" sz="1950" dirty="0">
                <a:latin typeface="Arial" panose="020B0604020202020204" pitchFamily="34" charset="0"/>
                <a:ea typeface="Arial" panose="020B0604020202020204" pitchFamily="34" charset="0"/>
              </a:rPr>
            </a:br>
            <a:br>
              <a:rPr lang="en-US" dirty="0">
                <a:solidFill>
                  <a:srgbClr val="4A73A1"/>
                </a:solidFill>
                <a:latin typeface="Avenir Light" panose="020B0402020203020204" pitchFamily="34" charset="77"/>
              </a:rPr>
            </a:br>
            <a:br>
              <a:rPr lang="en-US" dirty="0">
                <a:solidFill>
                  <a:srgbClr val="4A73A1"/>
                </a:solidFill>
                <a:latin typeface="Avenir Light" panose="020B0402020203020204" pitchFamily="34" charset="77"/>
              </a:rPr>
            </a:br>
            <a:br>
              <a:rPr lang="en-US" dirty="0">
                <a:solidFill>
                  <a:srgbClr val="4A73A1"/>
                </a:solidFill>
                <a:latin typeface="Avenir Light" panose="020B0402020203020204" pitchFamily="34" charset="77"/>
              </a:rPr>
            </a:br>
            <a:endParaRPr lang="en-US" dirty="0">
              <a:solidFill>
                <a:srgbClr val="4A73A1"/>
              </a:solidFill>
              <a:latin typeface="Avenir Light" panose="020B0402020203020204" pitchFamily="34" charset="77"/>
            </a:endParaRPr>
          </a:p>
        </p:txBody>
      </p:sp>
      <p:sp>
        <p:nvSpPr>
          <p:cNvPr id="5" name="Text Placeholder 4">
            <a:extLst>
              <a:ext uri="{FF2B5EF4-FFF2-40B4-BE49-F238E27FC236}">
                <a16:creationId xmlns:a16="http://schemas.microsoft.com/office/drawing/2014/main" id="{8D1D5C09-214A-4E06-A2D4-3441235273B0}"/>
              </a:ext>
            </a:extLst>
          </p:cNvPr>
          <p:cNvSpPr txBox="1">
            <a:spLocks noGrp="1"/>
          </p:cNvSpPr>
          <p:nvPr>
            <p:ph type="body" sz="half" idx="2"/>
          </p:nvPr>
        </p:nvSpPr>
        <p:spPr>
          <a:xfrm>
            <a:off x="682328" y="1562597"/>
            <a:ext cx="5685631" cy="292388"/>
          </a:xfrm>
          <a:prstGeom prst="rect">
            <a:avLst/>
          </a:prstGeom>
          <a:noFill/>
        </p:spPr>
        <p:txBody>
          <a:bodyPr wrap="square" rtlCol="0">
            <a:spAutoFit/>
          </a:bodyPr>
          <a:lstStyle/>
          <a:p>
            <a:r>
              <a:rPr lang="en-GB" sz="1300" dirty="0">
                <a:cs typeface="Calibri" panose="020F0502020204030204" pitchFamily="34" charset="0"/>
              </a:rPr>
              <a:t> </a:t>
            </a:r>
          </a:p>
        </p:txBody>
      </p:sp>
      <p:pic>
        <p:nvPicPr>
          <p:cNvPr id="31" name="Picture 30">
            <a:extLst>
              <a:ext uri="{FF2B5EF4-FFF2-40B4-BE49-F238E27FC236}">
                <a16:creationId xmlns:a16="http://schemas.microsoft.com/office/drawing/2014/main" id="{051E225B-671A-C3C4-3853-3420C6BDA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555" y="2508117"/>
            <a:ext cx="3250406" cy="2166938"/>
          </a:xfrm>
          <a:prstGeom prst="rect">
            <a:avLst/>
          </a:prstGeom>
        </p:spPr>
      </p:pic>
    </p:spTree>
    <p:extLst>
      <p:ext uri="{BB962C8B-B14F-4D97-AF65-F5344CB8AC3E}">
        <p14:creationId xmlns:p14="http://schemas.microsoft.com/office/powerpoint/2010/main" val="37908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02B3-9B26-40D1-BDEC-2709E91E3ECF}"/>
              </a:ext>
            </a:extLst>
          </p:cNvPr>
          <p:cNvSpPr>
            <a:spLocks noGrp="1"/>
          </p:cNvSpPr>
          <p:nvPr>
            <p:ph type="title"/>
          </p:nvPr>
        </p:nvSpPr>
        <p:spPr>
          <a:xfrm>
            <a:off x="278296" y="-159026"/>
            <a:ext cx="8946667" cy="1152939"/>
          </a:xfrm>
        </p:spPr>
        <p:txBody>
          <a:bodyPr>
            <a:normAutofit/>
          </a:bodyPr>
          <a:lstStyle/>
          <a:p>
            <a:r>
              <a:rPr lang="en-GB" dirty="0"/>
              <a:t>Why Storytelling? Narrative Enquiry </a:t>
            </a:r>
          </a:p>
        </p:txBody>
      </p:sp>
      <p:pic>
        <p:nvPicPr>
          <p:cNvPr id="5" name="Content Placeholder 4">
            <a:extLst>
              <a:ext uri="{FF2B5EF4-FFF2-40B4-BE49-F238E27FC236}">
                <a16:creationId xmlns:a16="http://schemas.microsoft.com/office/drawing/2014/main" id="{873A6361-305A-485B-88AF-E16718C47E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5737" y="1866045"/>
            <a:ext cx="3312319" cy="3125911"/>
          </a:xfrm>
        </p:spPr>
      </p:pic>
      <p:sp>
        <p:nvSpPr>
          <p:cNvPr id="6" name="Rectangle 5">
            <a:extLst>
              <a:ext uri="{FF2B5EF4-FFF2-40B4-BE49-F238E27FC236}">
                <a16:creationId xmlns:a16="http://schemas.microsoft.com/office/drawing/2014/main" id="{9804B61B-5345-44E2-AB0B-2545FBDE1F40}"/>
              </a:ext>
            </a:extLst>
          </p:cNvPr>
          <p:cNvSpPr/>
          <p:nvPr/>
        </p:nvSpPr>
        <p:spPr>
          <a:xfrm>
            <a:off x="4952999" y="1866045"/>
            <a:ext cx="4271963" cy="5093702"/>
          </a:xfrm>
          <a:prstGeom prst="rect">
            <a:avLst/>
          </a:prstGeom>
        </p:spPr>
        <p:txBody>
          <a:bodyPr wrap="square">
            <a:spAutoFit/>
          </a:bodyPr>
          <a:lstStyle/>
          <a:p>
            <a:r>
              <a:rPr lang="en-US" sz="1625" b="1" dirty="0">
                <a:solidFill>
                  <a:srgbClr val="202124"/>
                </a:solidFill>
                <a:latin typeface="Calibri" panose="020F0502020204030204" pitchFamily="34" charset="0"/>
                <a:cs typeface="Calibri" panose="020F0502020204030204" pitchFamily="34" charset="0"/>
              </a:rPr>
              <a:t>Stories as a Research Tool</a:t>
            </a:r>
          </a:p>
          <a:p>
            <a:r>
              <a:rPr lang="en-GB" sz="1625" dirty="0">
                <a:solidFill>
                  <a:srgbClr val="212121"/>
                </a:solidFill>
                <a:ea typeface="Times New Roman" panose="02020603050405020304" pitchFamily="18" charset="0"/>
              </a:rPr>
              <a:t>Narrative enquiry is grounded in a</a:t>
            </a:r>
            <a:r>
              <a:rPr lang="en-GB" sz="1625" b="1" dirty="0">
                <a:solidFill>
                  <a:srgbClr val="212121"/>
                </a:solidFill>
                <a:ea typeface="Times New Roman" panose="02020603050405020304" pitchFamily="18" charset="0"/>
              </a:rPr>
              <a:t> ‘</a:t>
            </a:r>
            <a:r>
              <a:rPr lang="en-GB" sz="1625" i="1" dirty="0">
                <a:solidFill>
                  <a:srgbClr val="212121"/>
                </a:solidFill>
                <a:ea typeface="Times New Roman" panose="02020603050405020304" pitchFamily="18" charset="0"/>
              </a:rPr>
              <a:t>view of human experience in which humans, individually and socially, lead storied </a:t>
            </a:r>
            <a:r>
              <a:rPr lang="en-GB" sz="1625" i="1" dirty="0" err="1">
                <a:solidFill>
                  <a:srgbClr val="212121"/>
                </a:solidFill>
                <a:ea typeface="Times New Roman" panose="02020603050405020304" pitchFamily="18" charset="0"/>
              </a:rPr>
              <a:t>lives..by</a:t>
            </a:r>
            <a:r>
              <a:rPr lang="en-GB" sz="1625" i="1" dirty="0">
                <a:solidFill>
                  <a:srgbClr val="212121"/>
                </a:solidFill>
                <a:ea typeface="Times New Roman" panose="02020603050405020304" pitchFamily="18" charset="0"/>
              </a:rPr>
              <a:t> stories of who they and others are, and as they interpret their past in terms of these stories’</a:t>
            </a:r>
            <a:r>
              <a:rPr lang="en-GB" sz="1625" b="1" dirty="0">
                <a:solidFill>
                  <a:srgbClr val="212121"/>
                </a:solidFill>
                <a:ea typeface="Times New Roman" panose="02020603050405020304" pitchFamily="18" charset="0"/>
              </a:rPr>
              <a:t>.. </a:t>
            </a:r>
            <a:r>
              <a:rPr lang="en-GB" sz="1625" dirty="0">
                <a:solidFill>
                  <a:srgbClr val="212121"/>
                </a:solidFill>
                <a:ea typeface="Times New Roman" panose="02020603050405020304" pitchFamily="18" charset="0"/>
              </a:rPr>
              <a:t>(Connelly *&amp; </a:t>
            </a:r>
            <a:r>
              <a:rPr lang="en-GB" sz="1625" dirty="0" err="1">
                <a:solidFill>
                  <a:srgbClr val="212121"/>
                </a:solidFill>
                <a:ea typeface="Times New Roman" panose="02020603050405020304" pitchFamily="18" charset="0"/>
              </a:rPr>
              <a:t>Clandinin</a:t>
            </a:r>
            <a:r>
              <a:rPr lang="en-GB" sz="1625" dirty="0">
                <a:solidFill>
                  <a:srgbClr val="212121"/>
                </a:solidFill>
                <a:ea typeface="Times New Roman" panose="02020603050405020304" pitchFamily="18" charset="0"/>
              </a:rPr>
              <a:t>, 2006:477)</a:t>
            </a:r>
            <a:endParaRPr lang="en-GB" sz="1625" dirty="0">
              <a:ea typeface="Times New Roman" panose="02020603050405020304" pitchFamily="18" charset="0"/>
            </a:endParaRPr>
          </a:p>
          <a:p>
            <a:endParaRPr lang="en-US" sz="1625" dirty="0">
              <a:solidFill>
                <a:srgbClr val="202124"/>
              </a:solidFill>
              <a:cs typeface="Calibri" panose="020F0502020204030204" pitchFamily="34" charset="0"/>
            </a:endParaRPr>
          </a:p>
          <a:p>
            <a:r>
              <a:rPr lang="en-US" sz="1625" dirty="0">
                <a:solidFill>
                  <a:srgbClr val="202124"/>
                </a:solidFill>
                <a:cs typeface="Calibri" panose="020F0502020204030204" pitchFamily="34" charset="0"/>
              </a:rPr>
              <a:t>Narrative inquiry records the experiences of an individual or small group, revealing the lived experience or particular perspective of that individual, usually primarily through interview which is then recorded and ordered into a chronological narrative.</a:t>
            </a:r>
          </a:p>
          <a:p>
            <a:endParaRPr lang="en-US" sz="1625" dirty="0">
              <a:solidFill>
                <a:srgbClr val="202124"/>
              </a:solidFill>
              <a:latin typeface="Calibri" panose="020F0502020204030204" pitchFamily="34" charset="0"/>
              <a:cs typeface="Calibri" panose="020F0502020204030204" pitchFamily="34" charset="0"/>
            </a:endParaRPr>
          </a:p>
          <a:p>
            <a:endParaRPr lang="en-US" sz="1625" dirty="0">
              <a:solidFill>
                <a:srgbClr val="202124"/>
              </a:solidFill>
              <a:latin typeface="arial" panose="020B0604020202020204" pitchFamily="34" charset="0"/>
            </a:endParaRPr>
          </a:p>
          <a:p>
            <a:endParaRPr lang="en-US" sz="1625" dirty="0">
              <a:solidFill>
                <a:srgbClr val="202124"/>
              </a:solidFill>
              <a:latin typeface="arial" panose="020B0604020202020204" pitchFamily="34" charset="0"/>
            </a:endParaRPr>
          </a:p>
          <a:p>
            <a:endParaRPr lang="en-US" sz="1625" dirty="0">
              <a:solidFill>
                <a:srgbClr val="202124"/>
              </a:solidFill>
              <a:latin typeface="arial" panose="020B0604020202020204" pitchFamily="34" charset="0"/>
            </a:endParaRPr>
          </a:p>
          <a:p>
            <a:endParaRPr lang="en-GB" sz="1625" dirty="0"/>
          </a:p>
        </p:txBody>
      </p:sp>
    </p:spTree>
    <p:extLst>
      <p:ext uri="{BB962C8B-B14F-4D97-AF65-F5344CB8AC3E}">
        <p14:creationId xmlns:p14="http://schemas.microsoft.com/office/powerpoint/2010/main" val="86853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2C3D-F09F-BDC1-CB04-1E81FFDFC77A}"/>
              </a:ext>
            </a:extLst>
          </p:cNvPr>
          <p:cNvSpPr>
            <a:spLocks noGrp="1"/>
          </p:cNvSpPr>
          <p:nvPr>
            <p:ph type="title"/>
          </p:nvPr>
        </p:nvSpPr>
        <p:spPr/>
        <p:txBody>
          <a:bodyPr/>
          <a:lstStyle/>
          <a:p>
            <a:endParaRPr lang="en-GB"/>
          </a:p>
        </p:txBody>
      </p:sp>
      <p:pic>
        <p:nvPicPr>
          <p:cNvPr id="4" name="Content Placeholder 3" descr="PebblePad : Digital Practice Leeds">
            <a:extLst>
              <a:ext uri="{FF2B5EF4-FFF2-40B4-BE49-F238E27FC236}">
                <a16:creationId xmlns:a16="http://schemas.microsoft.com/office/drawing/2014/main" id="{709860EE-37E1-2EE6-B8AC-422F517CFBF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5525" y="133349"/>
            <a:ext cx="4281486" cy="2140743"/>
          </a:xfrm>
          <a:prstGeom prst="rect">
            <a:avLst/>
          </a:prstGeom>
          <a:noFill/>
          <a:ln>
            <a:noFill/>
          </a:ln>
        </p:spPr>
      </p:pic>
      <p:pic>
        <p:nvPicPr>
          <p:cNvPr id="5" name="Picture 4">
            <a:extLst>
              <a:ext uri="{FF2B5EF4-FFF2-40B4-BE49-F238E27FC236}">
                <a16:creationId xmlns:a16="http://schemas.microsoft.com/office/drawing/2014/main" id="{272B3FA4-B761-EA90-4C5C-3B06249D8D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325" y="1741236"/>
            <a:ext cx="5562601" cy="2218656"/>
          </a:xfrm>
          <a:prstGeom prst="rect">
            <a:avLst/>
          </a:prstGeom>
          <a:noFill/>
          <a:ln>
            <a:noFill/>
          </a:ln>
        </p:spPr>
      </p:pic>
      <p:pic>
        <p:nvPicPr>
          <p:cNvPr id="6" name="Content Placeholder 3">
            <a:extLst>
              <a:ext uri="{FF2B5EF4-FFF2-40B4-BE49-F238E27FC236}">
                <a16:creationId xmlns:a16="http://schemas.microsoft.com/office/drawing/2014/main" id="{601E0290-66AA-63C4-961E-BF7ED3D2C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842602" y="3959892"/>
            <a:ext cx="4537173" cy="2218656"/>
          </a:xfrm>
          <a:prstGeom prst="rect">
            <a:avLst/>
          </a:prstGeom>
          <a:noFill/>
          <a:ln>
            <a:noFill/>
          </a:ln>
        </p:spPr>
      </p:pic>
    </p:spTree>
    <p:extLst>
      <p:ext uri="{BB962C8B-B14F-4D97-AF65-F5344CB8AC3E}">
        <p14:creationId xmlns:p14="http://schemas.microsoft.com/office/powerpoint/2010/main" val="2756036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BD8D-BEFE-8FEC-2867-6EE81BDB0F30}"/>
              </a:ext>
            </a:extLst>
          </p:cNvPr>
          <p:cNvSpPr>
            <a:spLocks noGrp="1"/>
          </p:cNvSpPr>
          <p:nvPr>
            <p:ph type="title"/>
          </p:nvPr>
        </p:nvSpPr>
        <p:spPr/>
        <p:txBody>
          <a:bodyPr/>
          <a:lstStyle/>
          <a:p>
            <a:r>
              <a:rPr lang="en-GB" dirty="0"/>
              <a:t>Ethical Considerations</a:t>
            </a:r>
          </a:p>
        </p:txBody>
      </p:sp>
      <p:sp>
        <p:nvSpPr>
          <p:cNvPr id="8" name="Text Placeholder 7">
            <a:extLst>
              <a:ext uri="{FF2B5EF4-FFF2-40B4-BE49-F238E27FC236}">
                <a16:creationId xmlns:a16="http://schemas.microsoft.com/office/drawing/2014/main" id="{E682ADD2-DACE-5DAC-8423-0BA22E117C72}"/>
              </a:ext>
            </a:extLst>
          </p:cNvPr>
          <p:cNvSpPr>
            <a:spLocks noGrp="1"/>
          </p:cNvSpPr>
          <p:nvPr>
            <p:ph type="body" idx="1"/>
          </p:nvPr>
        </p:nvSpPr>
        <p:spPr/>
        <p:txBody>
          <a:bodyPr/>
          <a:lstStyle/>
          <a:p>
            <a:endParaRPr lang="en-GB"/>
          </a:p>
        </p:txBody>
      </p:sp>
      <p:sp>
        <p:nvSpPr>
          <p:cNvPr id="9" name="Text Placeholder 8">
            <a:extLst>
              <a:ext uri="{FF2B5EF4-FFF2-40B4-BE49-F238E27FC236}">
                <a16:creationId xmlns:a16="http://schemas.microsoft.com/office/drawing/2014/main" id="{FF934977-F8DA-DABE-D767-7E42B59901B9}"/>
              </a:ext>
            </a:extLst>
          </p:cNvPr>
          <p:cNvSpPr>
            <a:spLocks noGrp="1"/>
          </p:cNvSpPr>
          <p:nvPr>
            <p:ph type="body" sz="quarter" idx="3"/>
          </p:nvPr>
        </p:nvSpPr>
        <p:spPr/>
        <p:txBody>
          <a:bodyPr/>
          <a:lstStyle/>
          <a:p>
            <a:endParaRPr lang="en-GB"/>
          </a:p>
        </p:txBody>
      </p:sp>
      <p:sp>
        <p:nvSpPr>
          <p:cNvPr id="10" name="Content Placeholder 9">
            <a:extLst>
              <a:ext uri="{FF2B5EF4-FFF2-40B4-BE49-F238E27FC236}">
                <a16:creationId xmlns:a16="http://schemas.microsoft.com/office/drawing/2014/main" id="{1CA2A705-7626-672D-866C-93B415883F34}"/>
              </a:ext>
            </a:extLst>
          </p:cNvPr>
          <p:cNvSpPr>
            <a:spLocks noGrp="1"/>
          </p:cNvSpPr>
          <p:nvPr>
            <p:ph sz="quarter" idx="4"/>
          </p:nvPr>
        </p:nvSpPr>
        <p:spPr/>
        <p:txBody>
          <a:bodyPr/>
          <a:lstStyle/>
          <a:p>
            <a:endParaRPr lang="en-GB" dirty="0"/>
          </a:p>
        </p:txBody>
      </p:sp>
      <p:sp>
        <p:nvSpPr>
          <p:cNvPr id="5" name="Rectangle 2">
            <a:extLst>
              <a:ext uri="{FF2B5EF4-FFF2-40B4-BE49-F238E27FC236}">
                <a16:creationId xmlns:a16="http://schemas.microsoft.com/office/drawing/2014/main" id="{1FD7D057-0348-32C9-31ED-A05CC39103DD}"/>
              </a:ext>
            </a:extLst>
          </p:cNvPr>
          <p:cNvSpPr>
            <a:spLocks noChangeArrowheads="1"/>
          </p:cNvSpPr>
          <p:nvPr/>
        </p:nvSpPr>
        <p:spPr bwMode="auto">
          <a:xfrm flipV="1">
            <a:off x="8537128" y="2124074"/>
            <a:ext cx="57313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6" name="Object 5">
            <a:extLst>
              <a:ext uri="{FF2B5EF4-FFF2-40B4-BE49-F238E27FC236}">
                <a16:creationId xmlns:a16="http://schemas.microsoft.com/office/drawing/2014/main" id="{8938FEFC-83AD-0C1A-D241-3CA963532374}"/>
              </a:ext>
            </a:extLst>
          </p:cNvPr>
          <p:cNvGraphicFramePr>
            <a:graphicFrameLocks noChangeAspect="1"/>
          </p:cNvGraphicFramePr>
          <p:nvPr>
            <p:extLst>
              <p:ext uri="{D42A27DB-BD31-4B8C-83A1-F6EECF244321}">
                <p14:modId xmlns:p14="http://schemas.microsoft.com/office/powerpoint/2010/main" val="47956499"/>
              </p:ext>
            </p:extLst>
          </p:nvPr>
        </p:nvGraphicFramePr>
        <p:xfrm>
          <a:off x="5176817" y="1717992"/>
          <a:ext cx="4153714" cy="5048249"/>
        </p:xfrm>
        <a:graphic>
          <a:graphicData uri="http://schemas.openxmlformats.org/presentationml/2006/ole">
            <mc:AlternateContent xmlns:mc="http://schemas.openxmlformats.org/markup-compatibility/2006">
              <mc:Choice xmlns:v="urn:schemas-microsoft-com:vml" Requires="v">
                <p:oleObj name="Bitmap Image" r:id="rId2" imgW="4791744" imgH="4428571" progId="Paint.Picture">
                  <p:embed/>
                </p:oleObj>
              </mc:Choice>
              <mc:Fallback>
                <p:oleObj name="Bitmap Image" r:id="rId2" imgW="4791744" imgH="4428571" progId="Paint.Picture">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817" y="1717992"/>
                        <a:ext cx="4153714" cy="5048249"/>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id="{A3AA6700-4911-7565-B90B-D687767C88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483" y="1535113"/>
            <a:ext cx="4875166" cy="3171641"/>
          </a:xfrm>
          <a:prstGeom prst="rect">
            <a:avLst/>
          </a:prstGeom>
          <a:noFill/>
          <a:ln>
            <a:noFill/>
          </a:ln>
        </p:spPr>
      </p:pic>
    </p:spTree>
    <p:extLst>
      <p:ext uri="{BB962C8B-B14F-4D97-AF65-F5344CB8AC3E}">
        <p14:creationId xmlns:p14="http://schemas.microsoft.com/office/powerpoint/2010/main" val="433494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1B59-C7F7-6D96-6B82-90A8802E2356}"/>
              </a:ext>
            </a:extLst>
          </p:cNvPr>
          <p:cNvSpPr>
            <a:spLocks noGrp="1"/>
          </p:cNvSpPr>
          <p:nvPr>
            <p:ph type="title"/>
          </p:nvPr>
        </p:nvSpPr>
        <p:spPr>
          <a:xfrm>
            <a:off x="338374" y="775344"/>
            <a:ext cx="9043752" cy="853431"/>
          </a:xfrm>
        </p:spPr>
        <p:txBody>
          <a:bodyPr>
            <a:normAutofit fontScale="90000"/>
          </a:bodyPr>
          <a:lstStyle/>
          <a:p>
            <a:r>
              <a:rPr lang="en-GB" sz="3575" dirty="0">
                <a:solidFill>
                  <a:srgbClr val="212121"/>
                </a:solidFill>
                <a:ea typeface="Times New Roman" panose="02020603050405020304" pitchFamily="18" charset="0"/>
              </a:rPr>
              <a:t>Storytelling as a Reflective Tool Task- Your Trainee Teacher Journey</a:t>
            </a:r>
            <a:br>
              <a:rPr lang="en-GB" sz="3575"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0B74CCB-C41C-4712-9ECD-7B0556AC63E4}"/>
              </a:ext>
            </a:extLst>
          </p:cNvPr>
          <p:cNvSpPr>
            <a:spLocks noGrp="1"/>
          </p:cNvSpPr>
          <p:nvPr>
            <p:ph idx="1"/>
          </p:nvPr>
        </p:nvSpPr>
        <p:spPr>
          <a:xfrm>
            <a:off x="447675" y="1809750"/>
            <a:ext cx="8777288" cy="3851970"/>
          </a:xfrm>
        </p:spPr>
        <p:txBody>
          <a:bodyPr>
            <a:normAutofit/>
          </a:bodyPr>
          <a:lstStyle/>
          <a:p>
            <a:pPr marL="0" indent="0">
              <a:buNone/>
            </a:pPr>
            <a:r>
              <a:rPr lang="en-GB" sz="1600" u="sng" dirty="0">
                <a:solidFill>
                  <a:srgbClr val="212121"/>
                </a:solidFill>
                <a:latin typeface="Arial" panose="020B0604020202020204" pitchFamily="34" charset="0"/>
                <a:ea typeface="Times New Roman" panose="02020603050405020304" pitchFamily="18" charset="0"/>
              </a:rPr>
              <a:t>Use storytelling as a reflective and pedagogical tool to create a narrative of your journey as a trainee teacher.</a:t>
            </a:r>
            <a:endParaRPr lang="en-GB" sz="1600" dirty="0">
              <a:latin typeface="Times New Roman" panose="02020603050405020304" pitchFamily="18" charset="0"/>
              <a:ea typeface="Times New Roman" panose="02020603050405020304" pitchFamily="18" charset="0"/>
            </a:endParaRPr>
          </a:p>
          <a:p>
            <a:r>
              <a:rPr lang="en-GB" sz="1600" dirty="0">
                <a:latin typeface="Arial" panose="020B0604020202020204" pitchFamily="34" charset="0"/>
                <a:ea typeface="Times New Roman" panose="02020603050405020304" pitchFamily="18" charset="0"/>
                <a:cs typeface="Segoe UI" panose="020B0502040204020203" pitchFamily="34" charset="0"/>
              </a:rPr>
              <a:t>The importance of using a reflective storytelling to outline your personal journey as a trainee teacher will enhance your professional skills and prepare you for a future job interview. </a:t>
            </a:r>
            <a:endParaRPr lang="en-GB" sz="1600" dirty="0">
              <a:latin typeface="Times New Roman" panose="02020603050405020304" pitchFamily="18" charset="0"/>
              <a:ea typeface="Times New Roman" panose="02020603050405020304" pitchFamily="18" charset="0"/>
            </a:endParaRPr>
          </a:p>
          <a:p>
            <a:r>
              <a:rPr lang="en-GB" sz="1600" dirty="0">
                <a:latin typeface="Arial" panose="020B0604020202020204" pitchFamily="34" charset="0"/>
                <a:ea typeface="Times New Roman" panose="02020603050405020304" pitchFamily="18" charset="0"/>
                <a:cs typeface="Segoe UI" panose="020B0502040204020203" pitchFamily="34" charset="0"/>
              </a:rPr>
              <a:t>Engaging with the process of creative storytelling will not only develop your competencies in an educational setting but they are highly sought after by employers in the workforce. Being able to creatively and clearly communicate your unique selling points, through critical reflection demonstrates continued professional learning and a commitment to betterment. </a:t>
            </a:r>
            <a:r>
              <a:rPr lang="en-GB" sz="1600" dirty="0">
                <a:solidFill>
                  <a:srgbClr val="212121"/>
                </a:solidFill>
                <a:latin typeface="Arial" panose="020B0604020202020204" pitchFamily="34"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r>
              <a:rPr lang="en-GB" sz="1600" dirty="0">
                <a:solidFill>
                  <a:srgbClr val="212121"/>
                </a:solidFill>
                <a:latin typeface="Arial" panose="020B0604020202020204" pitchFamily="34" charset="0"/>
                <a:ea typeface="Times New Roman" panose="02020603050405020304" pitchFamily="18" charset="0"/>
              </a:rPr>
              <a:t>You are encouraged to use creative approaches for this task and might consider the following: </a:t>
            </a:r>
            <a:endParaRPr lang="en-GB" sz="1600" dirty="0">
              <a:latin typeface="Times New Roman" panose="02020603050405020304" pitchFamily="18" charset="0"/>
              <a:ea typeface="Times New Roman" panose="02020603050405020304" pitchFamily="18" charset="0"/>
            </a:endParaRPr>
          </a:p>
          <a:p>
            <a:r>
              <a:rPr lang="en-GB" sz="1600" b="1" i="1" dirty="0">
                <a:solidFill>
                  <a:srgbClr val="212121"/>
                </a:solidFill>
                <a:latin typeface="Arial" panose="020B0604020202020204" pitchFamily="34" charset="0"/>
                <a:ea typeface="Times New Roman" panose="02020603050405020304" pitchFamily="18" charset="0"/>
              </a:rPr>
              <a:t>Digital storyboards; video logs/online blogs; a range of crafts, tapestry; scrap book; poster, pictures/photographs/drawings; poetry/song and more. </a:t>
            </a:r>
            <a:endParaRPr lang="en-GB" sz="1600" b="1" i="1" dirty="0">
              <a:latin typeface="Times New Roman" panose="02020603050405020304" pitchFamily="18" charset="0"/>
              <a:ea typeface="Times New Roman" panose="02020603050405020304" pitchFamily="18" charset="0"/>
            </a:endParaRPr>
          </a:p>
          <a:p>
            <a:endParaRPr lang="en-GB" dirty="0"/>
          </a:p>
        </p:txBody>
      </p:sp>
      <p:pic>
        <p:nvPicPr>
          <p:cNvPr id="5" name="Picture 4" descr="A person with a book and a person with a typewriter">
            <a:extLst>
              <a:ext uri="{FF2B5EF4-FFF2-40B4-BE49-F238E27FC236}">
                <a16:creationId xmlns:a16="http://schemas.microsoft.com/office/drawing/2014/main" id="{4554F85D-CAC6-CFFF-68C1-E4EB8F2E77C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38563" y="5428330"/>
            <a:ext cx="2685291" cy="1159151"/>
          </a:xfrm>
          <a:prstGeom prst="rect">
            <a:avLst/>
          </a:prstGeom>
        </p:spPr>
      </p:pic>
    </p:spTree>
    <p:extLst>
      <p:ext uri="{BB962C8B-B14F-4D97-AF65-F5344CB8AC3E}">
        <p14:creationId xmlns:p14="http://schemas.microsoft.com/office/powerpoint/2010/main" val="1764275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849B-C9F0-7823-5359-DD5DF5B4FAA0}"/>
              </a:ext>
            </a:extLst>
          </p:cNvPr>
          <p:cNvSpPr>
            <a:spLocks noGrp="1"/>
          </p:cNvSpPr>
          <p:nvPr>
            <p:ph type="title"/>
          </p:nvPr>
        </p:nvSpPr>
        <p:spPr/>
        <p:txBody>
          <a:bodyPr/>
          <a:lstStyle/>
          <a:p>
            <a:r>
              <a:rPr lang="en-GB" dirty="0" err="1"/>
              <a:t>Mosaically</a:t>
            </a:r>
            <a:r>
              <a:rPr lang="en-GB" dirty="0"/>
              <a:t>- My Story Journey –Nadia </a:t>
            </a:r>
          </a:p>
        </p:txBody>
      </p:sp>
      <p:pic>
        <p:nvPicPr>
          <p:cNvPr id="12" name="Mosaic Storytelling Journey">
            <a:hlinkClick r:id="" action="ppaction://media"/>
            <a:extLst>
              <a:ext uri="{FF2B5EF4-FFF2-40B4-BE49-F238E27FC236}">
                <a16:creationId xmlns:a16="http://schemas.microsoft.com/office/drawing/2014/main" id="{5DC8C08A-13C0-61BF-51EA-5DF2179E819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36983" y="1804668"/>
            <a:ext cx="4313873" cy="4313873"/>
          </a:xfrm>
        </p:spPr>
      </p:pic>
    </p:spTree>
    <p:extLst>
      <p:ext uri="{BB962C8B-B14F-4D97-AF65-F5344CB8AC3E}">
        <p14:creationId xmlns:p14="http://schemas.microsoft.com/office/powerpoint/2010/main" val="35178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2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48" y="1837346"/>
            <a:ext cx="8498279" cy="2910206"/>
          </a:xfrm>
          <a:solidFill>
            <a:schemeClr val="bg1"/>
          </a:solidFill>
        </p:spPr>
        <p:txBody>
          <a:bodyPr/>
          <a:lstStyle/>
          <a:p>
            <a:pPr marL="0" indent="0" algn="ctr">
              <a:buNone/>
            </a:pPr>
            <a:r>
              <a:rPr lang="en-GB" sz="5809" dirty="0"/>
              <a:t>What’s your Story?</a:t>
            </a:r>
          </a:p>
        </p:txBody>
      </p:sp>
      <p:pic>
        <p:nvPicPr>
          <p:cNvPr id="5" name="Picture 4">
            <a:extLst>
              <a:ext uri="{FF2B5EF4-FFF2-40B4-BE49-F238E27FC236}">
                <a16:creationId xmlns:a16="http://schemas.microsoft.com/office/drawing/2014/main" id="{0BE7D3EE-D95D-4380-AD6F-8EDF2B1428D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98501" y="3429000"/>
            <a:ext cx="4781922" cy="2060683"/>
          </a:xfrm>
          <a:prstGeom prst="rect">
            <a:avLst/>
          </a:prstGeom>
        </p:spPr>
      </p:pic>
    </p:spTree>
    <p:extLst>
      <p:ext uri="{BB962C8B-B14F-4D97-AF65-F5344CB8AC3E}">
        <p14:creationId xmlns:p14="http://schemas.microsoft.com/office/powerpoint/2010/main" val="2625559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4B95-D97D-ABBB-F6F0-42E4CB1B864B}"/>
              </a:ext>
            </a:extLst>
          </p:cNvPr>
          <p:cNvSpPr>
            <a:spLocks noGrp="1"/>
          </p:cNvSpPr>
          <p:nvPr>
            <p:ph type="title"/>
          </p:nvPr>
        </p:nvSpPr>
        <p:spPr>
          <a:xfrm>
            <a:off x="695325" y="354039"/>
            <a:ext cx="2603372" cy="1730619"/>
          </a:xfrm>
        </p:spPr>
        <p:txBody>
          <a:bodyPr anchor="b">
            <a:normAutofit/>
          </a:bodyPr>
          <a:lstStyle/>
          <a:p>
            <a:r>
              <a:rPr lang="en-GB" sz="3088" dirty="0"/>
              <a:t>Storytelling Ideas &amp; Inspirations </a:t>
            </a:r>
          </a:p>
        </p:txBody>
      </p:sp>
      <p:sp>
        <p:nvSpPr>
          <p:cNvPr id="3" name="Content Placeholder 2">
            <a:extLst>
              <a:ext uri="{FF2B5EF4-FFF2-40B4-BE49-F238E27FC236}">
                <a16:creationId xmlns:a16="http://schemas.microsoft.com/office/drawing/2014/main" id="{4AFA3515-9EE4-7074-0FF1-7E46CCE406CD}"/>
              </a:ext>
            </a:extLst>
          </p:cNvPr>
          <p:cNvSpPr>
            <a:spLocks noGrp="1"/>
          </p:cNvSpPr>
          <p:nvPr>
            <p:ph idx="1"/>
          </p:nvPr>
        </p:nvSpPr>
        <p:spPr>
          <a:xfrm>
            <a:off x="695325" y="2371725"/>
            <a:ext cx="3257550" cy="4132235"/>
          </a:xfrm>
        </p:spPr>
        <p:txBody>
          <a:bodyPr anchor="t">
            <a:normAutofit/>
          </a:bodyPr>
          <a:lstStyle/>
          <a:p>
            <a:r>
              <a:rPr lang="en-GB" sz="1400" dirty="0">
                <a:latin typeface="Calibri" panose="020F0502020204030204" pitchFamily="34" charset="0"/>
                <a:ea typeface="MS PGothic" panose="020B0600070205080204" pitchFamily="34" charset="-128"/>
                <a:cs typeface="MS PGothic" panose="020B0600070205080204" pitchFamily="34" charset="-128"/>
              </a:rPr>
              <a:t>Faith Ringgold's (is an American Artist) has some great story quilts to inspire students - her work in the met museum below </a:t>
            </a:r>
            <a:endParaRPr lang="en-GB" sz="1400" dirty="0">
              <a:latin typeface="MS PGothic" panose="020B0600070205080204" pitchFamily="34" charset="-128"/>
              <a:ea typeface="MS PGothic" panose="020B0600070205080204" pitchFamily="34" charset="-128"/>
              <a:cs typeface="MS PGothic" panose="020B0600070205080204" pitchFamily="34" charset="-128"/>
            </a:endParaRPr>
          </a:p>
          <a:p>
            <a:pPr marL="0" indent="0">
              <a:buNone/>
            </a:pPr>
            <a:r>
              <a:rPr lang="en-GB" sz="1400" u="sng" dirty="0">
                <a:latin typeface="Calibri" panose="020F0502020204030204" pitchFamily="34" charset="0"/>
                <a:ea typeface="MS PGothic" panose="020B0600070205080204" pitchFamily="34" charset="-128"/>
                <a:cs typeface="MS PGothic" panose="020B0600070205080204" pitchFamily="34" charset="-128"/>
                <a:hlinkClick r:id="rId3"/>
              </a:rPr>
              <a:t>     https://www.metmuseum.org/art/collection/search/485416</a:t>
            </a:r>
            <a:endParaRPr lang="en-GB" sz="1400" dirty="0">
              <a:latin typeface="MS PGothic" panose="020B0600070205080204" pitchFamily="34" charset="-128"/>
              <a:ea typeface="MS PGothic" panose="020B0600070205080204" pitchFamily="34" charset="-128"/>
              <a:cs typeface="MS PGothic" panose="020B0600070205080204" pitchFamily="34" charset="-128"/>
            </a:endParaRPr>
          </a:p>
          <a:p>
            <a:r>
              <a:rPr lang="en-GB" sz="1400" dirty="0">
                <a:latin typeface="Calibri" panose="020F0502020204030204" pitchFamily="34" charset="0"/>
                <a:ea typeface="MS PGothic" panose="020B0600070205080204" pitchFamily="34" charset="-128"/>
                <a:cs typeface="MS PGothic" panose="020B0600070205080204" pitchFamily="34" charset="-128"/>
              </a:rPr>
              <a:t>Famous vases that illustrate a story or a tale</a:t>
            </a:r>
            <a:endParaRPr lang="en-GB" sz="1400" dirty="0">
              <a:latin typeface="MS PGothic" panose="020B0600070205080204" pitchFamily="34" charset="-128"/>
              <a:ea typeface="MS PGothic" panose="020B0600070205080204" pitchFamily="34" charset="-128"/>
              <a:cs typeface="MS PGothic" panose="020B0600070205080204" pitchFamily="34" charset="-128"/>
            </a:endParaRPr>
          </a:p>
          <a:p>
            <a:pPr marL="0" indent="0">
              <a:buNone/>
            </a:pPr>
            <a:r>
              <a:rPr lang="en-GB" sz="1400" u="sng" dirty="0">
                <a:latin typeface="Calibri" panose="020F0502020204030204" pitchFamily="34" charset="0"/>
                <a:ea typeface="MS PGothic" panose="020B0600070205080204" pitchFamily="34" charset="-128"/>
                <a:cs typeface="MS PGothic" panose="020B0600070205080204" pitchFamily="34" charset="-128"/>
                <a:hlinkClick r:id="rId4"/>
              </a:rPr>
              <a:t>     https://tripod-journal.bezalel.ac.il/en/six-vases-that-tell-a-story/</a:t>
            </a:r>
            <a:endParaRPr lang="en-GB" sz="1400" u="sng" dirty="0">
              <a:latin typeface="Calibri" panose="020F0502020204030204" pitchFamily="34" charset="0"/>
              <a:ea typeface="MS PGothic" panose="020B0600070205080204" pitchFamily="34" charset="-128"/>
              <a:cs typeface="MS PGothic" panose="020B0600070205080204" pitchFamily="34" charset="-128"/>
            </a:endParaRPr>
          </a:p>
          <a:p>
            <a:r>
              <a:rPr lang="en-GB" sz="1400" u="sng" dirty="0">
                <a:latin typeface="Calibri" panose="020F0502020204030204" pitchFamily="34" charset="0"/>
                <a:ea typeface="MS PGothic" panose="020B0600070205080204" pitchFamily="34" charset="-128"/>
                <a:cs typeface="MS PGothic" panose="020B0600070205080204" pitchFamily="34" charset="-128"/>
              </a:rPr>
              <a:t>Grayson Perry-</a:t>
            </a:r>
            <a:r>
              <a:rPr lang="en-GB" sz="1400" u="sng" dirty="0" err="1">
                <a:latin typeface="Calibri" panose="020F0502020204030204" pitchFamily="34" charset="0"/>
                <a:ea typeface="MS PGothic" panose="020B0600070205080204" pitchFamily="34" charset="-128"/>
                <a:cs typeface="MS PGothic" panose="020B0600070205080204" pitchFamily="34" charset="-128"/>
              </a:rPr>
              <a:t>Mappa</a:t>
            </a:r>
            <a:r>
              <a:rPr lang="en-GB" sz="1400" u="sng" dirty="0">
                <a:latin typeface="Calibri" panose="020F0502020204030204" pitchFamily="34" charset="0"/>
                <a:ea typeface="MS PGothic" panose="020B0600070205080204" pitchFamily="34" charset="-128"/>
                <a:cs typeface="MS PGothic" panose="020B0600070205080204" pitchFamily="34" charset="-128"/>
              </a:rPr>
              <a:t> Mundi –Maps</a:t>
            </a:r>
          </a:p>
          <a:p>
            <a:pPr marL="0" indent="0">
              <a:buNone/>
            </a:pPr>
            <a:r>
              <a:rPr lang="en-GB" sz="1400" dirty="0">
                <a:solidFill>
                  <a:srgbClr val="111111"/>
                </a:solidFill>
                <a:latin typeface="-apple-system"/>
              </a:rPr>
              <a:t>Maps are beautiful storytelling vehicles. The fusion of information, art and science creates a visual device for storytelling.</a:t>
            </a:r>
            <a:endParaRPr lang="en-GB" sz="1400" u="sng" dirty="0">
              <a:latin typeface="Calibri" panose="020F0502020204030204" pitchFamily="34" charset="0"/>
              <a:ea typeface="MS PGothic" panose="020B0600070205080204" pitchFamily="34" charset="-128"/>
              <a:cs typeface="MS PGothic" panose="020B0600070205080204" pitchFamily="34" charset="-128"/>
            </a:endParaRPr>
          </a:p>
          <a:p>
            <a:pPr marL="0" indent="0">
              <a:buNone/>
            </a:pPr>
            <a:endParaRPr lang="en-GB" sz="1219" u="sng" dirty="0">
              <a:latin typeface="Calibri" panose="020F0502020204030204" pitchFamily="34" charset="0"/>
              <a:ea typeface="MS PGothic" panose="020B0600070205080204" pitchFamily="34" charset="-128"/>
              <a:cs typeface="MS PGothic" panose="020B0600070205080204" pitchFamily="34" charset="-128"/>
            </a:endParaRPr>
          </a:p>
          <a:p>
            <a:endParaRPr lang="en-GB" sz="1219" dirty="0">
              <a:latin typeface="MS PGothic" panose="020B0600070205080204" pitchFamily="34" charset="-128"/>
              <a:ea typeface="MS PGothic" panose="020B0600070205080204" pitchFamily="34" charset="-128"/>
              <a:cs typeface="MS PGothic" panose="020B0600070205080204" pitchFamily="34" charset="-128"/>
            </a:endParaRPr>
          </a:p>
          <a:p>
            <a:pPr marL="0" indent="0">
              <a:buNone/>
            </a:pPr>
            <a:endParaRPr lang="en-GB" sz="1219" dirty="0"/>
          </a:p>
        </p:txBody>
      </p:sp>
      <p:pic>
        <p:nvPicPr>
          <p:cNvPr id="2050" name="Picture 2" descr="Creative Cartography and Maps of the Imagination | Grayson perry ...">
            <a:extLst>
              <a:ext uri="{FF2B5EF4-FFF2-40B4-BE49-F238E27FC236}">
                <a16:creationId xmlns:a16="http://schemas.microsoft.com/office/drawing/2014/main" id="{0A4D22E9-D84A-C910-6492-4DE6B533DA9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48465" y="1754727"/>
            <a:ext cx="3353676" cy="453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367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9FDC-68B9-B3CE-B21B-91B14445F7C3}"/>
              </a:ext>
            </a:extLst>
          </p:cNvPr>
          <p:cNvSpPr>
            <a:spLocks noGrp="1"/>
          </p:cNvSpPr>
          <p:nvPr>
            <p:ph type="title"/>
          </p:nvPr>
        </p:nvSpPr>
        <p:spPr>
          <a:xfrm>
            <a:off x="292438" y="209550"/>
            <a:ext cx="8932524" cy="590550"/>
          </a:xfrm>
        </p:spPr>
        <p:txBody>
          <a:bodyPr/>
          <a:lstStyle/>
          <a:p>
            <a:r>
              <a:rPr lang="en-GB" sz="3575" dirty="0"/>
              <a:t>References </a:t>
            </a:r>
            <a:endParaRPr lang="en-GB" dirty="0"/>
          </a:p>
        </p:txBody>
      </p:sp>
      <p:sp>
        <p:nvSpPr>
          <p:cNvPr id="3" name="Content Placeholder 2">
            <a:extLst>
              <a:ext uri="{FF2B5EF4-FFF2-40B4-BE49-F238E27FC236}">
                <a16:creationId xmlns:a16="http://schemas.microsoft.com/office/drawing/2014/main" id="{D2B86D8F-8281-4DC7-71A7-23F30B068066}"/>
              </a:ext>
            </a:extLst>
          </p:cNvPr>
          <p:cNvSpPr>
            <a:spLocks noGrp="1"/>
          </p:cNvSpPr>
          <p:nvPr>
            <p:ph idx="1"/>
          </p:nvPr>
        </p:nvSpPr>
        <p:spPr>
          <a:xfrm>
            <a:off x="292438" y="1866900"/>
            <a:ext cx="8820555" cy="4591049"/>
          </a:xfrm>
        </p:spPr>
        <p:txBody>
          <a:bodyPr>
            <a:normAutofit fontScale="55000" lnSpcReduction="20000"/>
          </a:bodyPr>
          <a:lstStyle/>
          <a:p>
            <a:pPr>
              <a:lnSpc>
                <a:spcPct val="120000"/>
              </a:lnSpc>
            </a:pPr>
            <a:r>
              <a:rPr lang="en-GB" sz="2600" dirty="0">
                <a:solidFill>
                  <a:srgbClr val="000000"/>
                </a:solidFill>
                <a:latin typeface="Calibri" panose="020F0502020204030204" pitchFamily="34" charset="0"/>
                <a:ea typeface="Times New Roman" panose="02020603050405020304" pitchFamily="18" charset="0"/>
              </a:rPr>
              <a:t>Dewey, J., (2016). Excerpts from democracy and education (1916). </a:t>
            </a:r>
            <a:r>
              <a:rPr lang="en-GB" sz="2600" i="1" dirty="0">
                <a:solidFill>
                  <a:srgbClr val="000000"/>
                </a:solidFill>
                <a:latin typeface="Calibri" panose="020F0502020204030204" pitchFamily="34" charset="0"/>
                <a:ea typeface="Times New Roman" panose="02020603050405020304" pitchFamily="18" charset="0"/>
              </a:rPr>
              <a:t>Schools</a:t>
            </a:r>
            <a:r>
              <a:rPr lang="en-GB" sz="2600" dirty="0">
                <a:solidFill>
                  <a:srgbClr val="000000"/>
                </a:solidFill>
                <a:latin typeface="Calibri" panose="020F0502020204030204" pitchFamily="34" charset="0"/>
                <a:ea typeface="Times New Roman" panose="02020603050405020304" pitchFamily="18" charset="0"/>
              </a:rPr>
              <a:t>, </a:t>
            </a:r>
            <a:r>
              <a:rPr lang="en-GB" sz="2600" i="1" dirty="0">
                <a:solidFill>
                  <a:srgbClr val="000000"/>
                </a:solidFill>
                <a:latin typeface="Calibri" panose="020F0502020204030204" pitchFamily="34" charset="0"/>
                <a:ea typeface="Times New Roman" panose="02020603050405020304" pitchFamily="18" charset="0"/>
              </a:rPr>
              <a:t>13</a:t>
            </a:r>
            <a:r>
              <a:rPr lang="en-GB" sz="2600" dirty="0">
                <a:solidFill>
                  <a:srgbClr val="000000"/>
                </a:solidFill>
                <a:latin typeface="Calibri" panose="020F0502020204030204" pitchFamily="34" charset="0"/>
                <a:ea typeface="Times New Roman" panose="02020603050405020304" pitchFamily="18" charset="0"/>
              </a:rPr>
              <a:t>(1), pp.127-139</a:t>
            </a:r>
            <a:endParaRPr lang="en-GB" sz="2600" dirty="0">
              <a:latin typeface="Calibri" panose="020F0502020204030204" pitchFamily="34" charset="0"/>
              <a:ea typeface="Calibri" panose="020F0502020204030204" pitchFamily="34" charset="0"/>
            </a:endParaRPr>
          </a:p>
          <a:p>
            <a:pPr>
              <a:lnSpc>
                <a:spcPct val="120000"/>
              </a:lnSpc>
            </a:pPr>
            <a:r>
              <a:rPr lang="en-GB" sz="2600" dirty="0">
                <a:solidFill>
                  <a:srgbClr val="000000"/>
                </a:solidFill>
                <a:latin typeface="Calibri" panose="020F0502020204030204" pitchFamily="34" charset="0"/>
                <a:ea typeface="Times New Roman" panose="02020603050405020304" pitchFamily="18" charset="0"/>
              </a:rPr>
              <a:t>Dugan, J., (1997). Transactional literature discussions: Engaging students in the appreciation and understanding of literature. </a:t>
            </a:r>
            <a:r>
              <a:rPr lang="en-GB" sz="2600" i="1" dirty="0">
                <a:solidFill>
                  <a:srgbClr val="000000"/>
                </a:solidFill>
                <a:latin typeface="Calibri" panose="020F0502020204030204" pitchFamily="34" charset="0"/>
                <a:ea typeface="Times New Roman" panose="02020603050405020304" pitchFamily="18" charset="0"/>
              </a:rPr>
              <a:t>The Reading Teacher</a:t>
            </a:r>
            <a:r>
              <a:rPr lang="en-GB" sz="2600" dirty="0">
                <a:solidFill>
                  <a:srgbClr val="000000"/>
                </a:solidFill>
                <a:latin typeface="Calibri" panose="020F0502020204030204" pitchFamily="34" charset="0"/>
                <a:ea typeface="Times New Roman" panose="02020603050405020304" pitchFamily="18" charset="0"/>
              </a:rPr>
              <a:t>, </a:t>
            </a:r>
            <a:r>
              <a:rPr lang="en-GB" sz="2600" i="1" dirty="0">
                <a:solidFill>
                  <a:srgbClr val="000000"/>
                </a:solidFill>
                <a:latin typeface="Calibri" panose="020F0502020204030204" pitchFamily="34" charset="0"/>
                <a:ea typeface="Times New Roman" panose="02020603050405020304" pitchFamily="18" charset="0"/>
              </a:rPr>
              <a:t>51</a:t>
            </a:r>
            <a:r>
              <a:rPr lang="en-GB" sz="2600" dirty="0">
                <a:solidFill>
                  <a:srgbClr val="000000"/>
                </a:solidFill>
                <a:latin typeface="Calibri" panose="020F0502020204030204" pitchFamily="34" charset="0"/>
                <a:ea typeface="Times New Roman" panose="02020603050405020304" pitchFamily="18" charset="0"/>
              </a:rPr>
              <a:t>(2), pp.86-96.</a:t>
            </a:r>
            <a:endParaRPr lang="en-GB" sz="2600" dirty="0">
              <a:latin typeface="Calibri" panose="020F0502020204030204" pitchFamily="34" charset="0"/>
              <a:ea typeface="Calibri" panose="020F0502020204030204" pitchFamily="34" charset="0"/>
            </a:endParaRPr>
          </a:p>
          <a:p>
            <a:pPr>
              <a:lnSpc>
                <a:spcPct val="120000"/>
              </a:lnSpc>
            </a:pPr>
            <a:r>
              <a:rPr lang="en-GB" sz="2600" dirty="0">
                <a:latin typeface="Calibri" panose="020F0502020204030204" pitchFamily="34" charset="0"/>
                <a:ea typeface="Calibri" panose="020F0502020204030204" pitchFamily="34" charset="0"/>
              </a:rPr>
              <a:t>Elbaz-</a:t>
            </a:r>
            <a:r>
              <a:rPr lang="en-GB" sz="2600" dirty="0" err="1">
                <a:latin typeface="Calibri" panose="020F0502020204030204" pitchFamily="34" charset="0"/>
                <a:ea typeface="Calibri" panose="020F0502020204030204" pitchFamily="34" charset="0"/>
              </a:rPr>
              <a:t>Luwish</a:t>
            </a:r>
            <a:r>
              <a:rPr lang="en-GB" sz="2600" dirty="0">
                <a:latin typeface="Calibri" panose="020F0502020204030204" pitchFamily="34" charset="0"/>
                <a:ea typeface="Calibri" panose="020F0502020204030204" pitchFamily="34" charset="0"/>
              </a:rPr>
              <a:t>, F. (2002). Writing as inquiry: Storying the teaching self in writing workshops. </a:t>
            </a:r>
            <a:r>
              <a:rPr lang="en-GB" sz="2600" i="1" dirty="0">
                <a:latin typeface="Calibri" panose="020F0502020204030204" pitchFamily="34" charset="0"/>
                <a:ea typeface="Calibri" panose="020F0502020204030204" pitchFamily="34" charset="0"/>
              </a:rPr>
              <a:t>Curriculum Inquiry</a:t>
            </a:r>
            <a:r>
              <a:rPr lang="en-GB" sz="2600" dirty="0">
                <a:latin typeface="Calibri" panose="020F0502020204030204" pitchFamily="34" charset="0"/>
                <a:ea typeface="Calibri" panose="020F0502020204030204" pitchFamily="34" charset="0"/>
              </a:rPr>
              <a:t>, 32(4), 403-428</a:t>
            </a:r>
          </a:p>
          <a:p>
            <a:pPr>
              <a:lnSpc>
                <a:spcPct val="120000"/>
              </a:lnSpc>
            </a:pPr>
            <a:r>
              <a:rPr lang="en-GB" sz="2600" dirty="0">
                <a:latin typeface="Calibri" panose="020F0502020204030204" pitchFamily="34" charset="0"/>
                <a:ea typeface="Calibri" panose="020F0502020204030204" pitchFamily="34" charset="0"/>
              </a:rPr>
              <a:t>Elbaz-</a:t>
            </a:r>
            <a:r>
              <a:rPr lang="en-GB" sz="2600" dirty="0" err="1">
                <a:latin typeface="Calibri" panose="020F0502020204030204" pitchFamily="34" charset="0"/>
                <a:ea typeface="Calibri" panose="020F0502020204030204" pitchFamily="34" charset="0"/>
              </a:rPr>
              <a:t>Luwish</a:t>
            </a:r>
            <a:r>
              <a:rPr lang="en-GB" sz="2600" dirty="0">
                <a:latin typeface="Calibri" panose="020F0502020204030204" pitchFamily="34" charset="0"/>
                <a:ea typeface="Calibri" panose="020F0502020204030204" pitchFamily="34" charset="0"/>
              </a:rPr>
              <a:t>, F. (2007). Studying teachers’ lives and experiences: Narrative inquiry into K-12 teaching. In J.D. </a:t>
            </a:r>
            <a:r>
              <a:rPr lang="en-GB" sz="2600" dirty="0" err="1">
                <a:latin typeface="Calibri" panose="020F0502020204030204" pitchFamily="34" charset="0"/>
                <a:ea typeface="Calibri" panose="020F0502020204030204" pitchFamily="34" charset="0"/>
              </a:rPr>
              <a:t>Clandinin</a:t>
            </a:r>
            <a:r>
              <a:rPr lang="en-GB" sz="2600" dirty="0">
                <a:latin typeface="Calibri" panose="020F0502020204030204" pitchFamily="34" charset="0"/>
                <a:ea typeface="Calibri" panose="020F0502020204030204" pitchFamily="34" charset="0"/>
              </a:rPr>
              <a:t> (Ed.), </a:t>
            </a:r>
            <a:r>
              <a:rPr lang="en-GB" sz="2600" i="1" dirty="0">
                <a:latin typeface="Calibri" panose="020F0502020204030204" pitchFamily="34" charset="0"/>
                <a:ea typeface="Calibri" panose="020F0502020204030204" pitchFamily="34" charset="0"/>
              </a:rPr>
              <a:t>Handbook of narrative inquiry (pp. 357-376). </a:t>
            </a:r>
            <a:r>
              <a:rPr lang="en-GB" sz="2600" dirty="0">
                <a:latin typeface="Calibri" panose="020F0502020204030204" pitchFamily="34" charset="0"/>
                <a:ea typeface="Calibri" panose="020F0502020204030204" pitchFamily="34" charset="0"/>
              </a:rPr>
              <a:t>Thousand Oaks, CA: Sage Publications.</a:t>
            </a:r>
          </a:p>
          <a:p>
            <a:pPr>
              <a:lnSpc>
                <a:spcPct val="120000"/>
              </a:lnSpc>
            </a:pPr>
            <a:r>
              <a:rPr lang="en-GB" sz="2600" dirty="0">
                <a:latin typeface="Calibri" panose="020F0502020204030204" pitchFamily="34" charset="0"/>
                <a:ea typeface="Times New Roman" panose="02020603050405020304" pitchFamily="18" charset="0"/>
              </a:rPr>
              <a:t>Gibson, R. (2012) 3 reasons to master the art of storytelling. [online]. Available at: http://www.inc.com/riley-gibson/3-reasons-every-start-upshould-tell-more-stories.html [accessed 27th January 2023].</a:t>
            </a:r>
          </a:p>
          <a:p>
            <a:r>
              <a:rPr lang="en-GB" sz="2600" dirty="0">
                <a:ea typeface="Calibri" panose="020F0502020204030204" pitchFamily="34" charset="0"/>
              </a:rPr>
              <a:t>Kendall, J. and Kendall, K. (2012) 'Storytelling as a </a:t>
            </a:r>
            <a:r>
              <a:rPr lang="en-GB" sz="2600" dirty="0" err="1">
                <a:ea typeface="Calibri" panose="020F0502020204030204" pitchFamily="34" charset="0"/>
              </a:rPr>
              <a:t>Quaftative</a:t>
            </a:r>
            <a:r>
              <a:rPr lang="en-GB" sz="2600" dirty="0">
                <a:ea typeface="Calibri" panose="020F0502020204030204" pitchFamily="34" charset="0"/>
              </a:rPr>
              <a:t> Method for IS Research: Heralding the Heroic and Echoing the Mythic', Australasian Journal of information </a:t>
            </a:r>
            <a:r>
              <a:rPr lang="en-GB" sz="2600" dirty="0" err="1">
                <a:ea typeface="Calibri" panose="020F0502020204030204" pitchFamily="34" charset="0"/>
              </a:rPr>
              <a:t>Systol</a:t>
            </a:r>
            <a:r>
              <a:rPr lang="en-GB" sz="2600" dirty="0">
                <a:ea typeface="Calibri" panose="020F0502020204030204" pitchFamily="34" charset="0"/>
              </a:rPr>
              <a:t>%, 17. Available at: hittps://C01. org/10.3127/</a:t>
            </a:r>
            <a:r>
              <a:rPr lang="en-GB" sz="2600" dirty="0" err="1">
                <a:ea typeface="Calibri" panose="020F0502020204030204" pitchFamily="34" charset="0"/>
              </a:rPr>
              <a:t>alis</a:t>
            </a:r>
            <a:r>
              <a:rPr lang="en-GB" sz="2600" dirty="0">
                <a:ea typeface="Calibri" panose="020F0502020204030204" pitchFamily="34" charset="0"/>
              </a:rPr>
              <a:t>. V172.697.</a:t>
            </a:r>
            <a:endParaRPr lang="en-GB" sz="2600" dirty="0">
              <a:latin typeface="Calibri" panose="020F0502020204030204" pitchFamily="34" charset="0"/>
              <a:ea typeface="Calibri" panose="020F0502020204030204" pitchFamily="34" charset="0"/>
            </a:endParaRPr>
          </a:p>
          <a:p>
            <a:r>
              <a:rPr lang="en-GB" sz="2600" dirty="0">
                <a:latin typeface="Calibri" panose="020F0502020204030204" pitchFamily="34" charset="0"/>
                <a:ea typeface="Calibri" panose="020F0502020204030204" pitchFamily="34" charset="0"/>
              </a:rPr>
              <a:t>Kim, J. (2016). </a:t>
            </a:r>
            <a:r>
              <a:rPr lang="en-GB" sz="2600" i="1" dirty="0">
                <a:latin typeface="Calibri" panose="020F0502020204030204" pitchFamily="34" charset="0"/>
                <a:ea typeface="Calibri" panose="020F0502020204030204" pitchFamily="34" charset="0"/>
              </a:rPr>
              <a:t>Understanding narrative inquiry</a:t>
            </a:r>
            <a:r>
              <a:rPr lang="en-GB" sz="2600" dirty="0">
                <a:latin typeface="Calibri" panose="020F0502020204030204" pitchFamily="34" charset="0"/>
                <a:ea typeface="Calibri" panose="020F0502020204030204" pitchFamily="34" charset="0"/>
              </a:rPr>
              <a:t>: The Crafting and analysis of stories as research. Los Angeles, CA: Sage Publications.</a:t>
            </a:r>
          </a:p>
          <a:p>
            <a:r>
              <a:rPr lang="en-GB" sz="2600" dirty="0">
                <a:latin typeface="Calibri" panose="020F0502020204030204" pitchFamily="34" charset="0"/>
                <a:ea typeface="Calibri" panose="020F0502020204030204" pitchFamily="34" charset="0"/>
              </a:rPr>
              <a:t>Lyle, E. (2016). The role of counter-narratives in the recognition of identity: A curricular perspective.</a:t>
            </a:r>
            <a:r>
              <a:rPr lang="en-GB" sz="2600" i="1" dirty="0">
                <a:latin typeface="Calibri" panose="020F0502020204030204" pitchFamily="34" charset="0"/>
                <a:ea typeface="Calibri" panose="020F0502020204030204" pitchFamily="34" charset="0"/>
              </a:rPr>
              <a:t> Journal of the Canadian Association for Curriculum Studies, 14 (2), 33-42.</a:t>
            </a:r>
          </a:p>
          <a:p>
            <a:pPr>
              <a:lnSpc>
                <a:spcPct val="104000"/>
              </a:lnSpc>
              <a:spcAft>
                <a:spcPts val="650"/>
              </a:spcAft>
            </a:pPr>
            <a:r>
              <a:rPr lang="en-GB" sz="2600" dirty="0">
                <a:solidFill>
                  <a:srgbClr val="000000"/>
                </a:solidFill>
                <a:latin typeface="Calibri" panose="020F0502020204030204" pitchFamily="34" charset="0"/>
                <a:ea typeface="Calibri" panose="020F0502020204030204" pitchFamily="34" charset="0"/>
                <a:cs typeface="Calibri" panose="020F0502020204030204" pitchFamily="34" charset="0"/>
              </a:rPr>
              <a:t>Vygotsky, L. S. (1978).</a:t>
            </a:r>
            <a:r>
              <a:rPr lang="en-GB" sz="26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600" b="1" i="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GB" sz="2600" dirty="0">
                <a:solidFill>
                  <a:srgbClr val="000000"/>
                </a:solidFill>
                <a:latin typeface="Calibri" panose="020F0502020204030204" pitchFamily="34" charset="0"/>
                <a:ea typeface="Calibri" panose="020F0502020204030204" pitchFamily="34" charset="0"/>
                <a:cs typeface="Calibri" panose="020F0502020204030204" pitchFamily="34" charset="0"/>
              </a:rPr>
              <a:t> Massachusetts: Harvard University Press. </a:t>
            </a:r>
            <a:r>
              <a:rPr lang="en-GB" sz="2600" i="1" dirty="0">
                <a:solidFill>
                  <a:srgbClr val="000000"/>
                </a:solidFill>
                <a:latin typeface="Calibri" panose="020F0502020204030204" pitchFamily="34" charset="0"/>
                <a:ea typeface="Calibri" panose="020F0502020204030204" pitchFamily="34" charset="0"/>
                <a:cs typeface="Calibri" panose="020F0502020204030204" pitchFamily="34" charset="0"/>
              </a:rPr>
              <a:t>Mind in society: The development of higher psychological processes</a:t>
            </a:r>
            <a:endParaRPr lang="en-GB" sz="2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4000"/>
              </a:lnSpc>
              <a:spcAft>
                <a:spcPts val="650"/>
              </a:spcAft>
              <a:buNone/>
            </a:pPr>
            <a:endParaRPr lang="en-GB" sz="1463"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905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ABD9-E980-FFF2-951E-B0CA83364365}"/>
              </a:ext>
            </a:extLst>
          </p:cNvPr>
          <p:cNvSpPr>
            <a:spLocks noGrp="1"/>
          </p:cNvSpPr>
          <p:nvPr>
            <p:ph type="title"/>
          </p:nvPr>
        </p:nvSpPr>
        <p:spPr>
          <a:xfrm>
            <a:off x="133349" y="2004021"/>
            <a:ext cx="9772651" cy="541337"/>
          </a:xfrm>
        </p:spPr>
        <p:txBody>
          <a:bodyPr/>
          <a:lstStyle/>
          <a:p>
            <a:r>
              <a:rPr lang="en-GB" dirty="0"/>
              <a:t>Other ideas to storytelling ideas to use with students </a:t>
            </a:r>
          </a:p>
        </p:txBody>
      </p:sp>
      <p:sp>
        <p:nvSpPr>
          <p:cNvPr id="3" name="Content Placeholder 2">
            <a:extLst>
              <a:ext uri="{FF2B5EF4-FFF2-40B4-BE49-F238E27FC236}">
                <a16:creationId xmlns:a16="http://schemas.microsoft.com/office/drawing/2014/main" id="{FF26D1DE-9F49-980D-E668-6E690233D76F}"/>
              </a:ext>
            </a:extLst>
          </p:cNvPr>
          <p:cNvSpPr>
            <a:spLocks noGrp="1"/>
          </p:cNvSpPr>
          <p:nvPr>
            <p:ph idx="1"/>
          </p:nvPr>
        </p:nvSpPr>
        <p:spPr>
          <a:xfrm>
            <a:off x="561197" y="2964012"/>
            <a:ext cx="8783606" cy="3535462"/>
          </a:xfrm>
        </p:spPr>
        <p:txBody>
          <a:bodyPr>
            <a:normAutofit fontScale="55000" lnSpcReduction="20000"/>
          </a:bodyPr>
          <a:lstStyle/>
          <a:p>
            <a:pPr marL="278606" indent="-278606">
              <a:buFont typeface="+mj-lt"/>
              <a:buAutoNum type="arabicPeriod"/>
              <a:tabLst>
                <a:tab pos="371475" algn="l"/>
              </a:tabLst>
            </a:pPr>
            <a:r>
              <a:rPr lang="en-GB" b="1" dirty="0">
                <a:solidFill>
                  <a:srgbClr val="000000"/>
                </a:solidFill>
                <a:effectLst/>
                <a:latin typeface="Calibri" panose="020F0502020204030204" pitchFamily="34" charset="0"/>
              </a:rPr>
              <a:t>Interactive Dioramas: </a:t>
            </a:r>
            <a:r>
              <a:rPr lang="en-GB" dirty="0">
                <a:solidFill>
                  <a:srgbClr val="000000"/>
                </a:solidFill>
                <a:effectLst/>
                <a:latin typeface="Calibri" panose="020F0502020204030204" pitchFamily="34" charset="0"/>
              </a:rPr>
              <a:t>Construct miniature scenes in boxes or enclosures that can be viewed from multiple angles. These dioramas can be interactive, allowing  to physically engage with the narrative.</a:t>
            </a:r>
            <a:endParaRPr lang="en-GB" dirty="0">
              <a:solidFill>
                <a:srgbClr val="000000"/>
              </a:solidFill>
              <a:effectLst/>
            </a:endParaRPr>
          </a:p>
          <a:p>
            <a:pPr marL="278606" indent="-278606">
              <a:buFont typeface="+mj-lt"/>
              <a:buAutoNum type="arabicPeriod"/>
              <a:tabLst>
                <a:tab pos="371475" algn="l"/>
              </a:tabLst>
            </a:pPr>
            <a:r>
              <a:rPr lang="en-GB" b="1" dirty="0">
                <a:solidFill>
                  <a:srgbClr val="000000"/>
                </a:solidFill>
                <a:effectLst/>
                <a:latin typeface="Calibri" panose="020F0502020204030204" pitchFamily="34" charset="0"/>
              </a:rPr>
              <a:t>Illustrated Journals:</a:t>
            </a:r>
            <a:r>
              <a:rPr lang="en-GB" dirty="0">
                <a:solidFill>
                  <a:srgbClr val="000000"/>
                </a:solidFill>
                <a:effectLst/>
                <a:latin typeface="Calibri" panose="020F0502020204030204" pitchFamily="34" charset="0"/>
              </a:rPr>
              <a:t> Combine written narratives with sketches, drawings, and mixed media in a journal format. The visuals complement and enhance the written storytelling.</a:t>
            </a:r>
            <a:endParaRPr lang="en-GB" dirty="0">
              <a:solidFill>
                <a:srgbClr val="000000"/>
              </a:solidFill>
              <a:effectLst/>
            </a:endParaRPr>
          </a:p>
          <a:p>
            <a:pPr marL="278606" indent="-278606">
              <a:buFont typeface="+mj-lt"/>
              <a:buAutoNum type="arabicPeriod"/>
              <a:tabLst>
                <a:tab pos="371475" algn="l"/>
              </a:tabLst>
            </a:pPr>
            <a:r>
              <a:rPr lang="en-GB" b="1" dirty="0">
                <a:solidFill>
                  <a:srgbClr val="000000"/>
                </a:solidFill>
                <a:effectLst/>
                <a:latin typeface="Calibri" panose="020F0502020204030204" pitchFamily="34" charset="0"/>
              </a:rPr>
              <a:t>Storyboard Art: </a:t>
            </a:r>
            <a:r>
              <a:rPr lang="en-GB" dirty="0">
                <a:solidFill>
                  <a:srgbClr val="000000"/>
                </a:solidFill>
                <a:effectLst/>
                <a:latin typeface="Calibri" panose="020F0502020204030204" pitchFamily="34" charset="0"/>
              </a:rPr>
              <a:t>Develop a visual storyboard that lays out key learnings and experiences </a:t>
            </a:r>
            <a:endParaRPr lang="en-GB" dirty="0">
              <a:solidFill>
                <a:srgbClr val="000000"/>
              </a:solidFill>
              <a:effectLst/>
            </a:endParaRPr>
          </a:p>
          <a:p>
            <a:pPr marL="278606" indent="-278606">
              <a:buFont typeface="+mj-lt"/>
              <a:buAutoNum type="arabicPeriod"/>
              <a:tabLst>
                <a:tab pos="371475" algn="l"/>
              </a:tabLst>
            </a:pPr>
            <a:r>
              <a:rPr lang="en-GB" b="1" dirty="0">
                <a:solidFill>
                  <a:srgbClr val="000000"/>
                </a:solidFill>
                <a:effectLst/>
                <a:latin typeface="Calibri" panose="020F0502020204030204" pitchFamily="34" charset="0"/>
              </a:rPr>
              <a:t>Collage Stories</a:t>
            </a:r>
            <a:r>
              <a:rPr lang="en-GB" dirty="0">
                <a:solidFill>
                  <a:srgbClr val="000000"/>
                </a:solidFill>
                <a:effectLst/>
                <a:latin typeface="Calibri" panose="020F0502020204030204" pitchFamily="34" charset="0"/>
              </a:rPr>
              <a:t>: Use cut-out images from magazines, newspapers, and other sources to create collages that tell a story through a combination of visuals</a:t>
            </a:r>
            <a:endParaRPr lang="en-GB" dirty="0">
              <a:solidFill>
                <a:srgbClr val="000000"/>
              </a:solidFill>
              <a:effectLst/>
            </a:endParaRPr>
          </a:p>
          <a:p>
            <a:pPr marL="278606" indent="-278606">
              <a:buFont typeface="+mj-lt"/>
              <a:buAutoNum type="arabicPeriod"/>
              <a:tabLst>
                <a:tab pos="371475" algn="l"/>
              </a:tabLst>
            </a:pPr>
            <a:r>
              <a:rPr lang="en-GB" b="1" dirty="0">
                <a:solidFill>
                  <a:srgbClr val="000000"/>
                </a:solidFill>
                <a:effectLst/>
                <a:latin typeface="Calibri" panose="020F0502020204030204" pitchFamily="34" charset="0"/>
              </a:rPr>
              <a:t>Puppet Theatre</a:t>
            </a:r>
            <a:r>
              <a:rPr lang="en-GB" dirty="0">
                <a:solidFill>
                  <a:srgbClr val="000000"/>
                </a:solidFill>
                <a:effectLst/>
                <a:latin typeface="Calibri" panose="020F0502020204030204" pitchFamily="34" charset="0"/>
              </a:rPr>
              <a:t>: Craft puppets and build a miniature stage to act out a story. This can be a fun and engaging way to retell narratives, especially for children</a:t>
            </a:r>
            <a:endParaRPr lang="en-GB" dirty="0">
              <a:solidFill>
                <a:srgbClr val="000000"/>
              </a:solidFill>
              <a:effectLst/>
            </a:endParaRPr>
          </a:p>
          <a:p>
            <a:pPr marL="278606" indent="-278606">
              <a:buFont typeface="+mj-lt"/>
              <a:buAutoNum type="arabicPeriod"/>
              <a:tabLst>
                <a:tab pos="371475" algn="l"/>
              </a:tabLst>
            </a:pPr>
            <a:r>
              <a:rPr lang="en-GB" b="1" dirty="0">
                <a:solidFill>
                  <a:srgbClr val="000000"/>
                </a:solidFill>
                <a:effectLst/>
                <a:latin typeface="Calibri" panose="020F0502020204030204" pitchFamily="34" charset="0"/>
              </a:rPr>
              <a:t>Photo Montages</a:t>
            </a:r>
            <a:r>
              <a:rPr lang="en-GB" dirty="0">
                <a:solidFill>
                  <a:srgbClr val="000000"/>
                </a:solidFill>
                <a:effectLst/>
                <a:latin typeface="Calibri" panose="020F0502020204030204" pitchFamily="34" charset="0"/>
              </a:rPr>
              <a:t>: Combine photographs with captions or short descriptions to create a visual narrative that captures a specific event or journey (no children's faces)</a:t>
            </a:r>
            <a:endParaRPr lang="en-GB" dirty="0">
              <a:solidFill>
                <a:srgbClr val="000000"/>
              </a:solidFill>
              <a:effectLst/>
            </a:endParaRPr>
          </a:p>
          <a:p>
            <a:pPr marL="0" indent="0">
              <a:buNone/>
            </a:pPr>
            <a:endParaRPr lang="en-GB" dirty="0"/>
          </a:p>
        </p:txBody>
      </p:sp>
    </p:spTree>
    <p:extLst>
      <p:ext uri="{BB962C8B-B14F-4D97-AF65-F5344CB8AC3E}">
        <p14:creationId xmlns:p14="http://schemas.microsoft.com/office/powerpoint/2010/main" val="2408329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F6B5-D76A-FF5F-104F-BB0E4657EE0D}"/>
              </a:ext>
            </a:extLst>
          </p:cNvPr>
          <p:cNvSpPr>
            <a:spLocks noGrp="1"/>
          </p:cNvSpPr>
          <p:nvPr>
            <p:ph type="title"/>
          </p:nvPr>
        </p:nvSpPr>
        <p:spPr>
          <a:xfrm>
            <a:off x="389865" y="71439"/>
            <a:ext cx="7716382" cy="831221"/>
          </a:xfrm>
        </p:spPr>
        <p:txBody>
          <a:bodyPr>
            <a:normAutofit/>
          </a:bodyPr>
          <a:lstStyle/>
          <a:p>
            <a:r>
              <a:rPr lang="en-GB" dirty="0"/>
              <a:t>References</a:t>
            </a:r>
            <a:r>
              <a:rPr lang="en-GB" b="1" dirty="0"/>
              <a:t> </a:t>
            </a:r>
          </a:p>
        </p:txBody>
      </p:sp>
      <p:sp>
        <p:nvSpPr>
          <p:cNvPr id="3" name="Content Placeholder 2">
            <a:extLst>
              <a:ext uri="{FF2B5EF4-FFF2-40B4-BE49-F238E27FC236}">
                <a16:creationId xmlns:a16="http://schemas.microsoft.com/office/drawing/2014/main" id="{42CE5EBB-A252-BB7B-5AF5-DC25ECC30B34}"/>
              </a:ext>
            </a:extLst>
          </p:cNvPr>
          <p:cNvSpPr>
            <a:spLocks noGrp="1"/>
          </p:cNvSpPr>
          <p:nvPr>
            <p:ph idx="1"/>
          </p:nvPr>
        </p:nvSpPr>
        <p:spPr>
          <a:xfrm>
            <a:off x="389865" y="1800226"/>
            <a:ext cx="8620381" cy="3418968"/>
          </a:xfrm>
        </p:spPr>
        <p:txBody>
          <a:bodyPr>
            <a:normAutofit fontScale="25000" lnSpcReduction="20000"/>
          </a:bodyPr>
          <a:lstStyle/>
          <a:p>
            <a:pPr marL="0" indent="0">
              <a:lnSpc>
                <a:spcPct val="120000"/>
              </a:lnSpc>
              <a:buNone/>
            </a:pPr>
            <a:r>
              <a:rPr lang="en-GB" sz="6400" dirty="0">
                <a:ea typeface="Arial" panose="020B0604020202020204" pitchFamily="34" charset="0"/>
              </a:rPr>
              <a:t>Bailey, P.H. and Tilley, S. (2002) ‘Storytelling and the interpretation of meaning in qualitative research’, </a:t>
            </a:r>
            <a:r>
              <a:rPr lang="en-GB" sz="6400" i="1" dirty="0">
                <a:ea typeface="Arial" panose="020B0604020202020204" pitchFamily="34" charset="0"/>
              </a:rPr>
              <a:t>Journal of Advanced Nursing</a:t>
            </a:r>
            <a:r>
              <a:rPr lang="en-GB" sz="6400" dirty="0">
                <a:ea typeface="Arial" panose="020B0604020202020204" pitchFamily="34" charset="0"/>
              </a:rPr>
              <a:t>, 38(6), pp. 574–583. Available at:</a:t>
            </a:r>
            <a:r>
              <a:rPr lang="en-GB" sz="6400" dirty="0">
                <a:solidFill>
                  <a:srgbClr val="0000FF"/>
                </a:solidFill>
                <a:ea typeface="Arial" panose="020B0604020202020204" pitchFamily="34" charset="0"/>
                <a:hlinkClick r:id="rId2"/>
              </a:rPr>
              <a:t> </a:t>
            </a:r>
            <a:r>
              <a:rPr lang="en-GB" sz="6400" u="sng" dirty="0">
                <a:solidFill>
                  <a:srgbClr val="1155CC"/>
                </a:solidFill>
                <a:ea typeface="Arial" panose="020B0604020202020204" pitchFamily="34" charset="0"/>
                <a:hlinkClick r:id="rId2"/>
              </a:rPr>
              <a:t>https://doi.org/10.1046/j.1365-2648.2000.02224.x</a:t>
            </a:r>
            <a:r>
              <a:rPr lang="en-GB" sz="6400" dirty="0">
                <a:ea typeface="Arial" panose="020B0604020202020204" pitchFamily="34" charset="0"/>
              </a:rPr>
              <a:t>.</a:t>
            </a:r>
          </a:p>
          <a:p>
            <a:pPr marL="0" indent="0">
              <a:lnSpc>
                <a:spcPct val="120000"/>
              </a:lnSpc>
              <a:buNone/>
            </a:pPr>
            <a:r>
              <a:rPr lang="en-GB" sz="6400" dirty="0">
                <a:latin typeface="Calibri" panose="020F0502020204030204" pitchFamily="34" charset="0"/>
                <a:ea typeface="Calibri" panose="020F0502020204030204" pitchFamily="34" charset="0"/>
              </a:rPr>
              <a:t>Barkhuizen, G. (2014) Research Timeline: Narrative research in language teaching and learning. </a:t>
            </a:r>
            <a:r>
              <a:rPr lang="en-GB" sz="6400" i="1" dirty="0">
                <a:latin typeface="Calibri" panose="020F0502020204030204" pitchFamily="34" charset="0"/>
                <a:ea typeface="Calibri" panose="020F0502020204030204" pitchFamily="34" charset="0"/>
              </a:rPr>
              <a:t>Language Teaching, </a:t>
            </a:r>
            <a:r>
              <a:rPr lang="en-GB" sz="6400" dirty="0">
                <a:latin typeface="Calibri" panose="020F0502020204030204" pitchFamily="34" charset="0"/>
                <a:ea typeface="Calibri" panose="020F0502020204030204" pitchFamily="34" charset="0"/>
              </a:rPr>
              <a:t>47(4), 450-466.</a:t>
            </a:r>
          </a:p>
          <a:p>
            <a:pPr marL="0" indent="0">
              <a:lnSpc>
                <a:spcPct val="120000"/>
              </a:lnSpc>
              <a:buNone/>
            </a:pPr>
            <a:r>
              <a:rPr lang="en-GB" sz="6400" dirty="0">
                <a:latin typeface="Calibri" panose="020F0502020204030204" pitchFamily="34" charset="0"/>
                <a:ea typeface="Calibri" panose="020F0502020204030204" pitchFamily="34" charset="0"/>
              </a:rPr>
              <a:t> Connelly, F.M.,&amp; </a:t>
            </a:r>
            <a:r>
              <a:rPr lang="en-GB" sz="6400" dirty="0" err="1">
                <a:latin typeface="Calibri" panose="020F0502020204030204" pitchFamily="34" charset="0"/>
                <a:ea typeface="Calibri" panose="020F0502020204030204" pitchFamily="34" charset="0"/>
              </a:rPr>
              <a:t>Clandinin</a:t>
            </a:r>
            <a:r>
              <a:rPr lang="en-GB" sz="6400" dirty="0">
                <a:latin typeface="Calibri" panose="020F0502020204030204" pitchFamily="34" charset="0"/>
                <a:ea typeface="Calibri" panose="020F0502020204030204" pitchFamily="34" charset="0"/>
              </a:rPr>
              <a:t>, D.J. (2006) Narrative inquiry. In J. L. Green, G. </a:t>
            </a:r>
            <a:r>
              <a:rPr lang="en-GB" sz="6400" dirty="0" err="1">
                <a:latin typeface="Calibri" panose="020F0502020204030204" pitchFamily="34" charset="0"/>
                <a:ea typeface="Calibri" panose="020F0502020204030204" pitchFamily="34" charset="0"/>
              </a:rPr>
              <a:t>Camili</a:t>
            </a:r>
            <a:r>
              <a:rPr lang="en-GB" sz="6400" dirty="0">
                <a:latin typeface="Calibri" panose="020F0502020204030204" pitchFamily="34" charset="0"/>
                <a:ea typeface="Calibri" panose="020F0502020204030204" pitchFamily="34" charset="0"/>
              </a:rPr>
              <a:t>, &amp; P. Elmore (Eds.), </a:t>
            </a:r>
            <a:r>
              <a:rPr lang="en-GB" sz="6400" i="1" dirty="0">
                <a:latin typeface="Calibri" panose="020F0502020204030204" pitchFamily="34" charset="0"/>
                <a:ea typeface="Calibri" panose="020F0502020204030204" pitchFamily="34" charset="0"/>
              </a:rPr>
              <a:t>Handbook of complementary methods for research in education(pp.477-488) . </a:t>
            </a:r>
            <a:r>
              <a:rPr lang="en-GB" sz="6400" dirty="0">
                <a:latin typeface="Calibri" panose="020F0502020204030204" pitchFamily="34" charset="0"/>
                <a:ea typeface="Calibri" panose="020F0502020204030204" pitchFamily="34" charset="0"/>
              </a:rPr>
              <a:t>Mahwah, NJ: Lawrence Erlbaum Associates.</a:t>
            </a:r>
          </a:p>
          <a:p>
            <a:pPr marL="0" indent="0">
              <a:lnSpc>
                <a:spcPct val="120000"/>
              </a:lnSpc>
              <a:buNone/>
            </a:pPr>
            <a:r>
              <a:rPr lang="en-GB" sz="6400" dirty="0">
                <a:latin typeface="Calibri" panose="020F0502020204030204" pitchFamily="34" charset="0"/>
                <a:ea typeface="Calibri" panose="020F0502020204030204" pitchFamily="34" charset="0"/>
              </a:rPr>
              <a:t> Connelly, F.M.,&amp; </a:t>
            </a:r>
            <a:r>
              <a:rPr lang="en-GB" sz="6400" dirty="0" err="1">
                <a:latin typeface="Calibri" panose="020F0502020204030204" pitchFamily="34" charset="0"/>
                <a:ea typeface="Calibri" panose="020F0502020204030204" pitchFamily="34" charset="0"/>
              </a:rPr>
              <a:t>Clandinin</a:t>
            </a:r>
            <a:r>
              <a:rPr lang="en-GB" sz="6400" dirty="0">
                <a:latin typeface="Calibri" panose="020F0502020204030204" pitchFamily="34" charset="0"/>
                <a:ea typeface="Calibri" panose="020F0502020204030204" pitchFamily="34" charset="0"/>
              </a:rPr>
              <a:t>, D.J. (1990). Stories of experience and narrative inquiry. </a:t>
            </a:r>
            <a:r>
              <a:rPr lang="en-GB" sz="6400" i="1" dirty="0">
                <a:latin typeface="Calibri" panose="020F0502020204030204" pitchFamily="34" charset="0"/>
                <a:ea typeface="Calibri" panose="020F0502020204030204" pitchFamily="34" charset="0"/>
              </a:rPr>
              <a:t>Educational Researcher, 19 (5), 2-14. </a:t>
            </a:r>
            <a:endParaRPr lang="en-GB" sz="6400" dirty="0">
              <a:latin typeface="Calibri" panose="020F0502020204030204" pitchFamily="34" charset="0"/>
              <a:ea typeface="Calibri" panose="020F0502020204030204" pitchFamily="34" charset="0"/>
            </a:endParaRPr>
          </a:p>
          <a:p>
            <a:pPr marL="0" indent="0">
              <a:lnSpc>
                <a:spcPct val="120000"/>
              </a:lnSpc>
              <a:buNone/>
            </a:pPr>
            <a:r>
              <a:rPr lang="en-GB" sz="6400" dirty="0">
                <a:latin typeface="Calibri" panose="020F0502020204030204" pitchFamily="34" charset="0"/>
                <a:ea typeface="Calibri" panose="020F0502020204030204" pitchFamily="34" charset="0"/>
              </a:rPr>
              <a:t>Coursera (2023) The Job Skills of 2023. The Fastest-Growing Job Skills for Businesses, Governments, and Higher Education Institutions. </a:t>
            </a:r>
            <a:r>
              <a:rPr lang="en-GB" sz="6400" u="sng" dirty="0">
                <a:solidFill>
                  <a:srgbClr val="0563C1"/>
                </a:solidFill>
                <a:latin typeface="Calibri" panose="020F0502020204030204" pitchFamily="34" charset="0"/>
                <a:ea typeface="Calibri" panose="020F0502020204030204" pitchFamily="34" charset="0"/>
                <a:hlinkClick r:id="rId3"/>
              </a:rPr>
              <a:t>eBook-Job-Skills-of-2023.pdf (coursera-for-business.org)</a:t>
            </a:r>
            <a:endParaRPr lang="en-GB" sz="6400" u="sng" dirty="0">
              <a:solidFill>
                <a:srgbClr val="0563C1"/>
              </a:solidFill>
              <a:latin typeface="Calibri" panose="020F0502020204030204" pitchFamily="34" charset="0"/>
              <a:ea typeface="Calibri" panose="020F0502020204030204" pitchFamily="34" charset="0"/>
            </a:endParaRPr>
          </a:p>
          <a:p>
            <a:pPr marL="0" indent="0">
              <a:lnSpc>
                <a:spcPct val="120000"/>
              </a:lnSpc>
              <a:buNone/>
            </a:pPr>
            <a:r>
              <a:rPr lang="en-GB" sz="6400" dirty="0">
                <a:solidFill>
                  <a:srgbClr val="000000"/>
                </a:solidFill>
                <a:latin typeface="Calibri" panose="020F0502020204030204" pitchFamily="34" charset="0"/>
                <a:ea typeface="Times New Roman" panose="02020603050405020304" pitchFamily="18" charset="0"/>
              </a:rPr>
              <a:t>Craig, S., Hull, K., </a:t>
            </a:r>
            <a:r>
              <a:rPr lang="en-GB" sz="6400" dirty="0" err="1">
                <a:solidFill>
                  <a:srgbClr val="000000"/>
                </a:solidFill>
                <a:latin typeface="Calibri" panose="020F0502020204030204" pitchFamily="34" charset="0"/>
                <a:ea typeface="Times New Roman" panose="02020603050405020304" pitchFamily="18" charset="0"/>
              </a:rPr>
              <a:t>Haggart</a:t>
            </a:r>
            <a:r>
              <a:rPr lang="en-GB" sz="6400" dirty="0">
                <a:solidFill>
                  <a:srgbClr val="000000"/>
                </a:solidFill>
                <a:latin typeface="Calibri" panose="020F0502020204030204" pitchFamily="34" charset="0"/>
                <a:ea typeface="Times New Roman" panose="02020603050405020304" pitchFamily="18" charset="0"/>
              </a:rPr>
              <a:t>, A.G. and Crowder, E., (2001). Storytelling addressing the literacy needs of diverse learners. </a:t>
            </a:r>
            <a:r>
              <a:rPr lang="en-GB" sz="6400" i="1" dirty="0">
                <a:solidFill>
                  <a:srgbClr val="000000"/>
                </a:solidFill>
                <a:latin typeface="Calibri" panose="020F0502020204030204" pitchFamily="34" charset="0"/>
                <a:ea typeface="Times New Roman" panose="02020603050405020304" pitchFamily="18" charset="0"/>
              </a:rPr>
              <a:t>Teaching exceptional children</a:t>
            </a:r>
            <a:r>
              <a:rPr lang="en-GB" sz="6400" dirty="0">
                <a:solidFill>
                  <a:srgbClr val="000000"/>
                </a:solidFill>
                <a:latin typeface="Calibri" panose="020F0502020204030204" pitchFamily="34" charset="0"/>
                <a:ea typeface="Times New Roman" panose="02020603050405020304" pitchFamily="18" charset="0"/>
              </a:rPr>
              <a:t>, </a:t>
            </a:r>
            <a:r>
              <a:rPr lang="en-GB" sz="6400" i="1" dirty="0">
                <a:solidFill>
                  <a:srgbClr val="000000"/>
                </a:solidFill>
                <a:latin typeface="Calibri" panose="020F0502020204030204" pitchFamily="34" charset="0"/>
                <a:ea typeface="Times New Roman" panose="02020603050405020304" pitchFamily="18" charset="0"/>
              </a:rPr>
              <a:t>33</a:t>
            </a:r>
            <a:r>
              <a:rPr lang="en-GB" sz="6400" dirty="0">
                <a:solidFill>
                  <a:srgbClr val="000000"/>
                </a:solidFill>
                <a:latin typeface="Calibri" panose="020F0502020204030204" pitchFamily="34" charset="0"/>
                <a:ea typeface="Times New Roman" panose="02020603050405020304" pitchFamily="18" charset="0"/>
              </a:rPr>
              <a:t>(5), pp.46-51.</a:t>
            </a:r>
            <a:endParaRPr lang="en-GB" sz="6400" u="sng" dirty="0">
              <a:solidFill>
                <a:srgbClr val="0563C1"/>
              </a:solidFill>
              <a:latin typeface="Calibri" panose="020F0502020204030204" pitchFamily="34" charset="0"/>
              <a:ea typeface="Calibri" panose="020F0502020204030204" pitchFamily="34" charset="0"/>
            </a:endParaRPr>
          </a:p>
          <a:p>
            <a:pPr marL="0" indent="0">
              <a:lnSpc>
                <a:spcPct val="120000"/>
              </a:lnSpc>
              <a:buNone/>
            </a:pPr>
            <a:r>
              <a:rPr lang="en-GB" sz="6400" dirty="0">
                <a:ea typeface="Arial" panose="020B0604020202020204" pitchFamily="34" charset="0"/>
              </a:rPr>
              <a:t>De Jager, A. </a:t>
            </a:r>
            <a:r>
              <a:rPr lang="en-GB" sz="6400" i="1" dirty="0">
                <a:ea typeface="Arial" panose="020B0604020202020204" pitchFamily="34" charset="0"/>
              </a:rPr>
              <a:t>et al.</a:t>
            </a:r>
            <a:r>
              <a:rPr lang="en-GB" sz="6400" dirty="0">
                <a:ea typeface="Arial" panose="020B0604020202020204" pitchFamily="34" charset="0"/>
              </a:rPr>
              <a:t> (2017) ‘Digital Storytelling in Research: A Systematic Review’, </a:t>
            </a:r>
            <a:r>
              <a:rPr lang="en-GB" sz="6400" i="1" dirty="0">
                <a:ea typeface="Arial" panose="020B0604020202020204" pitchFamily="34" charset="0"/>
              </a:rPr>
              <a:t>The Qualitative Report</a:t>
            </a:r>
            <a:r>
              <a:rPr lang="en-GB" sz="6400" dirty="0">
                <a:ea typeface="Arial" panose="020B0604020202020204" pitchFamily="34" charset="0"/>
              </a:rPr>
              <a:t>, 22(10), pp. 2548–2582. Available at:</a:t>
            </a:r>
            <a:r>
              <a:rPr lang="en-GB" sz="6400" dirty="0">
                <a:solidFill>
                  <a:srgbClr val="0000FF"/>
                </a:solidFill>
                <a:ea typeface="Arial" panose="020B0604020202020204" pitchFamily="34" charset="0"/>
                <a:hlinkClick r:id="rId4"/>
              </a:rPr>
              <a:t> </a:t>
            </a:r>
            <a:r>
              <a:rPr lang="en-GB" sz="6400" u="sng" dirty="0">
                <a:solidFill>
                  <a:srgbClr val="1155CC"/>
                </a:solidFill>
                <a:ea typeface="Arial" panose="020B0604020202020204" pitchFamily="34" charset="0"/>
                <a:hlinkClick r:id="rId4"/>
              </a:rPr>
              <a:t>https://doi.org/10.46743/2160-3715/2017.2970</a:t>
            </a:r>
            <a:r>
              <a:rPr lang="en-GB" sz="6400" dirty="0">
                <a:ea typeface="Arial" panose="020B0604020202020204" pitchFamily="34" charset="0"/>
              </a:rPr>
              <a:t>.</a:t>
            </a:r>
            <a:endParaRPr lang="en-GB" sz="6400" dirty="0">
              <a:latin typeface="Calibri" panose="020F0502020204030204" pitchFamily="34" charset="0"/>
              <a:ea typeface="Calibri" panose="020F0502020204030204" pitchFamily="34" charset="0"/>
            </a:endParaRPr>
          </a:p>
          <a:p>
            <a:pPr marL="0" indent="0">
              <a:lnSpc>
                <a:spcPct val="120000"/>
              </a:lnSpc>
              <a:buNone/>
            </a:pPr>
            <a:r>
              <a:rPr lang="en-GB" sz="6400" i="1" dirty="0">
                <a:latin typeface="Calibri" panose="020F0502020204030204" pitchFamily="34" charset="0"/>
                <a:ea typeface="Calibri" panose="020F0502020204030204" pitchFamily="34" charset="0"/>
              </a:rPr>
              <a:t> </a:t>
            </a:r>
            <a:endParaRPr lang="en-GB" sz="6400" dirty="0">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30105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91" y="1162282"/>
            <a:ext cx="2902096" cy="2903482"/>
          </a:xfrm>
        </p:spPr>
        <p:txBody>
          <a:bodyPr vert="horz" wrap="square" lIns="74295" tIns="37148" rIns="74295" bIns="37148" numCol="1" rtlCol="0" anchor="b" anchorCtr="0" compatLnSpc="1">
            <a:prstTxWarp prst="textNoShape">
              <a:avLst/>
            </a:prstTxWarp>
            <a:normAutofit/>
          </a:bodyPr>
          <a:lstStyle/>
          <a:p>
            <a:r>
              <a:rPr lang="en-US" sz="5363" kern="1200">
                <a:solidFill>
                  <a:schemeClr val="tx1"/>
                </a:solidFill>
              </a:rPr>
              <a:t>Follow my Story </a:t>
            </a:r>
          </a:p>
        </p:txBody>
      </p:sp>
      <p:pic>
        <p:nvPicPr>
          <p:cNvPr id="1028" name="Picture 4" descr="Top strategies for social media storytelling you can use | YTVIEWS.IN">
            <a:extLst>
              <a:ext uri="{FF2B5EF4-FFF2-40B4-BE49-F238E27FC236}">
                <a16:creationId xmlns:a16="http://schemas.microsoft.com/office/drawing/2014/main" id="{785F0C66-9940-092A-7DA8-A9B2F9042F8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00499" y="1976009"/>
            <a:ext cx="4690491" cy="308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4B8E-5771-4CC2-B950-64769D34A17C}"/>
              </a:ext>
            </a:extLst>
          </p:cNvPr>
          <p:cNvSpPr>
            <a:spLocks noGrp="1"/>
          </p:cNvSpPr>
          <p:nvPr>
            <p:ph type="title"/>
          </p:nvPr>
        </p:nvSpPr>
        <p:spPr/>
        <p:txBody>
          <a:bodyPr/>
          <a:lstStyle/>
          <a:p>
            <a:r>
              <a:rPr lang="en-GB" dirty="0"/>
              <a:t>What is a Story?</a:t>
            </a:r>
          </a:p>
        </p:txBody>
      </p:sp>
      <p:sp>
        <p:nvSpPr>
          <p:cNvPr id="3" name="Content Placeholder 2">
            <a:extLst>
              <a:ext uri="{FF2B5EF4-FFF2-40B4-BE49-F238E27FC236}">
                <a16:creationId xmlns:a16="http://schemas.microsoft.com/office/drawing/2014/main" id="{CBA91A63-D3A0-4139-887C-24FBC102E5C4}"/>
              </a:ext>
            </a:extLst>
          </p:cNvPr>
          <p:cNvSpPr>
            <a:spLocks noGrp="1"/>
          </p:cNvSpPr>
          <p:nvPr>
            <p:ph idx="1"/>
          </p:nvPr>
        </p:nvSpPr>
        <p:spPr/>
        <p:txBody>
          <a:bodyPr/>
          <a:lstStyle/>
          <a:p>
            <a:pPr marL="0" indent="0">
              <a:buNone/>
            </a:pPr>
            <a:r>
              <a:rPr lang="en-US" sz="2000" dirty="0"/>
              <a:t>The National Storytelling Network (online, n.d.) defines storytelling “as an ancient art form and a valuable form of human expression”. </a:t>
            </a:r>
          </a:p>
          <a:p>
            <a:pPr marL="0" indent="0">
              <a:buNone/>
            </a:pPr>
            <a:r>
              <a:rPr lang="en-US" sz="2000" dirty="0"/>
              <a:t>Storytelling in its basic form incorporates therefore the telling or writing of stories, which can take the form of oral face to face storytelling, or written stories in print or online. </a:t>
            </a:r>
            <a:endParaRPr lang="en-US" sz="2000" b="1" i="1" dirty="0"/>
          </a:p>
          <a:p>
            <a:pPr marL="0" indent="0">
              <a:buNone/>
            </a:pPr>
            <a:r>
              <a:rPr lang="en-US" sz="2000" b="1" i="1" dirty="0"/>
              <a:t>The words "story" and "storytelling" </a:t>
            </a:r>
            <a:r>
              <a:rPr lang="en-US" sz="2000" dirty="0"/>
              <a:t>can be found in a variety of art forms and in different contexts:</a:t>
            </a:r>
          </a:p>
          <a:p>
            <a:r>
              <a:rPr lang="en-US" sz="2000" dirty="0"/>
              <a:t>a narrative; a tale; a fable; </a:t>
            </a:r>
          </a:p>
          <a:p>
            <a:r>
              <a:rPr lang="en-US" sz="2000" dirty="0"/>
              <a:t>a recital or an account</a:t>
            </a:r>
          </a:p>
          <a:p>
            <a:r>
              <a:rPr lang="en-US" sz="2000" dirty="0"/>
              <a:t>real or imagined account of events that describes experience</a:t>
            </a:r>
          </a:p>
          <a:p>
            <a:r>
              <a:rPr lang="en-US" sz="2000" dirty="0"/>
              <a:t>the terms "story" and "narrative" are often used interchangeably. </a:t>
            </a:r>
          </a:p>
          <a:p>
            <a:pPr marL="0" indent="0">
              <a:buNone/>
            </a:pPr>
            <a:endParaRPr lang="en-US" sz="2000" dirty="0"/>
          </a:p>
          <a:p>
            <a:pPr marL="0" indent="0">
              <a:buNone/>
            </a:pPr>
            <a:endParaRPr lang="en-US" sz="2000" dirty="0"/>
          </a:p>
          <a:p>
            <a:pPr marL="0" indent="0">
              <a:buNone/>
            </a:pPr>
            <a:r>
              <a:rPr lang="en-US" sz="2000" dirty="0"/>
              <a:t> </a:t>
            </a:r>
            <a:endParaRPr lang="en-GB" dirty="0"/>
          </a:p>
        </p:txBody>
      </p:sp>
      <p:pic>
        <p:nvPicPr>
          <p:cNvPr id="5" name="Picture 4">
            <a:extLst>
              <a:ext uri="{FF2B5EF4-FFF2-40B4-BE49-F238E27FC236}">
                <a16:creationId xmlns:a16="http://schemas.microsoft.com/office/drawing/2014/main" id="{D631F12B-C9D5-4B8C-9CEF-B1196C2D39E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10499" y="5581893"/>
            <a:ext cx="1550289" cy="1025790"/>
          </a:xfrm>
          <a:prstGeom prst="rect">
            <a:avLst/>
          </a:prstGeom>
        </p:spPr>
      </p:pic>
    </p:spTree>
    <p:extLst>
      <p:ext uri="{BB962C8B-B14F-4D97-AF65-F5344CB8AC3E}">
        <p14:creationId xmlns:p14="http://schemas.microsoft.com/office/powerpoint/2010/main" val="427674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600" dirty="0">
                <a:latin typeface="Arial" panose="020B0604020202020204" pitchFamily="34" charset="0"/>
                <a:cs typeface="Arial" panose="020B0604020202020204" pitchFamily="34" charset="0"/>
              </a:rPr>
              <a:t>Why should we use storytelling in the classroom?</a:t>
            </a:r>
          </a:p>
        </p:txBody>
      </p:sp>
      <p:sp>
        <p:nvSpPr>
          <p:cNvPr id="3" name="Content Placeholder 2"/>
          <p:cNvSpPr>
            <a:spLocks noGrp="1"/>
          </p:cNvSpPr>
          <p:nvPr>
            <p:ph idx="1"/>
          </p:nvPr>
        </p:nvSpPr>
        <p:spPr/>
        <p:txBody>
          <a:bodyPr>
            <a:normAutofit/>
          </a:bodyPr>
          <a:lstStyle/>
          <a:p>
            <a:pPr marL="0" indent="0">
              <a:buNone/>
            </a:pPr>
            <a:endParaRPr lang="en-GB" sz="2000" dirty="0">
              <a:latin typeface="+mj-lt"/>
            </a:endParaRP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We use different forms of storytelling everyday as we relay stories, our experiences, and re-tell interesting events .</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Stories are linguistically rich and can be a good source of new language and Vocabulary </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Stories are extremely flexible, stories can be used with all ages of learner and adapted to suit all levels of class</a:t>
            </a: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Stories can be used to practise all four skills :reading, writing, speaking and listening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130" y="5329502"/>
            <a:ext cx="1207740" cy="1201701"/>
          </a:xfrm>
          <a:prstGeom prst="rect">
            <a:avLst/>
          </a:prstGeom>
        </p:spPr>
      </p:pic>
    </p:spTree>
    <p:extLst>
      <p:ext uri="{BB962C8B-B14F-4D97-AF65-F5344CB8AC3E}">
        <p14:creationId xmlns:p14="http://schemas.microsoft.com/office/powerpoint/2010/main" val="9375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92828"/>
            <a:ext cx="9782174" cy="1120607"/>
          </a:xfrm>
        </p:spPr>
        <p:txBody>
          <a:bodyPr/>
          <a:lstStyle/>
          <a:p>
            <a:r>
              <a:rPr lang="en-GB" dirty="0"/>
              <a:t>Anecdotes and Storytelling</a:t>
            </a:r>
          </a:p>
        </p:txBody>
      </p:sp>
      <p:sp>
        <p:nvSpPr>
          <p:cNvPr id="3" name="Content Placeholder 2"/>
          <p:cNvSpPr>
            <a:spLocks noGrp="1"/>
          </p:cNvSpPr>
          <p:nvPr>
            <p:ph idx="1"/>
          </p:nvPr>
        </p:nvSpPr>
        <p:spPr/>
        <p:txBody>
          <a:bodyPr/>
          <a:lstStyle/>
          <a:p>
            <a:pPr marL="0" indent="0" algn="ctr">
              <a:buNone/>
            </a:pPr>
            <a:endParaRPr lang="en-GB" dirty="0"/>
          </a:p>
          <a:p>
            <a:pPr marL="0" indent="0" algn="ctr">
              <a:buNone/>
            </a:pPr>
            <a:r>
              <a:rPr lang="en-GB" dirty="0"/>
              <a:t>Teaching is about being able to communicate with another person and interaction between people</a:t>
            </a: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809933" y="4200525"/>
            <a:ext cx="3666817" cy="162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0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352426"/>
            <a:ext cx="9339505" cy="438150"/>
          </a:xfrm>
        </p:spPr>
        <p:txBody>
          <a:bodyPr/>
          <a:lstStyle/>
          <a:p>
            <a:r>
              <a:rPr lang="en-GB" dirty="0"/>
              <a:t>The Conversation Theory-Social Brain </a:t>
            </a:r>
          </a:p>
        </p:txBody>
      </p:sp>
      <p:sp>
        <p:nvSpPr>
          <p:cNvPr id="3" name="Content Placeholder 2"/>
          <p:cNvSpPr>
            <a:spLocks noGrp="1"/>
          </p:cNvSpPr>
          <p:nvPr>
            <p:ph idx="1"/>
          </p:nvPr>
        </p:nvSpPr>
        <p:spPr/>
        <p:txBody>
          <a:bodyPr/>
          <a:lstStyle/>
          <a:p>
            <a:pPr marL="0" indent="0">
              <a:buNone/>
            </a:pPr>
            <a:r>
              <a:rPr lang="en-GB" sz="2275" dirty="0" err="1"/>
              <a:t>Eggins</a:t>
            </a:r>
            <a:r>
              <a:rPr lang="en-GB" sz="2275" dirty="0"/>
              <a:t> and Slade’s research (1997) indicates that casual conversation often contains anecdotes which contain some small event which elicits empathy or sympathy from the listener.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29" y="3305175"/>
            <a:ext cx="3696151" cy="2414819"/>
          </a:xfrm>
          <a:prstGeom prst="rect">
            <a:avLst/>
          </a:prstGeom>
        </p:spPr>
      </p:pic>
      <p:pic>
        <p:nvPicPr>
          <p:cNvPr id="6" name="Picture 5">
            <a:extLst>
              <a:ext uri="{FF2B5EF4-FFF2-40B4-BE49-F238E27FC236}">
                <a16:creationId xmlns:a16="http://schemas.microsoft.com/office/drawing/2014/main" id="{5A00A92E-9771-4250-9022-EC0315ED3B97}"/>
              </a:ext>
            </a:extLst>
          </p:cNvPr>
          <p:cNvPicPr>
            <a:picLocks noChangeAspect="1"/>
          </p:cNvPicPr>
          <p:nvPr/>
        </p:nvPicPr>
        <p:blipFill rotWithShape="1">
          <a:blip r:embed="rId4">
            <a:extLst>
              <a:ext uri="{28A0092B-C50C-407E-A947-70E740481C1C}">
                <a14:useLocalDpi xmlns:a14="http://schemas.microsoft.com/office/drawing/2010/main" val="0"/>
              </a:ext>
            </a:extLst>
          </a:blip>
          <a:srcRect t="3788" b="18067"/>
          <a:stretch/>
        </p:blipFill>
        <p:spPr>
          <a:xfrm>
            <a:off x="5943600" y="3429000"/>
            <a:ext cx="3088096" cy="2441632"/>
          </a:xfrm>
          <a:prstGeom prst="rect">
            <a:avLst/>
          </a:prstGeom>
        </p:spPr>
      </p:pic>
    </p:spTree>
    <p:extLst>
      <p:ext uri="{BB962C8B-B14F-4D97-AF65-F5344CB8AC3E}">
        <p14:creationId xmlns:p14="http://schemas.microsoft.com/office/powerpoint/2010/main" val="282725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637B-C011-40EF-8901-A12146F9ADA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13B5504-A9FD-4F00-99D6-6E0B7B310A52}"/>
              </a:ext>
            </a:extLst>
          </p:cNvPr>
          <p:cNvSpPr>
            <a:spLocks noGrp="1"/>
          </p:cNvSpPr>
          <p:nvPr>
            <p:ph idx="1"/>
          </p:nvPr>
        </p:nvSpPr>
        <p:spPr/>
        <p:txBody>
          <a:bodyPr/>
          <a:lstStyle/>
          <a:p>
            <a:pPr marL="0" indent="0">
              <a:buNone/>
            </a:pPr>
            <a:r>
              <a:rPr lang="en-GB" sz="5400" dirty="0"/>
              <a:t>    Stories as Ice Breakers </a:t>
            </a:r>
          </a:p>
        </p:txBody>
      </p:sp>
      <p:pic>
        <p:nvPicPr>
          <p:cNvPr id="4" name="Picture 3">
            <a:extLst>
              <a:ext uri="{FF2B5EF4-FFF2-40B4-BE49-F238E27FC236}">
                <a16:creationId xmlns:a16="http://schemas.microsoft.com/office/drawing/2014/main" id="{1B66FBC2-2DAC-4379-A09C-494ACD231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786" y="3019425"/>
            <a:ext cx="4757739" cy="3171826"/>
          </a:xfrm>
          <a:prstGeom prst="rect">
            <a:avLst/>
          </a:prstGeom>
        </p:spPr>
      </p:pic>
    </p:spTree>
    <p:extLst>
      <p:ext uri="{BB962C8B-B14F-4D97-AF65-F5344CB8AC3E}">
        <p14:creationId xmlns:p14="http://schemas.microsoft.com/office/powerpoint/2010/main" val="1593995983"/>
      </p:ext>
    </p:extLst>
  </p:cSld>
  <p:clrMapOvr>
    <a:masterClrMapping/>
  </p:clrMapOvr>
</p:sld>
</file>

<file path=ppt/theme/theme1.xml><?xml version="1.0" encoding="utf-8"?>
<a:theme xmlns:a="http://schemas.openxmlformats.org/drawingml/2006/main" name="BLIS-Master">
  <a:themeElements>
    <a:clrScheme name="BLIS-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IS-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IS-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IS-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IS-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IS-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IS-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IS-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IS-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IS-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IS-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IS-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IS-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IS-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23180</TotalTime>
  <Words>3596</Words>
  <Application>Microsoft Office PowerPoint</Application>
  <PresentationFormat>A4 Paper (210x297 mm)</PresentationFormat>
  <Paragraphs>271</Paragraphs>
  <Slides>33</Slides>
  <Notes>30</Notes>
  <HiddenSlides>0</HiddenSlides>
  <MMClips>3</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9" baseType="lpstr">
      <vt:lpstr>MS PGothic</vt:lpstr>
      <vt:lpstr>-apple-system</vt:lpstr>
      <vt:lpstr>Arial</vt:lpstr>
      <vt:lpstr>Arial</vt:lpstr>
      <vt:lpstr>Arial Black</vt:lpstr>
      <vt:lpstr>Avenir Light</vt:lpstr>
      <vt:lpstr>Avenir Medium</vt:lpstr>
      <vt:lpstr>Calibri</vt:lpstr>
      <vt:lpstr>Calibri Light</vt:lpstr>
      <vt:lpstr>Courier New</vt:lpstr>
      <vt:lpstr>Google Sans</vt:lpstr>
      <vt:lpstr>Söhne</vt:lpstr>
      <vt:lpstr>Times New Roman</vt:lpstr>
      <vt:lpstr>BLIS-Master</vt:lpstr>
      <vt:lpstr>Presentation</vt:lpstr>
      <vt:lpstr>Bitmap Image</vt:lpstr>
      <vt:lpstr>PowerPoint Presentation</vt:lpstr>
      <vt:lpstr>Dr Sarah Telfer </vt:lpstr>
      <vt:lpstr>PowerPoint Presentation</vt:lpstr>
      <vt:lpstr>Follow my Story </vt:lpstr>
      <vt:lpstr>What is a Story?</vt:lpstr>
      <vt:lpstr>Why should we use storytelling in the classroom?</vt:lpstr>
      <vt:lpstr>Anecdotes and Storytelling</vt:lpstr>
      <vt:lpstr>The Conversation Theory-Social Brain </vt:lpstr>
      <vt:lpstr>PowerPoint Presentation</vt:lpstr>
      <vt:lpstr>Short Story </vt:lpstr>
      <vt:lpstr>Acrostic Story Poem- Auto biography</vt:lpstr>
      <vt:lpstr>Writing an acrostic story poem</vt:lpstr>
      <vt:lpstr>Teacher as Storyteller </vt:lpstr>
      <vt:lpstr>Have you ever…Story ?</vt:lpstr>
      <vt:lpstr>Tell me about.. Story </vt:lpstr>
      <vt:lpstr>Every Picture TELLS A STORY</vt:lpstr>
      <vt:lpstr>Every window tells  a story.. </vt:lpstr>
      <vt:lpstr>Why Storytelling? Storytelling as a Human Skill </vt:lpstr>
      <vt:lpstr>T-shirt story activity-Journey to becoming a teacher</vt:lpstr>
      <vt:lpstr>Why Storytelling? Storytelling as a Social Interaction Tool </vt:lpstr>
      <vt:lpstr>Why Storytelling? Employability Tool </vt:lpstr>
      <vt:lpstr>          Employability Post FE- Office of Students – B Conditions (employability) </vt:lpstr>
      <vt:lpstr>Anecdotes as a Pedagogic Tool  </vt:lpstr>
      <vt:lpstr>Why Storytelling? Research Tool   Story telling is an accepted and embraced area of research which is supported by a strong and growing body of evidence (deJager et al 2017; Hill Bailey and Tilley, 2008;Kendal, 2023, Lewis and Hildebrandt 2019.)                 </vt:lpstr>
      <vt:lpstr>Why Storytelling? Narrative Enquiry </vt:lpstr>
      <vt:lpstr>PowerPoint Presentation</vt:lpstr>
      <vt:lpstr>Ethical Considerations</vt:lpstr>
      <vt:lpstr>Storytelling as a Reflective Tool Task- Your Trainee Teacher Journey </vt:lpstr>
      <vt:lpstr>Mosaically- My Story Journey –Nadia </vt:lpstr>
      <vt:lpstr>Storytelling Ideas &amp; Inspirations </vt:lpstr>
      <vt:lpstr>References </vt:lpstr>
      <vt:lpstr>Other ideas to storytelling ideas to use with students </vt:lpstr>
      <vt:lpstr>References </vt:lpstr>
    </vt:vector>
  </TitlesOfParts>
  <Company>BD2 - Bentley Designs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 Billington</dc:creator>
  <cp:lastModifiedBy>Telfer, Sarah</cp:lastModifiedBy>
  <cp:revision>551</cp:revision>
  <cp:lastPrinted>2022-03-10T12:45:34Z</cp:lastPrinted>
  <dcterms:created xsi:type="dcterms:W3CDTF">2016-08-05T19:24:44Z</dcterms:created>
  <dcterms:modified xsi:type="dcterms:W3CDTF">2024-01-04T17:32:30Z</dcterms:modified>
</cp:coreProperties>
</file>