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handoutMasterIdLst>
    <p:handoutMasterId r:id="rId27"/>
  </p:handoutMasterIdLst>
  <p:sldIdLst>
    <p:sldId id="257" r:id="rId2"/>
    <p:sldId id="268" r:id="rId3"/>
    <p:sldId id="275" r:id="rId4"/>
    <p:sldId id="263" r:id="rId5"/>
    <p:sldId id="264" r:id="rId6"/>
    <p:sldId id="266" r:id="rId7"/>
    <p:sldId id="269" r:id="rId8"/>
    <p:sldId id="265" r:id="rId9"/>
    <p:sldId id="273" r:id="rId10"/>
    <p:sldId id="271" r:id="rId11"/>
    <p:sldId id="272" r:id="rId12"/>
    <p:sldId id="270" r:id="rId13"/>
    <p:sldId id="274" r:id="rId14"/>
    <p:sldId id="276" r:id="rId15"/>
    <p:sldId id="277" r:id="rId16"/>
    <p:sldId id="278" r:id="rId17"/>
    <p:sldId id="279" r:id="rId18"/>
    <p:sldId id="280" r:id="rId19"/>
    <p:sldId id="281" r:id="rId20"/>
    <p:sldId id="282" r:id="rId21"/>
    <p:sldId id="283" r:id="rId22"/>
    <p:sldId id="284" r:id="rId23"/>
    <p:sldId id="285" r:id="rId24"/>
    <p:sldId id="262" r:id="rId2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F77B38-856A-44B4-BC32-ADB842C08C39}" v="23" dt="2023-10-03T15:11:24.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0" autoAdjust="0"/>
    <p:restoredTop sz="94660" autoAdjust="0"/>
  </p:normalViewPr>
  <p:slideViewPr>
    <p:cSldViewPr snapToGrid="0">
      <p:cViewPr>
        <p:scale>
          <a:sx n="150" d="100"/>
          <a:sy n="150" d="100"/>
        </p:scale>
        <p:origin x="234" y="3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Stewart" userId="c7803ea34250eacb" providerId="LiveId" clId="{D3F77B38-856A-44B4-BC32-ADB842C08C39}"/>
    <pc:docChg chg="undo custSel addSld delSld modSld sldOrd">
      <pc:chgData name="Samantha Stewart" userId="c7803ea34250eacb" providerId="LiveId" clId="{D3F77B38-856A-44B4-BC32-ADB842C08C39}" dt="2023-10-16T10:13:32.881" v="5964" actId="20577"/>
      <pc:docMkLst>
        <pc:docMk/>
      </pc:docMkLst>
      <pc:sldChg chg="modSp add del mod">
        <pc:chgData name="Samantha Stewart" userId="c7803ea34250eacb" providerId="LiveId" clId="{D3F77B38-856A-44B4-BC32-ADB842C08C39}" dt="2023-10-03T11:59:38.458" v="203" actId="113"/>
        <pc:sldMkLst>
          <pc:docMk/>
          <pc:sldMk cId="2584280759" sldId="257"/>
        </pc:sldMkLst>
        <pc:spChg chg="mod">
          <ac:chgData name="Samantha Stewart" userId="c7803ea34250eacb" providerId="LiveId" clId="{D3F77B38-856A-44B4-BC32-ADB842C08C39}" dt="2023-10-03T11:59:14.730" v="199" actId="1076"/>
          <ac:spMkLst>
            <pc:docMk/>
            <pc:sldMk cId="2584280759" sldId="257"/>
            <ac:spMk id="2" creationId="{18C3B467-088C-4F3D-A9A7-105C4E1E20CD}"/>
          </ac:spMkLst>
        </pc:spChg>
        <pc:spChg chg="mod">
          <ac:chgData name="Samantha Stewart" userId="c7803ea34250eacb" providerId="LiveId" clId="{D3F77B38-856A-44B4-BC32-ADB842C08C39}" dt="2023-10-03T11:59:38.458" v="203" actId="113"/>
          <ac:spMkLst>
            <pc:docMk/>
            <pc:sldMk cId="2584280759" sldId="257"/>
            <ac:spMk id="3" creationId="{C8722DDC-8EEE-4A06-8DFE-B44871EAA2CF}"/>
          </ac:spMkLst>
        </pc:spChg>
      </pc:sldChg>
      <pc:sldChg chg="del">
        <pc:chgData name="Samantha Stewart" userId="c7803ea34250eacb" providerId="LiveId" clId="{D3F77B38-856A-44B4-BC32-ADB842C08C39}" dt="2023-10-03T15:12:24.703" v="5321" actId="47"/>
        <pc:sldMkLst>
          <pc:docMk/>
          <pc:sldMk cId="183243182" sldId="261"/>
        </pc:sldMkLst>
      </pc:sldChg>
      <pc:sldChg chg="delSp modSp mod ord">
        <pc:chgData name="Samantha Stewart" userId="c7803ea34250eacb" providerId="LiveId" clId="{D3F77B38-856A-44B4-BC32-ADB842C08C39}" dt="2023-10-03T15:12:32.431" v="5322" actId="207"/>
        <pc:sldMkLst>
          <pc:docMk/>
          <pc:sldMk cId="2211537478" sldId="262"/>
        </pc:sldMkLst>
        <pc:spChg chg="mod">
          <ac:chgData name="Samantha Stewart" userId="c7803ea34250eacb" providerId="LiveId" clId="{D3F77B38-856A-44B4-BC32-ADB842C08C39}" dt="2023-10-03T14:39:37.015" v="3505" actId="27636"/>
          <ac:spMkLst>
            <pc:docMk/>
            <pc:sldMk cId="2211537478" sldId="262"/>
            <ac:spMk id="2" creationId="{C64AFAD4-07DB-68BE-1084-B2F289E85A01}"/>
          </ac:spMkLst>
        </pc:spChg>
        <pc:spChg chg="mod">
          <ac:chgData name="Samantha Stewart" userId="c7803ea34250eacb" providerId="LiveId" clId="{D3F77B38-856A-44B4-BC32-ADB842C08C39}" dt="2023-10-03T15:12:32.431" v="5322" actId="207"/>
          <ac:spMkLst>
            <pc:docMk/>
            <pc:sldMk cId="2211537478" sldId="262"/>
            <ac:spMk id="3" creationId="{C217F3E4-2B78-FEA7-D0E2-443B1149D294}"/>
          </ac:spMkLst>
        </pc:spChg>
        <pc:spChg chg="del mod">
          <ac:chgData name="Samantha Stewart" userId="c7803ea34250eacb" providerId="LiveId" clId="{D3F77B38-856A-44B4-BC32-ADB842C08C39}" dt="2023-10-03T14:29:28.683" v="3393" actId="478"/>
          <ac:spMkLst>
            <pc:docMk/>
            <pc:sldMk cId="2211537478" sldId="262"/>
            <ac:spMk id="5" creationId="{20402E09-B4CA-A94B-F893-4771ADBEDF00}"/>
          </ac:spMkLst>
        </pc:spChg>
      </pc:sldChg>
      <pc:sldChg chg="modSp mod">
        <pc:chgData name="Samantha Stewart" userId="c7803ea34250eacb" providerId="LiveId" clId="{D3F77B38-856A-44B4-BC32-ADB842C08C39}" dt="2023-10-16T10:13:32.881" v="5964" actId="20577"/>
        <pc:sldMkLst>
          <pc:docMk/>
          <pc:sldMk cId="929241877" sldId="263"/>
        </pc:sldMkLst>
        <pc:spChg chg="mod">
          <ac:chgData name="Samantha Stewart" userId="c7803ea34250eacb" providerId="LiveId" clId="{D3F77B38-856A-44B4-BC32-ADB842C08C39}" dt="2023-10-03T12:55:12.926" v="1550" actId="1076"/>
          <ac:spMkLst>
            <pc:docMk/>
            <pc:sldMk cId="929241877" sldId="263"/>
            <ac:spMk id="2" creationId="{FF09EB10-71EF-D396-AC99-6EFEAA80ED34}"/>
          </ac:spMkLst>
        </pc:spChg>
        <pc:spChg chg="mod">
          <ac:chgData name="Samantha Stewart" userId="c7803ea34250eacb" providerId="LiveId" clId="{D3F77B38-856A-44B4-BC32-ADB842C08C39}" dt="2023-10-16T10:13:32.881" v="5964" actId="20577"/>
          <ac:spMkLst>
            <pc:docMk/>
            <pc:sldMk cId="929241877" sldId="263"/>
            <ac:spMk id="3" creationId="{1A2D7BF8-F856-78B5-9BD5-DBD659C69A85}"/>
          </ac:spMkLst>
        </pc:spChg>
      </pc:sldChg>
      <pc:sldChg chg="modSp mod">
        <pc:chgData name="Samantha Stewart" userId="c7803ea34250eacb" providerId="LiveId" clId="{D3F77B38-856A-44B4-BC32-ADB842C08C39}" dt="2023-10-05T15:36:50.389" v="5389" actId="1076"/>
        <pc:sldMkLst>
          <pc:docMk/>
          <pc:sldMk cId="592245110" sldId="264"/>
        </pc:sldMkLst>
        <pc:spChg chg="mod">
          <ac:chgData name="Samantha Stewart" userId="c7803ea34250eacb" providerId="LiveId" clId="{D3F77B38-856A-44B4-BC32-ADB842C08C39}" dt="2023-10-05T15:36:50.389" v="5389" actId="1076"/>
          <ac:spMkLst>
            <pc:docMk/>
            <pc:sldMk cId="592245110" sldId="264"/>
            <ac:spMk id="3" creationId="{1A2D7BF8-F856-78B5-9BD5-DBD659C69A85}"/>
          </ac:spMkLst>
        </pc:spChg>
      </pc:sldChg>
      <pc:sldChg chg="addSp modSp mod">
        <pc:chgData name="Samantha Stewart" userId="c7803ea34250eacb" providerId="LiveId" clId="{D3F77B38-856A-44B4-BC32-ADB842C08C39}" dt="2023-10-03T13:16:57.588" v="1671" actId="20577"/>
        <pc:sldMkLst>
          <pc:docMk/>
          <pc:sldMk cId="1897409227" sldId="265"/>
        </pc:sldMkLst>
        <pc:spChg chg="mod">
          <ac:chgData name="Samantha Stewart" userId="c7803ea34250eacb" providerId="LiveId" clId="{D3F77B38-856A-44B4-BC32-ADB842C08C39}" dt="2023-10-03T13:16:57.588" v="1671" actId="20577"/>
          <ac:spMkLst>
            <pc:docMk/>
            <pc:sldMk cId="1897409227" sldId="265"/>
            <ac:spMk id="2" creationId="{FF09EB10-71EF-D396-AC99-6EFEAA80ED34}"/>
          </ac:spMkLst>
        </pc:spChg>
        <pc:spChg chg="mod">
          <ac:chgData name="Samantha Stewart" userId="c7803ea34250eacb" providerId="LiveId" clId="{D3F77B38-856A-44B4-BC32-ADB842C08C39}" dt="2023-10-03T13:08:40.639" v="1614"/>
          <ac:spMkLst>
            <pc:docMk/>
            <pc:sldMk cId="1897409227" sldId="265"/>
            <ac:spMk id="4" creationId="{F0C6EBBE-659D-C1D6-CD6D-4411C96995D8}"/>
          </ac:spMkLst>
        </pc:spChg>
        <pc:spChg chg="add mod">
          <ac:chgData name="Samantha Stewart" userId="c7803ea34250eacb" providerId="LiveId" clId="{D3F77B38-856A-44B4-BC32-ADB842C08C39}" dt="2023-10-03T13:12:28.139" v="1624" actId="14100"/>
          <ac:spMkLst>
            <pc:docMk/>
            <pc:sldMk cId="1897409227" sldId="265"/>
            <ac:spMk id="7" creationId="{B4439260-F9A9-7223-95DF-8A9F04422CFF}"/>
          </ac:spMkLst>
        </pc:spChg>
      </pc:sldChg>
      <pc:sldChg chg="addSp delSp modSp add mod setBg modClrScheme chgLayout">
        <pc:chgData name="Samantha Stewart" userId="c7803ea34250eacb" providerId="LiveId" clId="{D3F77B38-856A-44B4-BC32-ADB842C08C39}" dt="2023-10-05T15:37:18.052" v="5393" actId="1076"/>
        <pc:sldMkLst>
          <pc:docMk/>
          <pc:sldMk cId="2584088589" sldId="266"/>
        </pc:sldMkLst>
        <pc:spChg chg="mod">
          <ac:chgData name="Samantha Stewart" userId="c7803ea34250eacb" providerId="LiveId" clId="{D3F77B38-856A-44B4-BC32-ADB842C08C39}" dt="2023-10-03T12:09:47.483" v="602" actId="26606"/>
          <ac:spMkLst>
            <pc:docMk/>
            <pc:sldMk cId="2584088589" sldId="266"/>
            <ac:spMk id="2" creationId="{FF09EB10-71EF-D396-AC99-6EFEAA80ED34}"/>
          </ac:spMkLst>
        </pc:spChg>
        <pc:spChg chg="mod">
          <ac:chgData name="Samantha Stewart" userId="c7803ea34250eacb" providerId="LiveId" clId="{D3F77B38-856A-44B4-BC32-ADB842C08C39}" dt="2023-10-05T15:37:18.052" v="5393" actId="1076"/>
          <ac:spMkLst>
            <pc:docMk/>
            <pc:sldMk cId="2584088589" sldId="266"/>
            <ac:spMk id="3" creationId="{1A2D7BF8-F856-78B5-9BD5-DBD659C69A85}"/>
          </ac:spMkLst>
        </pc:spChg>
        <pc:spChg chg="mod ord">
          <ac:chgData name="Samantha Stewart" userId="c7803ea34250eacb" providerId="LiveId" clId="{D3F77B38-856A-44B4-BC32-ADB842C08C39}" dt="2023-10-03T12:09:47.483" v="602" actId="26606"/>
          <ac:spMkLst>
            <pc:docMk/>
            <pc:sldMk cId="2584088589" sldId="266"/>
            <ac:spMk id="4" creationId="{F0C6EBBE-659D-C1D6-CD6D-4411C96995D8}"/>
          </ac:spMkLst>
        </pc:spChg>
        <pc:spChg chg="add del mod">
          <ac:chgData name="Samantha Stewart" userId="c7803ea34250eacb" providerId="LiveId" clId="{D3F77B38-856A-44B4-BC32-ADB842C08C39}" dt="2023-10-03T12:09:34.288" v="598" actId="26606"/>
          <ac:spMkLst>
            <pc:docMk/>
            <pc:sldMk cId="2584088589" sldId="266"/>
            <ac:spMk id="9" creationId="{71763196-7A3B-0FFE-DEB1-D4BE5354C516}"/>
          </ac:spMkLst>
        </pc:spChg>
        <pc:spChg chg="add del mod">
          <ac:chgData name="Samantha Stewart" userId="c7803ea34250eacb" providerId="LiveId" clId="{D3F77B38-856A-44B4-BC32-ADB842C08C39}" dt="2023-10-03T12:09:39.147" v="600" actId="26606"/>
          <ac:spMkLst>
            <pc:docMk/>
            <pc:sldMk cId="2584088589" sldId="266"/>
            <ac:spMk id="11" creationId="{A6E2679A-5D4F-C0D8-A29A-B53D0125467F}"/>
          </ac:spMkLst>
        </pc:spChg>
        <pc:spChg chg="add del mod">
          <ac:chgData name="Samantha Stewart" userId="c7803ea34250eacb" providerId="LiveId" clId="{D3F77B38-856A-44B4-BC32-ADB842C08C39}" dt="2023-10-03T12:09:47.483" v="602" actId="26606"/>
          <ac:spMkLst>
            <pc:docMk/>
            <pc:sldMk cId="2584088589" sldId="266"/>
            <ac:spMk id="13" creationId="{7ACA170A-6EA4-57CB-ACD0-042BFC0321B9}"/>
          </ac:spMkLst>
        </pc:spChg>
        <pc:picChg chg="add del mod">
          <ac:chgData name="Samantha Stewart" userId="c7803ea34250eacb" providerId="LiveId" clId="{D3F77B38-856A-44B4-BC32-ADB842C08C39}" dt="2023-10-03T12:09:19.132" v="594" actId="34307"/>
          <ac:picMkLst>
            <pc:docMk/>
            <pc:sldMk cId="2584088589" sldId="266"/>
            <ac:picMk id="5" creationId="{FC2BFEC0-0AAB-E483-B64E-8C0CE82362C5}"/>
          </ac:picMkLst>
        </pc:picChg>
        <pc:picChg chg="add del">
          <ac:chgData name="Samantha Stewart" userId="c7803ea34250eacb" providerId="LiveId" clId="{D3F77B38-856A-44B4-BC32-ADB842C08C39}" dt="2023-10-03T12:09:31.043" v="596" actId="26606"/>
          <ac:picMkLst>
            <pc:docMk/>
            <pc:sldMk cId="2584088589" sldId="266"/>
            <ac:picMk id="6" creationId="{3F2A5C8C-0198-E8D2-2800-E69359D5BBEF}"/>
          </ac:picMkLst>
        </pc:picChg>
        <pc:picChg chg="add mod">
          <ac:chgData name="Samantha Stewart" userId="c7803ea34250eacb" providerId="LiveId" clId="{D3F77B38-856A-44B4-BC32-ADB842C08C39}" dt="2023-10-03T12:13:09.565" v="608" actId="1076"/>
          <ac:picMkLst>
            <pc:docMk/>
            <pc:sldMk cId="2584088589" sldId="266"/>
            <ac:picMk id="8" creationId="{AD380447-B079-7798-AA46-1402C6225CEA}"/>
          </ac:picMkLst>
        </pc:picChg>
        <pc:picChg chg="add mod">
          <ac:chgData name="Samantha Stewart" userId="c7803ea34250eacb" providerId="LiveId" clId="{D3F77B38-856A-44B4-BC32-ADB842C08C39}" dt="2023-10-03T12:13:51.182" v="612" actId="14100"/>
          <ac:picMkLst>
            <pc:docMk/>
            <pc:sldMk cId="2584088589" sldId="266"/>
            <ac:picMk id="12" creationId="{9D7BCC32-62CE-3CA0-00AC-0833C444B6C9}"/>
          </ac:picMkLst>
        </pc:picChg>
        <pc:picChg chg="add mod">
          <ac:chgData name="Samantha Stewart" userId="c7803ea34250eacb" providerId="LiveId" clId="{D3F77B38-856A-44B4-BC32-ADB842C08C39}" dt="2023-10-03T12:18:10.981" v="635" actId="14100"/>
          <ac:picMkLst>
            <pc:docMk/>
            <pc:sldMk cId="2584088589" sldId="266"/>
            <ac:picMk id="15" creationId="{B8485E5B-3ED5-93D8-AC43-6746CD10E20C}"/>
          </ac:picMkLst>
        </pc:picChg>
        <pc:picChg chg="add mod">
          <ac:chgData name="Samantha Stewart" userId="c7803ea34250eacb" providerId="LiveId" clId="{D3F77B38-856A-44B4-BC32-ADB842C08C39}" dt="2023-10-03T12:18:00.247" v="633" actId="1076"/>
          <ac:picMkLst>
            <pc:docMk/>
            <pc:sldMk cId="2584088589" sldId="266"/>
            <ac:picMk id="17" creationId="{DA62F2A0-CD89-785D-1F5C-FC316A3A1BF5}"/>
          </ac:picMkLst>
        </pc:picChg>
        <pc:picChg chg="add mod">
          <ac:chgData name="Samantha Stewart" userId="c7803ea34250eacb" providerId="LiveId" clId="{D3F77B38-856A-44B4-BC32-ADB842C08C39}" dt="2023-10-03T12:17:58.069" v="632" actId="1076"/>
          <ac:picMkLst>
            <pc:docMk/>
            <pc:sldMk cId="2584088589" sldId="266"/>
            <ac:picMk id="19" creationId="{148CBB19-DAA0-8E98-3A26-DBBD80514FDE}"/>
          </ac:picMkLst>
        </pc:picChg>
        <pc:picChg chg="add mod">
          <ac:chgData name="Samantha Stewart" userId="c7803ea34250eacb" providerId="LiveId" clId="{D3F77B38-856A-44B4-BC32-ADB842C08C39}" dt="2023-10-03T12:17:54.707" v="631" actId="1076"/>
          <ac:picMkLst>
            <pc:docMk/>
            <pc:sldMk cId="2584088589" sldId="266"/>
            <ac:picMk id="21" creationId="{2BB90024-A87F-088B-740B-B891493A412A}"/>
          </ac:picMkLst>
        </pc:picChg>
      </pc:sldChg>
      <pc:sldChg chg="modSp add del mod">
        <pc:chgData name="Samantha Stewart" userId="c7803ea34250eacb" providerId="LiveId" clId="{D3F77B38-856A-44B4-BC32-ADB842C08C39}" dt="2023-10-03T12:21:17.635" v="721" actId="2696"/>
        <pc:sldMkLst>
          <pc:docMk/>
          <pc:sldMk cId="1393925514" sldId="267"/>
        </pc:sldMkLst>
        <pc:spChg chg="mod">
          <ac:chgData name="Samantha Stewart" userId="c7803ea34250eacb" providerId="LiveId" clId="{D3F77B38-856A-44B4-BC32-ADB842C08C39}" dt="2023-10-03T12:21:11.915" v="720" actId="20577"/>
          <ac:spMkLst>
            <pc:docMk/>
            <pc:sldMk cId="1393925514" sldId="267"/>
            <ac:spMk id="3" creationId="{1A2D7BF8-F856-78B5-9BD5-DBD659C69A85}"/>
          </ac:spMkLst>
        </pc:spChg>
      </pc:sldChg>
      <pc:sldChg chg="addSp delSp modSp add mod">
        <pc:chgData name="Samantha Stewart" userId="c7803ea34250eacb" providerId="LiveId" clId="{D3F77B38-856A-44B4-BC32-ADB842C08C39}" dt="2023-10-03T12:05:09.639" v="467" actId="20577"/>
        <pc:sldMkLst>
          <pc:docMk/>
          <pc:sldMk cId="3916083969" sldId="268"/>
        </pc:sldMkLst>
        <pc:spChg chg="add del mod">
          <ac:chgData name="Samantha Stewart" userId="c7803ea34250eacb" providerId="LiveId" clId="{D3F77B38-856A-44B4-BC32-ADB842C08C39}" dt="2023-10-03T11:56:57.641" v="97" actId="14100"/>
          <ac:spMkLst>
            <pc:docMk/>
            <pc:sldMk cId="3916083969" sldId="268"/>
            <ac:spMk id="2" creationId="{18C3B467-088C-4F3D-A9A7-105C4E1E20CD}"/>
          </ac:spMkLst>
        </pc:spChg>
        <pc:spChg chg="del mod">
          <ac:chgData name="Samantha Stewart" userId="c7803ea34250eacb" providerId="LiveId" clId="{D3F77B38-856A-44B4-BC32-ADB842C08C39}" dt="2023-10-03T11:55:52.315" v="34" actId="478"/>
          <ac:spMkLst>
            <pc:docMk/>
            <pc:sldMk cId="3916083969" sldId="268"/>
            <ac:spMk id="3" creationId="{C8722DDC-8EEE-4A06-8DFE-B44871EAA2CF}"/>
          </ac:spMkLst>
        </pc:spChg>
        <pc:spChg chg="add mod">
          <ac:chgData name="Samantha Stewart" userId="c7803ea34250eacb" providerId="LiveId" clId="{D3F77B38-856A-44B4-BC32-ADB842C08C39}" dt="2023-10-03T12:05:09.639" v="467" actId="20577"/>
          <ac:spMkLst>
            <pc:docMk/>
            <pc:sldMk cId="3916083969" sldId="268"/>
            <ac:spMk id="5" creationId="{2FC983F3-E16A-D5AE-E901-37628524E421}"/>
          </ac:spMkLst>
        </pc:spChg>
        <pc:spChg chg="add del mod">
          <ac:chgData name="Samantha Stewart" userId="c7803ea34250eacb" providerId="LiveId" clId="{D3F77B38-856A-44B4-BC32-ADB842C08C39}" dt="2023-10-03T11:56:03.330" v="38" actId="478"/>
          <ac:spMkLst>
            <pc:docMk/>
            <pc:sldMk cId="3916083969" sldId="268"/>
            <ac:spMk id="8" creationId="{BDD2F9DF-81F1-2B0C-FF12-0F931DDA9E0C}"/>
          </ac:spMkLst>
        </pc:spChg>
        <pc:picChg chg="mod">
          <ac:chgData name="Samantha Stewart" userId="c7803ea34250eacb" providerId="LiveId" clId="{D3F77B38-856A-44B4-BC32-ADB842C08C39}" dt="2023-10-03T11:55:47.199" v="32" actId="1076"/>
          <ac:picMkLst>
            <pc:docMk/>
            <pc:sldMk cId="3916083969" sldId="268"/>
            <ac:picMk id="6" creationId="{8045422F-7258-40AC-BD2E-2469AA448922}"/>
          </ac:picMkLst>
        </pc:picChg>
      </pc:sldChg>
      <pc:sldChg chg="modSp add mod">
        <pc:chgData name="Samantha Stewart" userId="c7803ea34250eacb" providerId="LiveId" clId="{D3F77B38-856A-44B4-BC32-ADB842C08C39}" dt="2023-10-05T15:38:03.425" v="5466" actId="20577"/>
        <pc:sldMkLst>
          <pc:docMk/>
          <pc:sldMk cId="3663023669" sldId="269"/>
        </pc:sldMkLst>
        <pc:spChg chg="mod">
          <ac:chgData name="Samantha Stewart" userId="c7803ea34250eacb" providerId="LiveId" clId="{D3F77B38-856A-44B4-BC32-ADB842C08C39}" dt="2023-10-05T15:38:03.425" v="5466" actId="20577"/>
          <ac:spMkLst>
            <pc:docMk/>
            <pc:sldMk cId="3663023669" sldId="269"/>
            <ac:spMk id="3" creationId="{1A2D7BF8-F856-78B5-9BD5-DBD659C69A85}"/>
          </ac:spMkLst>
        </pc:spChg>
      </pc:sldChg>
      <pc:sldChg chg="addSp modSp add mod ord">
        <pc:chgData name="Samantha Stewart" userId="c7803ea34250eacb" providerId="LiveId" clId="{D3F77B38-856A-44B4-BC32-ADB842C08C39}" dt="2023-10-03T13:05:23.242" v="1603" actId="14100"/>
        <pc:sldMkLst>
          <pc:docMk/>
          <pc:sldMk cId="1578796663" sldId="270"/>
        </pc:sldMkLst>
        <pc:spChg chg="mod">
          <ac:chgData name="Samantha Stewart" userId="c7803ea34250eacb" providerId="LiveId" clId="{D3F77B38-856A-44B4-BC32-ADB842C08C39}" dt="2023-10-03T12:42:59.793" v="1202" actId="207"/>
          <ac:spMkLst>
            <pc:docMk/>
            <pc:sldMk cId="1578796663" sldId="270"/>
            <ac:spMk id="2" creationId="{FF09EB10-71EF-D396-AC99-6EFEAA80ED34}"/>
          </ac:spMkLst>
        </pc:spChg>
        <pc:spChg chg="add mod">
          <ac:chgData name="Samantha Stewart" userId="c7803ea34250eacb" providerId="LiveId" clId="{D3F77B38-856A-44B4-BC32-ADB842C08C39}" dt="2023-10-03T13:05:23.242" v="1603" actId="14100"/>
          <ac:spMkLst>
            <pc:docMk/>
            <pc:sldMk cId="1578796663" sldId="270"/>
            <ac:spMk id="7" creationId="{D73D5062-5CB3-7218-6913-2CB25D2A176D}"/>
          </ac:spMkLst>
        </pc:spChg>
        <pc:graphicFrameChg chg="modGraphic">
          <ac:chgData name="Samantha Stewart" userId="c7803ea34250eacb" providerId="LiveId" clId="{D3F77B38-856A-44B4-BC32-ADB842C08C39}" dt="2023-10-03T12:58:32.342" v="1563" actId="2164"/>
          <ac:graphicFrameMkLst>
            <pc:docMk/>
            <pc:sldMk cId="1578796663" sldId="270"/>
            <ac:graphicFrameMk id="5" creationId="{8B4B37C8-AE31-BED9-1502-BB76E6F762EC}"/>
          </ac:graphicFrameMkLst>
        </pc:graphicFrameChg>
        <pc:picChg chg="add mod">
          <ac:chgData name="Samantha Stewart" userId="c7803ea34250eacb" providerId="LiveId" clId="{D3F77B38-856A-44B4-BC32-ADB842C08C39}" dt="2023-10-03T12:58:45.544" v="1566" actId="14100"/>
          <ac:picMkLst>
            <pc:docMk/>
            <pc:sldMk cId="1578796663" sldId="270"/>
            <ac:picMk id="3" creationId="{506C5EC9-2BC2-4EE0-3F25-F71B2E08813B}"/>
          </ac:picMkLst>
        </pc:picChg>
      </pc:sldChg>
      <pc:sldChg chg="addSp delSp modSp add mod">
        <pc:chgData name="Samantha Stewart" userId="c7803ea34250eacb" providerId="LiveId" clId="{D3F77B38-856A-44B4-BC32-ADB842C08C39}" dt="2023-10-03T13:21:20.845" v="1691"/>
        <pc:sldMkLst>
          <pc:docMk/>
          <pc:sldMk cId="4079466482" sldId="271"/>
        </pc:sldMkLst>
        <pc:spChg chg="add mod">
          <ac:chgData name="Samantha Stewart" userId="c7803ea34250eacb" providerId="LiveId" clId="{D3F77B38-856A-44B4-BC32-ADB842C08C39}" dt="2023-10-03T13:04:19.326" v="1591" actId="6549"/>
          <ac:spMkLst>
            <pc:docMk/>
            <pc:sldMk cId="4079466482" sldId="271"/>
            <ac:spMk id="8" creationId="{617D9453-F508-C07A-2FD0-D0ADDCDB4CF7}"/>
          </ac:spMkLst>
        </pc:spChg>
        <pc:spChg chg="add del mod">
          <ac:chgData name="Samantha Stewart" userId="c7803ea34250eacb" providerId="LiveId" clId="{D3F77B38-856A-44B4-BC32-ADB842C08C39}" dt="2023-10-03T13:21:20.845" v="1691"/>
          <ac:spMkLst>
            <pc:docMk/>
            <pc:sldMk cId="4079466482" sldId="271"/>
            <ac:spMk id="10" creationId="{73CA741B-579A-A7A3-A78D-CB7579309AB4}"/>
          </ac:spMkLst>
        </pc:spChg>
        <pc:graphicFrameChg chg="modGraphic">
          <ac:chgData name="Samantha Stewart" userId="c7803ea34250eacb" providerId="LiveId" clId="{D3F77B38-856A-44B4-BC32-ADB842C08C39}" dt="2023-10-03T12:50:20.976" v="1469" actId="2164"/>
          <ac:graphicFrameMkLst>
            <pc:docMk/>
            <pc:sldMk cId="4079466482" sldId="271"/>
            <ac:graphicFrameMk id="5" creationId="{8B4B37C8-AE31-BED9-1502-BB76E6F762EC}"/>
          </ac:graphicFrameMkLst>
        </pc:graphicFrameChg>
        <pc:picChg chg="add del mod">
          <ac:chgData name="Samantha Stewart" userId="c7803ea34250eacb" providerId="LiveId" clId="{D3F77B38-856A-44B4-BC32-ADB842C08C39}" dt="2023-10-03T13:01:09.108" v="1579" actId="478"/>
          <ac:picMkLst>
            <pc:docMk/>
            <pc:sldMk cId="4079466482" sldId="271"/>
            <ac:picMk id="3" creationId="{BF829944-36E6-7FDE-B869-F179D0517BBA}"/>
          </ac:picMkLst>
        </pc:picChg>
        <pc:picChg chg="add mod">
          <ac:chgData name="Samantha Stewart" userId="c7803ea34250eacb" providerId="LiveId" clId="{D3F77B38-856A-44B4-BC32-ADB842C08C39}" dt="2023-10-03T13:01:18.883" v="1582" actId="14100"/>
          <ac:picMkLst>
            <pc:docMk/>
            <pc:sldMk cId="4079466482" sldId="271"/>
            <ac:picMk id="6" creationId="{70FB1AE0-9185-6C98-8FBD-F5D49ED77990}"/>
          </ac:picMkLst>
        </pc:picChg>
      </pc:sldChg>
      <pc:sldChg chg="addSp delSp modSp add mod ord">
        <pc:chgData name="Samantha Stewart" userId="c7803ea34250eacb" providerId="LiveId" clId="{D3F77B38-856A-44B4-BC32-ADB842C08C39}" dt="2023-10-03T13:04:51.260" v="1596" actId="1076"/>
        <pc:sldMkLst>
          <pc:docMk/>
          <pc:sldMk cId="854391957" sldId="272"/>
        </pc:sldMkLst>
        <pc:spChg chg="add mod">
          <ac:chgData name="Samantha Stewart" userId="c7803ea34250eacb" providerId="LiveId" clId="{D3F77B38-856A-44B4-BC32-ADB842C08C39}" dt="2023-10-03T13:04:51.260" v="1596" actId="1076"/>
          <ac:spMkLst>
            <pc:docMk/>
            <pc:sldMk cId="854391957" sldId="272"/>
            <ac:spMk id="8" creationId="{539E152A-2723-2D37-D7E0-F17272CF10A6}"/>
          </ac:spMkLst>
        </pc:spChg>
        <pc:graphicFrameChg chg="modGraphic">
          <ac:chgData name="Samantha Stewart" userId="c7803ea34250eacb" providerId="LiveId" clId="{D3F77B38-856A-44B4-BC32-ADB842C08C39}" dt="2023-10-03T12:51:02.745" v="1477" actId="2164"/>
          <ac:graphicFrameMkLst>
            <pc:docMk/>
            <pc:sldMk cId="854391957" sldId="272"/>
            <ac:graphicFrameMk id="5" creationId="{8B4B37C8-AE31-BED9-1502-BB76E6F762EC}"/>
          </ac:graphicFrameMkLst>
        </pc:graphicFrameChg>
        <pc:picChg chg="add del mod">
          <ac:chgData name="Samantha Stewart" userId="c7803ea34250eacb" providerId="LiveId" clId="{D3F77B38-856A-44B4-BC32-ADB842C08C39}" dt="2023-10-03T13:00:15.452" v="1575" actId="478"/>
          <ac:picMkLst>
            <pc:docMk/>
            <pc:sldMk cId="854391957" sldId="272"/>
            <ac:picMk id="3" creationId="{941B3260-F620-6117-5908-F47F62B3C2DE}"/>
          </ac:picMkLst>
        </pc:picChg>
        <pc:picChg chg="add mod">
          <ac:chgData name="Samantha Stewart" userId="c7803ea34250eacb" providerId="LiveId" clId="{D3F77B38-856A-44B4-BC32-ADB842C08C39}" dt="2023-10-03T13:00:23.890" v="1578" actId="14100"/>
          <ac:picMkLst>
            <pc:docMk/>
            <pc:sldMk cId="854391957" sldId="272"/>
            <ac:picMk id="6" creationId="{7A4D538D-4F73-F872-B134-5D757F125340}"/>
          </ac:picMkLst>
        </pc:picChg>
      </pc:sldChg>
      <pc:sldChg chg="addSp modSp add mod">
        <pc:chgData name="Samantha Stewart" userId="c7803ea34250eacb" providerId="LiveId" clId="{D3F77B38-856A-44B4-BC32-ADB842C08C39}" dt="2023-10-03T13:16:49.652" v="1665" actId="20577"/>
        <pc:sldMkLst>
          <pc:docMk/>
          <pc:sldMk cId="2323007179" sldId="273"/>
        </pc:sldMkLst>
        <pc:spChg chg="mod">
          <ac:chgData name="Samantha Stewart" userId="c7803ea34250eacb" providerId="LiveId" clId="{D3F77B38-856A-44B4-BC32-ADB842C08C39}" dt="2023-10-03T13:16:49.652" v="1665" actId="20577"/>
          <ac:spMkLst>
            <pc:docMk/>
            <pc:sldMk cId="2323007179" sldId="273"/>
            <ac:spMk id="2" creationId="{FF09EB10-71EF-D396-AC99-6EFEAA80ED34}"/>
          </ac:spMkLst>
        </pc:spChg>
        <pc:spChg chg="add mod">
          <ac:chgData name="Samantha Stewart" userId="c7803ea34250eacb" providerId="LiveId" clId="{D3F77B38-856A-44B4-BC32-ADB842C08C39}" dt="2023-10-03T13:11:36.967" v="1619" actId="1076"/>
          <ac:spMkLst>
            <pc:docMk/>
            <pc:sldMk cId="2323007179" sldId="273"/>
            <ac:spMk id="6" creationId="{9AABBCB9-7DDB-F79E-B2B9-86D1023C0780}"/>
          </ac:spMkLst>
        </pc:spChg>
        <pc:graphicFrameChg chg="mod">
          <ac:chgData name="Samantha Stewart" userId="c7803ea34250eacb" providerId="LiveId" clId="{D3F77B38-856A-44B4-BC32-ADB842C08C39}" dt="2023-10-03T13:11:18.869" v="1617"/>
          <ac:graphicFrameMkLst>
            <pc:docMk/>
            <pc:sldMk cId="2323007179" sldId="273"/>
            <ac:graphicFrameMk id="5" creationId="{8B4B37C8-AE31-BED9-1502-BB76E6F762EC}"/>
          </ac:graphicFrameMkLst>
        </pc:graphicFrameChg>
      </pc:sldChg>
      <pc:sldChg chg="addSp modSp add mod ord">
        <pc:chgData name="Samantha Stewart" userId="c7803ea34250eacb" providerId="LiveId" clId="{D3F77B38-856A-44B4-BC32-ADB842C08C39}" dt="2023-10-03T13:06:06.868" v="1612" actId="1076"/>
        <pc:sldMkLst>
          <pc:docMk/>
          <pc:sldMk cId="1590353083" sldId="274"/>
        </pc:sldMkLst>
        <pc:spChg chg="add mod">
          <ac:chgData name="Samantha Stewart" userId="c7803ea34250eacb" providerId="LiveId" clId="{D3F77B38-856A-44B4-BC32-ADB842C08C39}" dt="2023-10-03T13:06:06.868" v="1612" actId="1076"/>
          <ac:spMkLst>
            <pc:docMk/>
            <pc:sldMk cId="1590353083" sldId="274"/>
            <ac:spMk id="7" creationId="{A6646D09-D315-E2A3-7C74-247D6E5346B2}"/>
          </ac:spMkLst>
        </pc:spChg>
        <pc:graphicFrameChg chg="modGraphic">
          <ac:chgData name="Samantha Stewart" userId="c7803ea34250eacb" providerId="LiveId" clId="{D3F77B38-856A-44B4-BC32-ADB842C08C39}" dt="2023-10-03T12:59:17.487" v="1571" actId="2164"/>
          <ac:graphicFrameMkLst>
            <pc:docMk/>
            <pc:sldMk cId="1590353083" sldId="274"/>
            <ac:graphicFrameMk id="5" creationId="{8B4B37C8-AE31-BED9-1502-BB76E6F762EC}"/>
          </ac:graphicFrameMkLst>
        </pc:graphicFrameChg>
        <pc:picChg chg="add mod">
          <ac:chgData name="Samantha Stewart" userId="c7803ea34250eacb" providerId="LiveId" clId="{D3F77B38-856A-44B4-BC32-ADB842C08C39}" dt="2023-10-03T13:05:39.339" v="1606" actId="1076"/>
          <ac:picMkLst>
            <pc:docMk/>
            <pc:sldMk cId="1590353083" sldId="274"/>
            <ac:picMk id="3" creationId="{C4700359-80CA-5DB0-1A58-99713FFE69ED}"/>
          </ac:picMkLst>
        </pc:picChg>
      </pc:sldChg>
      <pc:sldChg chg="add">
        <pc:chgData name="Samantha Stewart" userId="c7803ea34250eacb" providerId="LiveId" clId="{D3F77B38-856A-44B4-BC32-ADB842C08C39}" dt="2023-10-03T13:12:52.547" v="1625" actId="2890"/>
        <pc:sldMkLst>
          <pc:docMk/>
          <pc:sldMk cId="833595801" sldId="275"/>
        </pc:sldMkLst>
      </pc:sldChg>
      <pc:sldChg chg="addSp delSp modSp add del mod">
        <pc:chgData name="Samantha Stewart" userId="c7803ea34250eacb" providerId="LiveId" clId="{D3F77B38-856A-44B4-BC32-ADB842C08C39}" dt="2023-10-03T13:21:10.096" v="1688" actId="47"/>
        <pc:sldMkLst>
          <pc:docMk/>
          <pc:sldMk cId="878655959" sldId="276"/>
        </pc:sldMkLst>
        <pc:spChg chg="del mod">
          <ac:chgData name="Samantha Stewart" userId="c7803ea34250eacb" providerId="LiveId" clId="{D3F77B38-856A-44B4-BC32-ADB842C08C39}" dt="2023-10-03T13:19:20.433" v="1680" actId="478"/>
          <ac:spMkLst>
            <pc:docMk/>
            <pc:sldMk cId="878655959" sldId="276"/>
            <ac:spMk id="2" creationId="{FF09EB10-71EF-D396-AC99-6EFEAA80ED34}"/>
          </ac:spMkLst>
        </pc:spChg>
        <pc:spChg chg="mod">
          <ac:chgData name="Samantha Stewart" userId="c7803ea34250eacb" providerId="LiveId" clId="{D3F77B38-856A-44B4-BC32-ADB842C08C39}" dt="2023-10-03T13:18:48.335" v="1674" actId="14100"/>
          <ac:spMkLst>
            <pc:docMk/>
            <pc:sldMk cId="878655959" sldId="276"/>
            <ac:spMk id="4" creationId="{F0C6EBBE-659D-C1D6-CD6D-4411C96995D8}"/>
          </ac:spMkLst>
        </pc:spChg>
        <pc:spChg chg="add del mod">
          <ac:chgData name="Samantha Stewart" userId="c7803ea34250eacb" providerId="LiveId" clId="{D3F77B38-856A-44B4-BC32-ADB842C08C39}" dt="2023-10-03T13:19:25.061" v="1682" actId="478"/>
          <ac:spMkLst>
            <pc:docMk/>
            <pc:sldMk cId="878655959" sldId="276"/>
            <ac:spMk id="7" creationId="{6B3DD278-F46A-A475-243B-D54255192B9E}"/>
          </ac:spMkLst>
        </pc:spChg>
        <pc:spChg chg="mod">
          <ac:chgData name="Samantha Stewart" userId="c7803ea34250eacb" providerId="LiveId" clId="{D3F77B38-856A-44B4-BC32-ADB842C08C39}" dt="2023-10-03T13:18:48.335" v="1674" actId="14100"/>
          <ac:spMkLst>
            <pc:docMk/>
            <pc:sldMk cId="878655959" sldId="276"/>
            <ac:spMk id="8" creationId="{617D9453-F508-C07A-2FD0-D0ADDCDB4CF7}"/>
          </ac:spMkLst>
        </pc:spChg>
        <pc:spChg chg="del mod">
          <ac:chgData name="Samantha Stewart" userId="c7803ea34250eacb" providerId="LiveId" clId="{D3F77B38-856A-44B4-BC32-ADB842C08C39}" dt="2023-10-03T13:19:38.948" v="1685" actId="478"/>
          <ac:spMkLst>
            <pc:docMk/>
            <pc:sldMk cId="878655959" sldId="276"/>
            <ac:spMk id="10" creationId="{73CA741B-579A-A7A3-A78D-CB7579309AB4}"/>
          </ac:spMkLst>
        </pc:spChg>
        <pc:graphicFrameChg chg="mod modGraphic">
          <ac:chgData name="Samantha Stewart" userId="c7803ea34250eacb" providerId="LiveId" clId="{D3F77B38-856A-44B4-BC32-ADB842C08C39}" dt="2023-10-03T13:19:35.361" v="1684" actId="14100"/>
          <ac:graphicFrameMkLst>
            <pc:docMk/>
            <pc:sldMk cId="878655959" sldId="276"/>
            <ac:graphicFrameMk id="5" creationId="{8B4B37C8-AE31-BED9-1502-BB76E6F762EC}"/>
          </ac:graphicFrameMkLst>
        </pc:graphicFrameChg>
        <pc:picChg chg="mod">
          <ac:chgData name="Samantha Stewart" userId="c7803ea34250eacb" providerId="LiveId" clId="{D3F77B38-856A-44B4-BC32-ADB842C08C39}" dt="2023-10-03T13:19:45.620" v="1687" actId="14100"/>
          <ac:picMkLst>
            <pc:docMk/>
            <pc:sldMk cId="878655959" sldId="276"/>
            <ac:picMk id="6" creationId="{70FB1AE0-9185-6C98-8FBD-F5D49ED77990}"/>
          </ac:picMkLst>
        </pc:picChg>
      </pc:sldChg>
      <pc:sldChg chg="addSp delSp modSp add mod">
        <pc:chgData name="Samantha Stewart" userId="c7803ea34250eacb" providerId="LiveId" clId="{D3F77B38-856A-44B4-BC32-ADB842C08C39}" dt="2023-10-16T10:09:55.251" v="5739" actId="255"/>
        <pc:sldMkLst>
          <pc:docMk/>
          <pc:sldMk cId="1359358388" sldId="276"/>
        </pc:sldMkLst>
        <pc:spChg chg="mod">
          <ac:chgData name="Samantha Stewart" userId="c7803ea34250eacb" providerId="LiveId" clId="{D3F77B38-856A-44B4-BC32-ADB842C08C39}" dt="2023-10-03T13:22:44.087" v="1726" actId="207"/>
          <ac:spMkLst>
            <pc:docMk/>
            <pc:sldMk cId="1359358388" sldId="276"/>
            <ac:spMk id="2" creationId="{FF09EB10-71EF-D396-AC99-6EFEAA80ED34}"/>
          </ac:spMkLst>
        </pc:spChg>
        <pc:spChg chg="del mod">
          <ac:chgData name="Samantha Stewart" userId="c7803ea34250eacb" providerId="LiveId" clId="{D3F77B38-856A-44B4-BC32-ADB842C08C39}" dt="2023-10-03T13:22:04.784" v="1698" actId="478"/>
          <ac:spMkLst>
            <pc:docMk/>
            <pc:sldMk cId="1359358388" sldId="276"/>
            <ac:spMk id="7" creationId="{A6646D09-D315-E2A3-7C74-247D6E5346B2}"/>
          </ac:spMkLst>
        </pc:spChg>
        <pc:spChg chg="add mod">
          <ac:chgData name="Samantha Stewart" userId="c7803ea34250eacb" providerId="LiveId" clId="{D3F77B38-856A-44B4-BC32-ADB842C08C39}" dt="2023-10-16T10:09:55.251" v="5739" actId="255"/>
          <ac:spMkLst>
            <pc:docMk/>
            <pc:sldMk cId="1359358388" sldId="276"/>
            <ac:spMk id="8" creationId="{BAA53143-F5EA-9929-3D0C-4EF95F6A947F}"/>
          </ac:spMkLst>
        </pc:spChg>
        <pc:graphicFrameChg chg="del modGraphic">
          <ac:chgData name="Samantha Stewart" userId="c7803ea34250eacb" providerId="LiveId" clId="{D3F77B38-856A-44B4-BC32-ADB842C08C39}" dt="2023-10-03T13:21:53.931" v="1694" actId="478"/>
          <ac:graphicFrameMkLst>
            <pc:docMk/>
            <pc:sldMk cId="1359358388" sldId="276"/>
            <ac:graphicFrameMk id="5" creationId="{8B4B37C8-AE31-BED9-1502-BB76E6F762EC}"/>
          </ac:graphicFrameMkLst>
        </pc:graphicFrameChg>
        <pc:picChg chg="del mod">
          <ac:chgData name="Samantha Stewart" userId="c7803ea34250eacb" providerId="LiveId" clId="{D3F77B38-856A-44B4-BC32-ADB842C08C39}" dt="2023-10-03T13:21:59.861" v="1696" actId="478"/>
          <ac:picMkLst>
            <pc:docMk/>
            <pc:sldMk cId="1359358388" sldId="276"/>
            <ac:picMk id="3" creationId="{C4700359-80CA-5DB0-1A58-99713FFE69ED}"/>
          </ac:picMkLst>
        </pc:picChg>
      </pc:sldChg>
      <pc:sldChg chg="add ord">
        <pc:chgData name="Samantha Stewart" userId="c7803ea34250eacb" providerId="LiveId" clId="{D3F77B38-856A-44B4-BC32-ADB842C08C39}" dt="2023-10-03T13:58:43.111" v="2315"/>
        <pc:sldMkLst>
          <pc:docMk/>
          <pc:sldMk cId="4049844859" sldId="277"/>
        </pc:sldMkLst>
      </pc:sldChg>
      <pc:sldChg chg="addSp delSp modSp add mod">
        <pc:chgData name="Samantha Stewart" userId="c7803ea34250eacb" providerId="LiveId" clId="{D3F77B38-856A-44B4-BC32-ADB842C08C39}" dt="2023-10-03T14:09:02.586" v="2825" actId="20577"/>
        <pc:sldMkLst>
          <pc:docMk/>
          <pc:sldMk cId="1002331971" sldId="278"/>
        </pc:sldMkLst>
        <pc:spChg chg="mod">
          <ac:chgData name="Samantha Stewart" userId="c7803ea34250eacb" providerId="LiveId" clId="{D3F77B38-856A-44B4-BC32-ADB842C08C39}" dt="2023-10-03T14:09:02.586" v="2825" actId="20577"/>
          <ac:spMkLst>
            <pc:docMk/>
            <pc:sldMk cId="1002331971" sldId="278"/>
            <ac:spMk id="2" creationId="{FF09EB10-71EF-D396-AC99-6EFEAA80ED34}"/>
          </ac:spMkLst>
        </pc:spChg>
        <pc:spChg chg="del mod">
          <ac:chgData name="Samantha Stewart" userId="c7803ea34250eacb" providerId="LiveId" clId="{D3F77B38-856A-44B4-BC32-ADB842C08C39}" dt="2023-10-03T13:59:38.961" v="2319" actId="478"/>
          <ac:spMkLst>
            <pc:docMk/>
            <pc:sldMk cId="1002331971" sldId="278"/>
            <ac:spMk id="8" creationId="{539E152A-2723-2D37-D7E0-F17272CF10A6}"/>
          </ac:spMkLst>
        </pc:spChg>
        <pc:spChg chg="add del mod">
          <ac:chgData name="Samantha Stewart" userId="c7803ea34250eacb" providerId="LiveId" clId="{D3F77B38-856A-44B4-BC32-ADB842C08C39}" dt="2023-10-03T14:00:59.418" v="2349" actId="478"/>
          <ac:spMkLst>
            <pc:docMk/>
            <pc:sldMk cId="1002331971" sldId="278"/>
            <ac:spMk id="9" creationId="{25BD0C9B-3E69-B411-E5DF-F3BE587AAB65}"/>
          </ac:spMkLst>
        </pc:spChg>
        <pc:graphicFrameChg chg="add mod modGraphic">
          <ac:chgData name="Samantha Stewart" userId="c7803ea34250eacb" providerId="LiveId" clId="{D3F77B38-856A-44B4-BC32-ADB842C08C39}" dt="2023-10-03T14:08:25.803" v="2793" actId="122"/>
          <ac:graphicFrameMkLst>
            <pc:docMk/>
            <pc:sldMk cId="1002331971" sldId="278"/>
            <ac:graphicFrameMk id="3" creationId="{4C9EBCC3-2A5A-E9C1-F92F-A2AAF1A07F0D}"/>
          </ac:graphicFrameMkLst>
        </pc:graphicFrameChg>
        <pc:graphicFrameChg chg="del mod modGraphic">
          <ac:chgData name="Samantha Stewart" userId="c7803ea34250eacb" providerId="LiveId" clId="{D3F77B38-856A-44B4-BC32-ADB842C08C39}" dt="2023-10-03T14:00:26.760" v="2325" actId="478"/>
          <ac:graphicFrameMkLst>
            <pc:docMk/>
            <pc:sldMk cId="1002331971" sldId="278"/>
            <ac:graphicFrameMk id="5" creationId="{8B4B37C8-AE31-BED9-1502-BB76E6F762EC}"/>
          </ac:graphicFrameMkLst>
        </pc:graphicFrameChg>
        <pc:picChg chg="del">
          <ac:chgData name="Samantha Stewart" userId="c7803ea34250eacb" providerId="LiveId" clId="{D3F77B38-856A-44B4-BC32-ADB842C08C39}" dt="2023-10-03T13:59:33.418" v="2317" actId="478"/>
          <ac:picMkLst>
            <pc:docMk/>
            <pc:sldMk cId="1002331971" sldId="278"/>
            <ac:picMk id="6" creationId="{7A4D538D-4F73-F872-B134-5D757F125340}"/>
          </ac:picMkLst>
        </pc:picChg>
      </pc:sldChg>
      <pc:sldChg chg="addSp delSp modSp add mod">
        <pc:chgData name="Samantha Stewart" userId="c7803ea34250eacb" providerId="LiveId" clId="{D3F77B38-856A-44B4-BC32-ADB842C08C39}" dt="2023-10-03T14:21:09.712" v="3304" actId="1076"/>
        <pc:sldMkLst>
          <pc:docMk/>
          <pc:sldMk cId="3081310633" sldId="279"/>
        </pc:sldMkLst>
        <pc:spChg chg="add mod">
          <ac:chgData name="Samantha Stewart" userId="c7803ea34250eacb" providerId="LiveId" clId="{D3F77B38-856A-44B4-BC32-ADB842C08C39}" dt="2023-10-03T14:21:09.712" v="3304" actId="1076"/>
          <ac:spMkLst>
            <pc:docMk/>
            <pc:sldMk cId="3081310633" sldId="279"/>
            <ac:spMk id="5" creationId="{4A7EAC56-ADF8-9AB0-1CF1-5B236674EAA6}"/>
          </ac:spMkLst>
        </pc:spChg>
        <pc:graphicFrameChg chg="del modGraphic">
          <ac:chgData name="Samantha Stewart" userId="c7803ea34250eacb" providerId="LiveId" clId="{D3F77B38-856A-44B4-BC32-ADB842C08C39}" dt="2023-10-03T14:09:22.561" v="2828" actId="478"/>
          <ac:graphicFrameMkLst>
            <pc:docMk/>
            <pc:sldMk cId="3081310633" sldId="279"/>
            <ac:graphicFrameMk id="3" creationId="{4C9EBCC3-2A5A-E9C1-F92F-A2AAF1A07F0D}"/>
          </ac:graphicFrameMkLst>
        </pc:graphicFrameChg>
      </pc:sldChg>
      <pc:sldChg chg="modSp add mod">
        <pc:chgData name="Samantha Stewart" userId="c7803ea34250eacb" providerId="LiveId" clId="{D3F77B38-856A-44B4-BC32-ADB842C08C39}" dt="2023-10-03T14:29:54.040" v="3402" actId="20577"/>
        <pc:sldMkLst>
          <pc:docMk/>
          <pc:sldMk cId="2178041280" sldId="280"/>
        </pc:sldMkLst>
        <pc:spChg chg="mod">
          <ac:chgData name="Samantha Stewart" userId="c7803ea34250eacb" providerId="LiveId" clId="{D3F77B38-856A-44B4-BC32-ADB842C08C39}" dt="2023-10-03T14:29:54.040" v="3402" actId="20577"/>
          <ac:spMkLst>
            <pc:docMk/>
            <pc:sldMk cId="2178041280" sldId="280"/>
            <ac:spMk id="5" creationId="{4A7EAC56-ADF8-9AB0-1CF1-5B236674EAA6}"/>
          </ac:spMkLst>
        </pc:spChg>
      </pc:sldChg>
      <pc:sldChg chg="modSp add mod">
        <pc:chgData name="Samantha Stewart" userId="c7803ea34250eacb" providerId="LiveId" clId="{D3F77B38-856A-44B4-BC32-ADB842C08C39}" dt="2023-10-05T15:40:07.528" v="5488" actId="1076"/>
        <pc:sldMkLst>
          <pc:docMk/>
          <pc:sldMk cId="2577235184" sldId="281"/>
        </pc:sldMkLst>
        <pc:spChg chg="mod">
          <ac:chgData name="Samantha Stewart" userId="c7803ea34250eacb" providerId="LiveId" clId="{D3F77B38-856A-44B4-BC32-ADB842C08C39}" dt="2023-10-05T15:40:07.528" v="5488" actId="1076"/>
          <ac:spMkLst>
            <pc:docMk/>
            <pc:sldMk cId="2577235184" sldId="281"/>
            <ac:spMk id="5" creationId="{4A7EAC56-ADF8-9AB0-1CF1-5B236674EAA6}"/>
          </ac:spMkLst>
        </pc:spChg>
      </pc:sldChg>
      <pc:sldChg chg="modSp add mod">
        <pc:chgData name="Samantha Stewart" userId="c7803ea34250eacb" providerId="LiveId" clId="{D3F77B38-856A-44B4-BC32-ADB842C08C39}" dt="2023-10-05T15:40:34.338" v="5489" actId="20577"/>
        <pc:sldMkLst>
          <pc:docMk/>
          <pc:sldMk cId="2486513727" sldId="282"/>
        </pc:sldMkLst>
        <pc:spChg chg="mod">
          <ac:chgData name="Samantha Stewart" userId="c7803ea34250eacb" providerId="LiveId" clId="{D3F77B38-856A-44B4-BC32-ADB842C08C39}" dt="2023-10-03T14:51:53.775" v="3947" actId="20577"/>
          <ac:spMkLst>
            <pc:docMk/>
            <pc:sldMk cId="2486513727" sldId="282"/>
            <ac:spMk id="2" creationId="{FF09EB10-71EF-D396-AC99-6EFEAA80ED34}"/>
          </ac:spMkLst>
        </pc:spChg>
        <pc:spChg chg="mod">
          <ac:chgData name="Samantha Stewart" userId="c7803ea34250eacb" providerId="LiveId" clId="{D3F77B38-856A-44B4-BC32-ADB842C08C39}" dt="2023-10-05T15:40:34.338" v="5489" actId="20577"/>
          <ac:spMkLst>
            <pc:docMk/>
            <pc:sldMk cId="2486513727" sldId="282"/>
            <ac:spMk id="5" creationId="{4A7EAC56-ADF8-9AB0-1CF1-5B236674EAA6}"/>
          </ac:spMkLst>
        </pc:spChg>
      </pc:sldChg>
      <pc:sldChg chg="modSp add mod">
        <pc:chgData name="Samantha Stewart" userId="c7803ea34250eacb" providerId="LiveId" clId="{D3F77B38-856A-44B4-BC32-ADB842C08C39}" dt="2023-10-05T15:41:02.621" v="5490" actId="114"/>
        <pc:sldMkLst>
          <pc:docMk/>
          <pc:sldMk cId="826193506" sldId="283"/>
        </pc:sldMkLst>
        <pc:spChg chg="mod">
          <ac:chgData name="Samantha Stewart" userId="c7803ea34250eacb" providerId="LiveId" clId="{D3F77B38-856A-44B4-BC32-ADB842C08C39}" dt="2023-10-05T15:41:02.621" v="5490" actId="114"/>
          <ac:spMkLst>
            <pc:docMk/>
            <pc:sldMk cId="826193506" sldId="283"/>
            <ac:spMk id="5" creationId="{4A7EAC56-ADF8-9AB0-1CF1-5B236674EAA6}"/>
          </ac:spMkLst>
        </pc:spChg>
      </pc:sldChg>
      <pc:sldChg chg="modSp add mod">
        <pc:chgData name="Samantha Stewart" userId="c7803ea34250eacb" providerId="LiveId" clId="{D3F77B38-856A-44B4-BC32-ADB842C08C39}" dt="2023-10-03T15:06:54.847" v="4906" actId="20577"/>
        <pc:sldMkLst>
          <pc:docMk/>
          <pc:sldMk cId="2581128977" sldId="284"/>
        </pc:sldMkLst>
        <pc:spChg chg="mod">
          <ac:chgData name="Samantha Stewart" userId="c7803ea34250eacb" providerId="LiveId" clId="{D3F77B38-856A-44B4-BC32-ADB842C08C39}" dt="2023-10-03T15:06:54.847" v="4906" actId="20577"/>
          <ac:spMkLst>
            <pc:docMk/>
            <pc:sldMk cId="2581128977" sldId="284"/>
            <ac:spMk id="5" creationId="{4A7EAC56-ADF8-9AB0-1CF1-5B236674EAA6}"/>
          </ac:spMkLst>
        </pc:spChg>
      </pc:sldChg>
      <pc:sldChg chg="modSp add mod">
        <pc:chgData name="Samantha Stewart" userId="c7803ea34250eacb" providerId="LiveId" clId="{D3F77B38-856A-44B4-BC32-ADB842C08C39}" dt="2023-10-05T15:42:31.126" v="5555" actId="20577"/>
        <pc:sldMkLst>
          <pc:docMk/>
          <pc:sldMk cId="2166349681" sldId="285"/>
        </pc:sldMkLst>
        <pc:spChg chg="mod">
          <ac:chgData name="Samantha Stewart" userId="c7803ea34250eacb" providerId="LiveId" clId="{D3F77B38-856A-44B4-BC32-ADB842C08C39}" dt="2023-10-03T15:10:28.338" v="5109" actId="20577"/>
          <ac:spMkLst>
            <pc:docMk/>
            <pc:sldMk cId="2166349681" sldId="285"/>
            <ac:spMk id="2" creationId="{FF09EB10-71EF-D396-AC99-6EFEAA80ED34}"/>
          </ac:spMkLst>
        </pc:spChg>
        <pc:spChg chg="mod">
          <ac:chgData name="Samantha Stewart" userId="c7803ea34250eacb" providerId="LiveId" clId="{D3F77B38-856A-44B4-BC32-ADB842C08C39}" dt="2023-10-05T15:42:31.126" v="5555" actId="20577"/>
          <ac:spMkLst>
            <pc:docMk/>
            <pc:sldMk cId="2166349681" sldId="285"/>
            <ac:spMk id="5" creationId="{4A7EAC56-ADF8-9AB0-1CF1-5B236674EA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6F5C5BD-8AB6-4E5F-8616-0B1D32D0FBFD}" type="datetime1">
              <a:rPr lang="en-US" smtClean="0"/>
              <a:t>11/6/2023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3DD49AE-E876-4130-BF53-6229B9820536}" type="datetime1">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C0840E64-78EA-480E-9DFC-F5D183737F14}" type="datetime1">
              <a:rPr lang="en-US" smtClean="0"/>
              <a:t>11/6/2023</a:t>
            </a:fld>
            <a:endParaRPr lang="en-US" dirty="0"/>
          </a:p>
        </p:txBody>
      </p:sp>
      <p:sp>
        <p:nvSpPr>
          <p:cNvPr id="21" name="Footer Placeholder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lide Number Placehold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6B56802B-70FA-41EA-BEAA-8B64D5BF1424}" type="datetime1">
              <a:rPr lang="en-US" smtClean="0"/>
              <a:t>11/6/2023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rtlCol="0"/>
          <a:lstStyle/>
          <a:p>
            <a:pPr rtl="0"/>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F512D428-74E3-499E-9255-6C7C463A82F6}" type="datetime1">
              <a:rPr lang="en-US" smtClean="0"/>
              <a:t>11/6/2023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6AF379E8-AC6C-43B9-9222-BDF0AF9336F0}" type="datetime1">
              <a:rPr lang="en-US" smtClean="0"/>
              <a:t>11/6/2023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ED329652-6112-4F3D-B614-62B56A045E3D}" type="datetime1">
              <a:rPr lang="en-US" smtClean="0"/>
              <a:t>11/6/2023</a:t>
            </a:fld>
            <a:endParaRPr lang="en-US" dirty="0"/>
          </a:p>
        </p:txBody>
      </p:sp>
      <p:sp>
        <p:nvSpPr>
          <p:cNvPr id="5" name="Footer Placeholder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rtl="0"/>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5" name="Date Placeholder 4"/>
          <p:cNvSpPr>
            <a:spLocks noGrp="1"/>
          </p:cNvSpPr>
          <p:nvPr>
            <p:ph type="dt" sz="half" idx="10"/>
          </p:nvPr>
        </p:nvSpPr>
        <p:spPr/>
        <p:txBody>
          <a:bodyPr rtlCol="0"/>
          <a:lstStyle/>
          <a:p>
            <a:pPr rtl="0"/>
            <a:fld id="{3064E64D-1B50-4EC0-83A1-DE58B45AB49E}" type="datetime1">
              <a:rPr lang="en-US" smtClean="0"/>
              <a:t>11/6/2023</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p:cNvSpPr>
            <a:spLocks noGrp="1"/>
          </p:cNvSpPr>
          <p:nvPr>
            <p:ph type="dt" sz="half" idx="10"/>
          </p:nvPr>
        </p:nvSpPr>
        <p:spPr/>
        <p:txBody>
          <a:bodyPr rtlCol="0"/>
          <a:lstStyle/>
          <a:p>
            <a:pPr rtl="0"/>
            <a:fld id="{8761A824-A4A3-4BDD-B7F1-293A0EC1EA54}" type="datetime1">
              <a:rPr lang="en-US" smtClean="0"/>
              <a:t>11/6/2023</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Date Placeholder 2"/>
          <p:cNvSpPr>
            <a:spLocks noGrp="1"/>
          </p:cNvSpPr>
          <p:nvPr>
            <p:ph type="dt" sz="half" idx="10"/>
          </p:nvPr>
        </p:nvSpPr>
        <p:spPr/>
        <p:txBody>
          <a:bodyPr rtlCol="0"/>
          <a:lstStyle/>
          <a:p>
            <a:pPr rtl="0"/>
            <a:fld id="{D81B1D06-1BCF-4BCB-9319-09267D16BB9F}" type="datetime1">
              <a:rPr lang="en-US" smtClean="0"/>
              <a:t>11/6/2023</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5361324-1C8A-40EA-A8C7-BACD05350B74}" type="datetime1">
              <a:rPr lang="en-US" smtClean="0"/>
              <a:t>11/6/2023</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5BA78C1D-B8C9-43D1-BED3-AB201E145563}" type="datetime1">
              <a:rPr lang="en-US" smtClean="0"/>
              <a:t>11/6/2023</a:t>
            </a:fld>
            <a:endParaRPr lang="en-US"/>
          </a:p>
        </p:txBody>
      </p:sp>
      <p:sp>
        <p:nvSpPr>
          <p:cNvPr id="9" name="Footer Placeholder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lide Number Placehold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BFA2D3EE-FBE6-4434-A13B-BD4C1C612D44}" type="datetime1">
              <a:rPr lang="en-US" smtClean="0"/>
              <a:t>11/6/2023</a:t>
            </a:fld>
            <a:endParaRPr lang="en-US" dirty="0"/>
          </a:p>
        </p:txBody>
      </p:sp>
      <p:sp>
        <p:nvSpPr>
          <p:cNvPr id="6" name="Footer Placeholder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lide Number Placeholder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Quarter level</a:t>
            </a:r>
          </a:p>
          <a:p>
            <a:pPr lvl="4" rtl="0"/>
            <a:r>
              <a:rPr lang="en-gb"/>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4FF323AA-170C-4C76-B350-C21CF15222DA}" type="datetime1">
              <a:rPr lang="en-US" smtClean="0"/>
              <a:t>11/6/2023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stewart@northern.ac.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es.com/teaching-resource/art-and-photography-assessment-objectives-display-handouts-11551776" TargetMode="External"/><Relationship Id="rId2" Type="http://schemas.openxmlformats.org/officeDocument/2006/relationships/hyperlink" Target="https://www.slideserve.com/ady/simulations-and-discovery-based-learn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GB"/>
          </a:p>
        </p:txBody>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GB"/>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2" y="1808532"/>
            <a:ext cx="4775075" cy="1630907"/>
          </a:xfrm>
        </p:spPr>
        <p:txBody>
          <a:bodyPr rtlCol="0">
            <a:normAutofit/>
          </a:bodyPr>
          <a:lstStyle/>
          <a:p>
            <a:pPr rtl="0"/>
            <a:r>
              <a:rPr lang="en-gb" sz="4400" dirty="0">
                <a:solidFill>
                  <a:schemeClr val="tx1"/>
                </a:solidFill>
              </a:rPr>
              <a:t>What works teach meets 1</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1" y="3321683"/>
            <a:ext cx="4775075" cy="559656"/>
          </a:xfrm>
        </p:spPr>
        <p:txBody>
          <a:bodyPr rtlCol="0">
            <a:noAutofit/>
          </a:bodyPr>
          <a:lstStyle/>
          <a:p>
            <a:pPr rtl="0">
              <a:spcAft>
                <a:spcPts val="600"/>
              </a:spcAft>
            </a:pPr>
            <a:r>
              <a:rPr lang="en-gb" sz="2000" b="1" dirty="0">
                <a:solidFill>
                  <a:schemeClr val="tx1"/>
                </a:solidFill>
              </a:rPr>
              <a:t>Art Pedagogies.</a:t>
            </a:r>
          </a:p>
          <a:p>
            <a:pPr rtl="0">
              <a:spcAft>
                <a:spcPts val="600"/>
              </a:spcAft>
            </a:pPr>
            <a:r>
              <a:rPr lang="en-GB" sz="2000" b="1" dirty="0">
                <a:solidFill>
                  <a:schemeClr val="tx1"/>
                </a:solidFill>
              </a:rPr>
              <a:t>What is Subject Pedagogy in Art? Why is it important?</a:t>
            </a:r>
            <a:endParaRPr lang="en-gb" sz="2000" b="1" dirty="0">
              <a:solidFill>
                <a:schemeClr val="tx1"/>
              </a:solidFill>
            </a:endParaRPr>
          </a:p>
          <a:p>
            <a:pPr rtl="0">
              <a:spcAft>
                <a:spcPts val="600"/>
              </a:spcAft>
            </a:pPr>
            <a:r>
              <a:rPr lang="en-GB" sz="2000" dirty="0">
                <a:solidFill>
                  <a:schemeClr val="tx1"/>
                </a:solidFill>
              </a:rPr>
              <a:t>Sam Stewart</a:t>
            </a:r>
            <a:endParaRPr lang="en-gb" sz="2000"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Key Influences – What does an Art teacher have to do? </a:t>
            </a:r>
            <a:r>
              <a:rPr lang="en-GB" b="1" dirty="0">
                <a:solidFill>
                  <a:srgbClr val="FF0000"/>
                </a:solidFill>
              </a:rPr>
              <a:t>A’ Level</a:t>
            </a:r>
          </a:p>
        </p:txBody>
      </p:sp>
      <p:graphicFrame>
        <p:nvGraphicFramePr>
          <p:cNvPr id="5" name="Table 5">
            <a:extLst>
              <a:ext uri="{FF2B5EF4-FFF2-40B4-BE49-F238E27FC236}">
                <a16:creationId xmlns:a16="http://schemas.microsoft.com/office/drawing/2014/main" id="{8B4B37C8-AE31-BED9-1502-BB76E6F762EC}"/>
              </a:ext>
            </a:extLst>
          </p:cNvPr>
          <p:cNvGraphicFramePr>
            <a:graphicFrameLocks noGrp="1"/>
          </p:cNvGraphicFramePr>
          <p:nvPr>
            <p:ph idx="1"/>
            <p:extLst>
              <p:ext uri="{D42A27DB-BD31-4B8C-83A1-F6EECF244321}">
                <p14:modId xmlns:p14="http://schemas.microsoft.com/office/powerpoint/2010/main" val="3212700399"/>
              </p:ext>
            </p:extLst>
          </p:nvPr>
        </p:nvGraphicFramePr>
        <p:xfrm>
          <a:off x="1066800" y="2103438"/>
          <a:ext cx="2514600" cy="4297680"/>
        </p:xfrm>
        <a:graphic>
          <a:graphicData uri="http://schemas.openxmlformats.org/drawingml/2006/table">
            <a:tbl>
              <a:tblPr firstRow="1" bandRow="1">
                <a:tableStyleId>{0660B408-B3CF-4A94-85FC-2B1E0A45F4A2}</a:tableStyleId>
              </a:tblPr>
              <a:tblGrid>
                <a:gridCol w="2514600">
                  <a:extLst>
                    <a:ext uri="{9D8B030D-6E8A-4147-A177-3AD203B41FA5}">
                      <a16:colId xmlns:a16="http://schemas.microsoft.com/office/drawing/2014/main" val="66560428"/>
                    </a:ext>
                  </a:extLst>
                </a:gridCol>
              </a:tblGrid>
              <a:tr h="370840">
                <a:tc>
                  <a:txBody>
                    <a:bodyPr/>
                    <a:lstStyle/>
                    <a:p>
                      <a:r>
                        <a:rPr lang="en-GB" dirty="0"/>
                        <a:t>Assessment Objective One (AO1)</a:t>
                      </a:r>
                    </a:p>
                  </a:txBody>
                  <a:tcPr/>
                </a:tc>
                <a:extLst>
                  <a:ext uri="{0D108BD9-81ED-4DB2-BD59-A6C34878D82A}">
                    <a16:rowId xmlns:a16="http://schemas.microsoft.com/office/drawing/2014/main" val="1323914036"/>
                  </a:ext>
                </a:extLst>
              </a:tr>
              <a:tr h="370840">
                <a:tc>
                  <a:txBody>
                    <a:bodyPr/>
                    <a:lstStyle/>
                    <a:p>
                      <a:r>
                        <a:rPr lang="en-GB" dirty="0"/>
                        <a:t>Develop ideas through </a:t>
                      </a:r>
                      <a:r>
                        <a:rPr lang="en-GB" dirty="0">
                          <a:solidFill>
                            <a:srgbClr val="FF0000"/>
                          </a:solidFill>
                        </a:rPr>
                        <a:t>sustained and focussed</a:t>
                      </a:r>
                      <a:r>
                        <a:rPr lang="en-GB" dirty="0"/>
                        <a:t> investigations, </a:t>
                      </a:r>
                      <a:r>
                        <a:rPr lang="en-GB" dirty="0">
                          <a:solidFill>
                            <a:srgbClr val="FF0000"/>
                          </a:solidFill>
                        </a:rPr>
                        <a:t>informed by contextual or other sources</a:t>
                      </a:r>
                      <a:r>
                        <a:rPr lang="en-GB" dirty="0"/>
                        <a:t> demonstrating </a:t>
                      </a:r>
                      <a:r>
                        <a:rPr lang="en-GB" dirty="0">
                          <a:solidFill>
                            <a:srgbClr val="FF0000"/>
                          </a:solidFill>
                        </a:rPr>
                        <a:t>analytical and </a:t>
                      </a:r>
                      <a:r>
                        <a:rPr lang="en-GB" dirty="0"/>
                        <a:t>critical understanding of sources.</a:t>
                      </a:r>
                    </a:p>
                  </a:txBody>
                  <a:tcPr/>
                </a:tc>
                <a:extLst>
                  <a:ext uri="{0D108BD9-81ED-4DB2-BD59-A6C34878D82A}">
                    <a16:rowId xmlns:a16="http://schemas.microsoft.com/office/drawing/2014/main" val="3379525967"/>
                  </a:ext>
                </a:extLst>
              </a:tr>
            </a:tbl>
          </a:graphicData>
        </a:graphic>
      </p:graphicFrame>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8" name="TextBox 7">
            <a:extLst>
              <a:ext uri="{FF2B5EF4-FFF2-40B4-BE49-F238E27FC236}">
                <a16:creationId xmlns:a16="http://schemas.microsoft.com/office/drawing/2014/main" id="{617D9453-F508-C07A-2FD0-D0ADDCDB4CF7}"/>
              </a:ext>
            </a:extLst>
          </p:cNvPr>
          <p:cNvSpPr txBox="1"/>
          <p:nvPr/>
        </p:nvSpPr>
        <p:spPr>
          <a:xfrm>
            <a:off x="8869525" y="6611779"/>
            <a:ext cx="3138973" cy="246221"/>
          </a:xfrm>
          <a:prstGeom prst="rect">
            <a:avLst/>
          </a:prstGeom>
          <a:noFill/>
        </p:spPr>
        <p:txBody>
          <a:bodyPr wrap="square">
            <a:spAutoFit/>
          </a:bodyPr>
          <a:lstStyle/>
          <a:p>
            <a:r>
              <a:rPr lang="en-GB" sz="1000" dirty="0"/>
              <a:t>Costa Art and Photography Resources, 2018)</a:t>
            </a:r>
          </a:p>
        </p:txBody>
      </p:sp>
      <p:pic>
        <p:nvPicPr>
          <p:cNvPr id="3" name="Picture 2">
            <a:extLst>
              <a:ext uri="{FF2B5EF4-FFF2-40B4-BE49-F238E27FC236}">
                <a16:creationId xmlns:a16="http://schemas.microsoft.com/office/drawing/2014/main" id="{A06C7FAA-A91B-9E99-F2F2-AFF38136CA4D}"/>
              </a:ext>
            </a:extLst>
          </p:cNvPr>
          <p:cNvPicPr>
            <a:picLocks noChangeAspect="1"/>
          </p:cNvPicPr>
          <p:nvPr/>
        </p:nvPicPr>
        <p:blipFill>
          <a:blip r:embed="rId2"/>
          <a:stretch>
            <a:fillRect/>
          </a:stretch>
        </p:blipFill>
        <p:spPr>
          <a:xfrm>
            <a:off x="3714750" y="2103438"/>
            <a:ext cx="5807864" cy="4111968"/>
          </a:xfrm>
          <a:prstGeom prst="rect">
            <a:avLst/>
          </a:prstGeom>
        </p:spPr>
      </p:pic>
    </p:spTree>
    <p:extLst>
      <p:ext uri="{BB962C8B-B14F-4D97-AF65-F5344CB8AC3E}">
        <p14:creationId xmlns:p14="http://schemas.microsoft.com/office/powerpoint/2010/main" val="407946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Key Influences – What does an Art teacher have to do? </a:t>
            </a:r>
            <a:r>
              <a:rPr lang="en-GB" b="1" dirty="0">
                <a:solidFill>
                  <a:srgbClr val="FF0000"/>
                </a:solidFill>
              </a:rPr>
              <a:t>A’ Level</a:t>
            </a:r>
          </a:p>
        </p:txBody>
      </p:sp>
      <p:graphicFrame>
        <p:nvGraphicFramePr>
          <p:cNvPr id="5" name="Table 5">
            <a:extLst>
              <a:ext uri="{FF2B5EF4-FFF2-40B4-BE49-F238E27FC236}">
                <a16:creationId xmlns:a16="http://schemas.microsoft.com/office/drawing/2014/main" id="{8B4B37C8-AE31-BED9-1502-BB76E6F762EC}"/>
              </a:ext>
            </a:extLst>
          </p:cNvPr>
          <p:cNvGraphicFramePr>
            <a:graphicFrameLocks noGrp="1"/>
          </p:cNvGraphicFramePr>
          <p:nvPr>
            <p:ph idx="1"/>
            <p:extLst>
              <p:ext uri="{D42A27DB-BD31-4B8C-83A1-F6EECF244321}">
                <p14:modId xmlns:p14="http://schemas.microsoft.com/office/powerpoint/2010/main" val="2968779233"/>
              </p:ext>
            </p:extLst>
          </p:nvPr>
        </p:nvGraphicFramePr>
        <p:xfrm>
          <a:off x="1066800" y="2103438"/>
          <a:ext cx="2514600" cy="2926080"/>
        </p:xfrm>
        <a:graphic>
          <a:graphicData uri="http://schemas.openxmlformats.org/drawingml/2006/table">
            <a:tbl>
              <a:tblPr firstRow="1" bandRow="1">
                <a:tableStyleId>{0660B408-B3CF-4A94-85FC-2B1E0A45F4A2}</a:tableStyleId>
              </a:tblPr>
              <a:tblGrid>
                <a:gridCol w="2514600">
                  <a:extLst>
                    <a:ext uri="{9D8B030D-6E8A-4147-A177-3AD203B41FA5}">
                      <a16:colId xmlns:a16="http://schemas.microsoft.com/office/drawing/2014/main" val="770588115"/>
                    </a:ext>
                  </a:extLst>
                </a:gridCol>
              </a:tblGrid>
              <a:tr h="370840">
                <a:tc>
                  <a:txBody>
                    <a:bodyPr/>
                    <a:lstStyle/>
                    <a:p>
                      <a:r>
                        <a:rPr lang="en-GB" dirty="0"/>
                        <a:t>Assessment Objective Two (AO2)</a:t>
                      </a:r>
                    </a:p>
                  </a:txBody>
                  <a:tcPr/>
                </a:tc>
                <a:extLst>
                  <a:ext uri="{0D108BD9-81ED-4DB2-BD59-A6C34878D82A}">
                    <a16:rowId xmlns:a16="http://schemas.microsoft.com/office/drawing/2014/main" val="1323914036"/>
                  </a:ext>
                </a:extLst>
              </a:tr>
              <a:tr h="370840">
                <a:tc>
                  <a:txBody>
                    <a:bodyPr/>
                    <a:lstStyle/>
                    <a:p>
                      <a:r>
                        <a:rPr lang="en-GB" dirty="0">
                          <a:solidFill>
                            <a:srgbClr val="FF0000"/>
                          </a:solidFill>
                        </a:rPr>
                        <a:t>Explore and select appropriate resources, media, materials, techniques and processes, reviewing and refining ideas as work develops. </a:t>
                      </a:r>
                      <a:endParaRPr lang="en-GB" dirty="0"/>
                    </a:p>
                  </a:txBody>
                  <a:tcPr/>
                </a:tc>
                <a:extLst>
                  <a:ext uri="{0D108BD9-81ED-4DB2-BD59-A6C34878D82A}">
                    <a16:rowId xmlns:a16="http://schemas.microsoft.com/office/drawing/2014/main" val="3379525967"/>
                  </a:ext>
                </a:extLst>
              </a:tr>
            </a:tbl>
          </a:graphicData>
        </a:graphic>
      </p:graphicFrame>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8" name="TextBox 7">
            <a:extLst>
              <a:ext uri="{FF2B5EF4-FFF2-40B4-BE49-F238E27FC236}">
                <a16:creationId xmlns:a16="http://schemas.microsoft.com/office/drawing/2014/main" id="{539E152A-2723-2D37-D7E0-F17272CF10A6}"/>
              </a:ext>
            </a:extLst>
          </p:cNvPr>
          <p:cNvSpPr txBox="1"/>
          <p:nvPr/>
        </p:nvSpPr>
        <p:spPr>
          <a:xfrm>
            <a:off x="8712459" y="6596390"/>
            <a:ext cx="3359486" cy="261610"/>
          </a:xfrm>
          <a:prstGeom prst="rect">
            <a:avLst/>
          </a:prstGeom>
          <a:noFill/>
        </p:spPr>
        <p:txBody>
          <a:bodyPr wrap="square">
            <a:spAutoFit/>
          </a:bodyPr>
          <a:lstStyle/>
          <a:p>
            <a:r>
              <a:rPr lang="en-GB" sz="1100" dirty="0"/>
              <a:t>Costa Art and Photography Resources, 2018)</a:t>
            </a:r>
          </a:p>
        </p:txBody>
      </p:sp>
      <p:pic>
        <p:nvPicPr>
          <p:cNvPr id="3" name="Picture 2">
            <a:extLst>
              <a:ext uri="{FF2B5EF4-FFF2-40B4-BE49-F238E27FC236}">
                <a16:creationId xmlns:a16="http://schemas.microsoft.com/office/drawing/2014/main" id="{28DA2327-6418-7B57-B92B-C96BA7EA38E0}"/>
              </a:ext>
            </a:extLst>
          </p:cNvPr>
          <p:cNvPicPr>
            <a:picLocks noChangeAspect="1"/>
          </p:cNvPicPr>
          <p:nvPr/>
        </p:nvPicPr>
        <p:blipFill>
          <a:blip r:embed="rId2"/>
          <a:stretch>
            <a:fillRect/>
          </a:stretch>
        </p:blipFill>
        <p:spPr>
          <a:xfrm>
            <a:off x="3714749" y="2103438"/>
            <a:ext cx="5716863" cy="4036105"/>
          </a:xfrm>
          <a:prstGeom prst="rect">
            <a:avLst/>
          </a:prstGeom>
        </p:spPr>
      </p:pic>
    </p:spTree>
    <p:extLst>
      <p:ext uri="{BB962C8B-B14F-4D97-AF65-F5344CB8AC3E}">
        <p14:creationId xmlns:p14="http://schemas.microsoft.com/office/powerpoint/2010/main" val="85439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Key Influences – What does an Art teacher have to do? </a:t>
            </a:r>
            <a:r>
              <a:rPr lang="en-GB" b="1" dirty="0">
                <a:solidFill>
                  <a:srgbClr val="FF0000"/>
                </a:solidFill>
              </a:rPr>
              <a:t>A’ Level</a:t>
            </a:r>
          </a:p>
        </p:txBody>
      </p:sp>
      <p:graphicFrame>
        <p:nvGraphicFramePr>
          <p:cNvPr id="5" name="Table 5">
            <a:extLst>
              <a:ext uri="{FF2B5EF4-FFF2-40B4-BE49-F238E27FC236}">
                <a16:creationId xmlns:a16="http://schemas.microsoft.com/office/drawing/2014/main" id="{8B4B37C8-AE31-BED9-1502-BB76E6F762EC}"/>
              </a:ext>
            </a:extLst>
          </p:cNvPr>
          <p:cNvGraphicFramePr>
            <a:graphicFrameLocks noGrp="1"/>
          </p:cNvGraphicFramePr>
          <p:nvPr>
            <p:ph idx="1"/>
            <p:extLst>
              <p:ext uri="{D42A27DB-BD31-4B8C-83A1-F6EECF244321}">
                <p14:modId xmlns:p14="http://schemas.microsoft.com/office/powerpoint/2010/main" val="2738092198"/>
              </p:ext>
            </p:extLst>
          </p:nvPr>
        </p:nvGraphicFramePr>
        <p:xfrm>
          <a:off x="1066800" y="2103438"/>
          <a:ext cx="2514600" cy="2651760"/>
        </p:xfrm>
        <a:graphic>
          <a:graphicData uri="http://schemas.openxmlformats.org/drawingml/2006/table">
            <a:tbl>
              <a:tblPr firstRow="1" bandRow="1">
                <a:tableStyleId>{0660B408-B3CF-4A94-85FC-2B1E0A45F4A2}</a:tableStyleId>
              </a:tblPr>
              <a:tblGrid>
                <a:gridCol w="2514600">
                  <a:extLst>
                    <a:ext uri="{9D8B030D-6E8A-4147-A177-3AD203B41FA5}">
                      <a16:colId xmlns:a16="http://schemas.microsoft.com/office/drawing/2014/main" val="2076531512"/>
                    </a:ext>
                  </a:extLst>
                </a:gridCol>
              </a:tblGrid>
              <a:tr h="370840">
                <a:tc>
                  <a:txBody>
                    <a:bodyPr/>
                    <a:lstStyle/>
                    <a:p>
                      <a:r>
                        <a:rPr lang="en-GB" dirty="0"/>
                        <a:t>Assessment Objective Three (AO3)</a:t>
                      </a:r>
                    </a:p>
                  </a:txBody>
                  <a:tcPr/>
                </a:tc>
                <a:extLst>
                  <a:ext uri="{0D108BD9-81ED-4DB2-BD59-A6C34878D82A}">
                    <a16:rowId xmlns:a16="http://schemas.microsoft.com/office/drawing/2014/main" val="1323914036"/>
                  </a:ext>
                </a:extLst>
              </a:tr>
              <a:tr h="370840">
                <a:tc>
                  <a:txBody>
                    <a:bodyPr/>
                    <a:lstStyle/>
                    <a:p>
                      <a:r>
                        <a:rPr lang="en-GB" dirty="0"/>
                        <a:t>Record ideas, observations and insights relevant to intentions </a:t>
                      </a:r>
                      <a:r>
                        <a:rPr lang="en-GB" dirty="0">
                          <a:solidFill>
                            <a:srgbClr val="FF0000"/>
                          </a:solidFill>
                        </a:rPr>
                        <a:t>reflecting critically on </a:t>
                      </a:r>
                      <a:r>
                        <a:rPr lang="en-GB" dirty="0"/>
                        <a:t>work </a:t>
                      </a:r>
                      <a:r>
                        <a:rPr lang="en-GB" dirty="0">
                          <a:solidFill>
                            <a:srgbClr val="FF0000"/>
                          </a:solidFill>
                        </a:rPr>
                        <a:t>and</a:t>
                      </a:r>
                      <a:r>
                        <a:rPr lang="en-GB" dirty="0"/>
                        <a:t> progress.</a:t>
                      </a:r>
                    </a:p>
                  </a:txBody>
                  <a:tcPr/>
                </a:tc>
                <a:extLst>
                  <a:ext uri="{0D108BD9-81ED-4DB2-BD59-A6C34878D82A}">
                    <a16:rowId xmlns:a16="http://schemas.microsoft.com/office/drawing/2014/main" val="3379525967"/>
                  </a:ext>
                </a:extLst>
              </a:tr>
            </a:tbl>
          </a:graphicData>
        </a:graphic>
      </p:graphicFrame>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7" name="TextBox 6">
            <a:extLst>
              <a:ext uri="{FF2B5EF4-FFF2-40B4-BE49-F238E27FC236}">
                <a16:creationId xmlns:a16="http://schemas.microsoft.com/office/drawing/2014/main" id="{D73D5062-5CB3-7218-6913-2CB25D2A176D}"/>
              </a:ext>
            </a:extLst>
          </p:cNvPr>
          <p:cNvSpPr txBox="1"/>
          <p:nvPr/>
        </p:nvSpPr>
        <p:spPr>
          <a:xfrm>
            <a:off x="8681357" y="6633878"/>
            <a:ext cx="3317809" cy="261610"/>
          </a:xfrm>
          <a:prstGeom prst="rect">
            <a:avLst/>
          </a:prstGeom>
          <a:noFill/>
        </p:spPr>
        <p:txBody>
          <a:bodyPr wrap="square">
            <a:spAutoFit/>
          </a:bodyPr>
          <a:lstStyle/>
          <a:p>
            <a:r>
              <a:rPr lang="en-GB" sz="1100" dirty="0"/>
              <a:t>Costa Art and Photography Resources, 2018)</a:t>
            </a:r>
          </a:p>
        </p:txBody>
      </p:sp>
      <p:pic>
        <p:nvPicPr>
          <p:cNvPr id="6" name="Picture 5">
            <a:extLst>
              <a:ext uri="{FF2B5EF4-FFF2-40B4-BE49-F238E27FC236}">
                <a16:creationId xmlns:a16="http://schemas.microsoft.com/office/drawing/2014/main" id="{F26EA4DD-8E23-75A4-13BC-3C0207B5E532}"/>
              </a:ext>
            </a:extLst>
          </p:cNvPr>
          <p:cNvPicPr>
            <a:picLocks noChangeAspect="1"/>
          </p:cNvPicPr>
          <p:nvPr/>
        </p:nvPicPr>
        <p:blipFill>
          <a:blip r:embed="rId2"/>
          <a:stretch>
            <a:fillRect/>
          </a:stretch>
        </p:blipFill>
        <p:spPr>
          <a:xfrm>
            <a:off x="3714750" y="2103438"/>
            <a:ext cx="5553110" cy="3931602"/>
          </a:xfrm>
          <a:prstGeom prst="rect">
            <a:avLst/>
          </a:prstGeom>
        </p:spPr>
      </p:pic>
    </p:spTree>
    <p:extLst>
      <p:ext uri="{BB962C8B-B14F-4D97-AF65-F5344CB8AC3E}">
        <p14:creationId xmlns:p14="http://schemas.microsoft.com/office/powerpoint/2010/main" val="157879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Key Influences – What does an Art teacher have to do? </a:t>
            </a:r>
            <a:r>
              <a:rPr lang="en-GB" b="1" dirty="0">
                <a:solidFill>
                  <a:srgbClr val="FF0000"/>
                </a:solidFill>
              </a:rPr>
              <a:t>A’ Level</a:t>
            </a:r>
          </a:p>
        </p:txBody>
      </p:sp>
      <p:graphicFrame>
        <p:nvGraphicFramePr>
          <p:cNvPr id="5" name="Table 5">
            <a:extLst>
              <a:ext uri="{FF2B5EF4-FFF2-40B4-BE49-F238E27FC236}">
                <a16:creationId xmlns:a16="http://schemas.microsoft.com/office/drawing/2014/main" id="{8B4B37C8-AE31-BED9-1502-BB76E6F762EC}"/>
              </a:ext>
            </a:extLst>
          </p:cNvPr>
          <p:cNvGraphicFramePr>
            <a:graphicFrameLocks noGrp="1"/>
          </p:cNvGraphicFramePr>
          <p:nvPr>
            <p:ph idx="1"/>
            <p:extLst>
              <p:ext uri="{D42A27DB-BD31-4B8C-83A1-F6EECF244321}">
                <p14:modId xmlns:p14="http://schemas.microsoft.com/office/powerpoint/2010/main" val="1868244304"/>
              </p:ext>
            </p:extLst>
          </p:nvPr>
        </p:nvGraphicFramePr>
        <p:xfrm>
          <a:off x="1066800" y="2103438"/>
          <a:ext cx="2514600" cy="3474720"/>
        </p:xfrm>
        <a:graphic>
          <a:graphicData uri="http://schemas.openxmlformats.org/drawingml/2006/table">
            <a:tbl>
              <a:tblPr firstRow="1" bandRow="1">
                <a:tableStyleId>{0660B408-B3CF-4A94-85FC-2B1E0A45F4A2}</a:tableStyleId>
              </a:tblPr>
              <a:tblGrid>
                <a:gridCol w="2514600">
                  <a:extLst>
                    <a:ext uri="{9D8B030D-6E8A-4147-A177-3AD203B41FA5}">
                      <a16:colId xmlns:a16="http://schemas.microsoft.com/office/drawing/2014/main" val="1817765600"/>
                    </a:ext>
                  </a:extLst>
                </a:gridCol>
              </a:tblGrid>
              <a:tr h="370840">
                <a:tc>
                  <a:txBody>
                    <a:bodyPr/>
                    <a:lstStyle/>
                    <a:p>
                      <a:r>
                        <a:rPr lang="en-GB" dirty="0"/>
                        <a:t>Assessment Objective Four</a:t>
                      </a:r>
                    </a:p>
                    <a:p>
                      <a:r>
                        <a:rPr lang="en-GB" dirty="0"/>
                        <a:t>(AO4).</a:t>
                      </a:r>
                    </a:p>
                  </a:txBody>
                  <a:tcPr/>
                </a:tc>
                <a:extLst>
                  <a:ext uri="{0D108BD9-81ED-4DB2-BD59-A6C34878D82A}">
                    <a16:rowId xmlns:a16="http://schemas.microsoft.com/office/drawing/2014/main" val="1323914036"/>
                  </a:ext>
                </a:extLst>
              </a:tr>
              <a:tr h="370840">
                <a:tc>
                  <a:txBody>
                    <a:bodyPr/>
                    <a:lstStyle/>
                    <a:p>
                      <a:r>
                        <a:rPr lang="en-GB" dirty="0"/>
                        <a:t>Present a personal and meaningful response that realises intentions and </a:t>
                      </a:r>
                      <a:r>
                        <a:rPr lang="en-GB" dirty="0">
                          <a:solidFill>
                            <a:srgbClr val="FF0000"/>
                          </a:solidFill>
                        </a:rPr>
                        <a:t>where appropriate, makes connections between visual and other elements.</a:t>
                      </a:r>
                      <a:r>
                        <a:rPr lang="en-GB" dirty="0"/>
                        <a:t> </a:t>
                      </a:r>
                    </a:p>
                  </a:txBody>
                  <a:tcPr/>
                </a:tc>
                <a:extLst>
                  <a:ext uri="{0D108BD9-81ED-4DB2-BD59-A6C34878D82A}">
                    <a16:rowId xmlns:a16="http://schemas.microsoft.com/office/drawing/2014/main" val="3379525967"/>
                  </a:ext>
                </a:extLst>
              </a:tr>
            </a:tbl>
          </a:graphicData>
        </a:graphic>
      </p:graphicFrame>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7" name="TextBox 6">
            <a:extLst>
              <a:ext uri="{FF2B5EF4-FFF2-40B4-BE49-F238E27FC236}">
                <a16:creationId xmlns:a16="http://schemas.microsoft.com/office/drawing/2014/main" id="{A6646D09-D315-E2A3-7C74-247D6E5346B2}"/>
              </a:ext>
            </a:extLst>
          </p:cNvPr>
          <p:cNvSpPr txBox="1"/>
          <p:nvPr/>
        </p:nvSpPr>
        <p:spPr>
          <a:xfrm>
            <a:off x="8749783" y="6596390"/>
            <a:ext cx="3268046" cy="261610"/>
          </a:xfrm>
          <a:prstGeom prst="rect">
            <a:avLst/>
          </a:prstGeom>
          <a:noFill/>
        </p:spPr>
        <p:txBody>
          <a:bodyPr wrap="square">
            <a:spAutoFit/>
          </a:bodyPr>
          <a:lstStyle/>
          <a:p>
            <a:r>
              <a:rPr lang="en-GB" sz="1100" dirty="0"/>
              <a:t>Costa Art and Photography Resources, 2018)</a:t>
            </a:r>
          </a:p>
        </p:txBody>
      </p:sp>
      <p:pic>
        <p:nvPicPr>
          <p:cNvPr id="6" name="Picture 5">
            <a:extLst>
              <a:ext uri="{FF2B5EF4-FFF2-40B4-BE49-F238E27FC236}">
                <a16:creationId xmlns:a16="http://schemas.microsoft.com/office/drawing/2014/main" id="{300CFE2A-CADA-3B78-47F0-366548E3A540}"/>
              </a:ext>
            </a:extLst>
          </p:cNvPr>
          <p:cNvPicPr>
            <a:picLocks noChangeAspect="1"/>
          </p:cNvPicPr>
          <p:nvPr/>
        </p:nvPicPr>
        <p:blipFill>
          <a:blip r:embed="rId2"/>
          <a:stretch>
            <a:fillRect/>
          </a:stretch>
        </p:blipFill>
        <p:spPr>
          <a:xfrm>
            <a:off x="3686757" y="2103438"/>
            <a:ext cx="5807864" cy="4111968"/>
          </a:xfrm>
          <a:prstGeom prst="rect">
            <a:avLst/>
          </a:prstGeom>
        </p:spPr>
      </p:pic>
    </p:spTree>
    <p:extLst>
      <p:ext uri="{BB962C8B-B14F-4D97-AF65-F5344CB8AC3E}">
        <p14:creationId xmlns:p14="http://schemas.microsoft.com/office/powerpoint/2010/main" val="159035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What does an Art teacher have to do? </a:t>
            </a:r>
            <a:r>
              <a:rPr lang="en-GB" b="1" dirty="0"/>
              <a:t>GCSE</a:t>
            </a:r>
            <a:r>
              <a:rPr lang="en-GB" dirty="0"/>
              <a:t> and </a:t>
            </a:r>
            <a:r>
              <a:rPr lang="en-GB" b="1" dirty="0">
                <a:solidFill>
                  <a:schemeClr val="tx1"/>
                </a:solidFill>
              </a:rPr>
              <a:t>A’ Level</a:t>
            </a: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8" name="Content Placeholder 7">
            <a:extLst>
              <a:ext uri="{FF2B5EF4-FFF2-40B4-BE49-F238E27FC236}">
                <a16:creationId xmlns:a16="http://schemas.microsoft.com/office/drawing/2014/main" id="{BAA53143-F5EA-9929-3D0C-4EF95F6A947F}"/>
              </a:ext>
            </a:extLst>
          </p:cNvPr>
          <p:cNvSpPr>
            <a:spLocks noGrp="1"/>
          </p:cNvSpPr>
          <p:nvPr>
            <p:ph idx="1"/>
          </p:nvPr>
        </p:nvSpPr>
        <p:spPr>
          <a:solidFill>
            <a:schemeClr val="bg1"/>
          </a:solidFill>
        </p:spPr>
        <p:txBody>
          <a:bodyPr/>
          <a:lstStyle/>
          <a:p>
            <a:r>
              <a:rPr lang="en-GB" sz="1800" dirty="0"/>
              <a:t>Encourage playfulness and engagement with a range of media (and mixtures of).</a:t>
            </a:r>
          </a:p>
          <a:p>
            <a:r>
              <a:rPr lang="en-GB" sz="1800" dirty="0"/>
              <a:t>Encourage experimentation and enjoyment of the materials.</a:t>
            </a:r>
          </a:p>
          <a:p>
            <a:r>
              <a:rPr lang="en-GB" sz="1800" b="1" dirty="0"/>
              <a:t>Elinor Goldschmied  “Treasure Blanket” </a:t>
            </a:r>
            <a:r>
              <a:rPr lang="en-GB" dirty="0"/>
              <a:t>(Hughes &amp; Cousins, 2017)</a:t>
            </a:r>
          </a:p>
          <a:p>
            <a:r>
              <a:rPr lang="en-GB" sz="1800" b="1" dirty="0"/>
              <a:t>Held the belief that “children could learn for themselves”</a:t>
            </a:r>
          </a:p>
          <a:p>
            <a:r>
              <a:rPr lang="en-GB" sz="1800" b="1" dirty="0"/>
              <a:t>Blanket = Basket with “80 to 100 items in it”</a:t>
            </a:r>
          </a:p>
          <a:p>
            <a:r>
              <a:rPr lang="en-GB" sz="1800" b="1" dirty="0"/>
              <a:t>Child allowed to choose for themselves – no direction.</a:t>
            </a:r>
          </a:p>
          <a:p>
            <a:r>
              <a:rPr lang="en-GB" sz="1800" b="1" dirty="0"/>
              <a:t>“Heuristic Play” = Discovery Play </a:t>
            </a:r>
            <a:r>
              <a:rPr lang="en-GB" dirty="0"/>
              <a:t>(Goldschmied &amp; Hughes, 1992)</a:t>
            </a:r>
          </a:p>
          <a:p>
            <a:r>
              <a:rPr lang="en-GB" sz="1800" b="1" dirty="0">
                <a:solidFill>
                  <a:srgbClr val="FF0000"/>
                </a:solidFill>
              </a:rPr>
              <a:t>So, what does it mean for your learners of the future? What does it mean for your lessons? For your practice?</a:t>
            </a:r>
          </a:p>
        </p:txBody>
      </p:sp>
    </p:spTree>
    <p:extLst>
      <p:ext uri="{BB962C8B-B14F-4D97-AF65-F5344CB8AC3E}">
        <p14:creationId xmlns:p14="http://schemas.microsoft.com/office/powerpoint/2010/main" val="135935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Key Influences – What does an Art teacher have to do? </a:t>
            </a:r>
            <a:r>
              <a:rPr lang="en-GB" b="1" dirty="0">
                <a:solidFill>
                  <a:srgbClr val="FF0000"/>
                </a:solidFill>
              </a:rPr>
              <a:t>A’ Level</a:t>
            </a:r>
          </a:p>
        </p:txBody>
      </p:sp>
      <p:graphicFrame>
        <p:nvGraphicFramePr>
          <p:cNvPr id="5" name="Table 5">
            <a:extLst>
              <a:ext uri="{FF2B5EF4-FFF2-40B4-BE49-F238E27FC236}">
                <a16:creationId xmlns:a16="http://schemas.microsoft.com/office/drawing/2014/main" id="{8B4B37C8-AE31-BED9-1502-BB76E6F762EC}"/>
              </a:ext>
            </a:extLst>
          </p:cNvPr>
          <p:cNvGraphicFramePr>
            <a:graphicFrameLocks noGrp="1"/>
          </p:cNvGraphicFramePr>
          <p:nvPr>
            <p:ph idx="1"/>
          </p:nvPr>
        </p:nvGraphicFramePr>
        <p:xfrm>
          <a:off x="1066800" y="2103438"/>
          <a:ext cx="2514600" cy="2926080"/>
        </p:xfrm>
        <a:graphic>
          <a:graphicData uri="http://schemas.openxmlformats.org/drawingml/2006/table">
            <a:tbl>
              <a:tblPr firstRow="1" bandRow="1">
                <a:tableStyleId>{0660B408-B3CF-4A94-85FC-2B1E0A45F4A2}</a:tableStyleId>
              </a:tblPr>
              <a:tblGrid>
                <a:gridCol w="2514600">
                  <a:extLst>
                    <a:ext uri="{9D8B030D-6E8A-4147-A177-3AD203B41FA5}">
                      <a16:colId xmlns:a16="http://schemas.microsoft.com/office/drawing/2014/main" val="770588115"/>
                    </a:ext>
                  </a:extLst>
                </a:gridCol>
              </a:tblGrid>
              <a:tr h="370840">
                <a:tc>
                  <a:txBody>
                    <a:bodyPr/>
                    <a:lstStyle/>
                    <a:p>
                      <a:r>
                        <a:rPr lang="en-GB" dirty="0"/>
                        <a:t>Assessment Objective Two (AO2)</a:t>
                      </a:r>
                    </a:p>
                  </a:txBody>
                  <a:tcPr/>
                </a:tc>
                <a:extLst>
                  <a:ext uri="{0D108BD9-81ED-4DB2-BD59-A6C34878D82A}">
                    <a16:rowId xmlns:a16="http://schemas.microsoft.com/office/drawing/2014/main" val="1323914036"/>
                  </a:ext>
                </a:extLst>
              </a:tr>
              <a:tr h="370840">
                <a:tc>
                  <a:txBody>
                    <a:bodyPr/>
                    <a:lstStyle/>
                    <a:p>
                      <a:r>
                        <a:rPr lang="en-GB" dirty="0">
                          <a:solidFill>
                            <a:srgbClr val="FF0000"/>
                          </a:solidFill>
                        </a:rPr>
                        <a:t>Explore and select appropriate resources, media, materials, techniques and processes, reviewing and refining ideas as work develops. </a:t>
                      </a:r>
                      <a:endParaRPr lang="en-GB" dirty="0"/>
                    </a:p>
                  </a:txBody>
                  <a:tcPr/>
                </a:tc>
                <a:extLst>
                  <a:ext uri="{0D108BD9-81ED-4DB2-BD59-A6C34878D82A}">
                    <a16:rowId xmlns:a16="http://schemas.microsoft.com/office/drawing/2014/main" val="3379525967"/>
                  </a:ext>
                </a:extLst>
              </a:tr>
            </a:tbl>
          </a:graphicData>
        </a:graphic>
      </p:graphicFrame>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8" name="TextBox 7">
            <a:extLst>
              <a:ext uri="{FF2B5EF4-FFF2-40B4-BE49-F238E27FC236}">
                <a16:creationId xmlns:a16="http://schemas.microsoft.com/office/drawing/2014/main" id="{539E152A-2723-2D37-D7E0-F17272CF10A6}"/>
              </a:ext>
            </a:extLst>
          </p:cNvPr>
          <p:cNvSpPr txBox="1"/>
          <p:nvPr/>
        </p:nvSpPr>
        <p:spPr>
          <a:xfrm>
            <a:off x="8712459" y="6596390"/>
            <a:ext cx="3359486" cy="261610"/>
          </a:xfrm>
          <a:prstGeom prst="rect">
            <a:avLst/>
          </a:prstGeom>
          <a:noFill/>
        </p:spPr>
        <p:txBody>
          <a:bodyPr wrap="square">
            <a:spAutoFit/>
          </a:bodyPr>
          <a:lstStyle/>
          <a:p>
            <a:r>
              <a:rPr lang="en-GB" sz="1100" dirty="0"/>
              <a:t>Costa Art and Photography Resources, 2018)</a:t>
            </a:r>
          </a:p>
        </p:txBody>
      </p:sp>
      <p:pic>
        <p:nvPicPr>
          <p:cNvPr id="3" name="Picture 2">
            <a:extLst>
              <a:ext uri="{FF2B5EF4-FFF2-40B4-BE49-F238E27FC236}">
                <a16:creationId xmlns:a16="http://schemas.microsoft.com/office/drawing/2014/main" id="{DFBBBF7E-8B38-1F4A-A9A2-9B6D883A793C}"/>
              </a:ext>
            </a:extLst>
          </p:cNvPr>
          <p:cNvPicPr>
            <a:picLocks noChangeAspect="1"/>
          </p:cNvPicPr>
          <p:nvPr/>
        </p:nvPicPr>
        <p:blipFill>
          <a:blip r:embed="rId2"/>
          <a:stretch>
            <a:fillRect/>
          </a:stretch>
        </p:blipFill>
        <p:spPr>
          <a:xfrm>
            <a:off x="3714749" y="2103438"/>
            <a:ext cx="5716863" cy="4036105"/>
          </a:xfrm>
          <a:prstGeom prst="rect">
            <a:avLst/>
          </a:prstGeom>
        </p:spPr>
      </p:pic>
    </p:spTree>
    <p:extLst>
      <p:ext uri="{BB962C8B-B14F-4D97-AF65-F5344CB8AC3E}">
        <p14:creationId xmlns:p14="http://schemas.microsoft.com/office/powerpoint/2010/main" val="404984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xfrm>
            <a:off x="397588" y="348618"/>
            <a:ext cx="11461620" cy="1371600"/>
          </a:xfrm>
          <a:solidFill>
            <a:schemeClr val="bg1"/>
          </a:solidFill>
        </p:spPr>
        <p:txBody>
          <a:bodyPr>
            <a:normAutofit/>
          </a:bodyPr>
          <a:lstStyle/>
          <a:p>
            <a:r>
              <a:rPr lang="en-GB" sz="3200" dirty="0"/>
              <a:t>Key Influences – What does an Art teacher have to do? </a:t>
            </a:r>
            <a:r>
              <a:rPr lang="en-GB" sz="3200" b="1" dirty="0">
                <a:solidFill>
                  <a:schemeClr val="accent3"/>
                </a:solidFill>
              </a:rPr>
              <a:t>Heuristic Play – this could go on and on…!</a:t>
            </a:r>
            <a:endParaRPr lang="en-GB" sz="3200" b="1" dirty="0">
              <a:solidFill>
                <a:srgbClr val="FF0000"/>
              </a:solidFill>
            </a:endParaRP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graphicFrame>
        <p:nvGraphicFramePr>
          <p:cNvPr id="3" name="Table 6">
            <a:extLst>
              <a:ext uri="{FF2B5EF4-FFF2-40B4-BE49-F238E27FC236}">
                <a16:creationId xmlns:a16="http://schemas.microsoft.com/office/drawing/2014/main" id="{4C9EBCC3-2A5A-E9C1-F92F-A2AAF1A07F0D}"/>
              </a:ext>
            </a:extLst>
          </p:cNvPr>
          <p:cNvGraphicFramePr>
            <a:graphicFrameLocks noGrp="1"/>
          </p:cNvGraphicFramePr>
          <p:nvPr>
            <p:extLst>
              <p:ext uri="{D42A27DB-BD31-4B8C-83A1-F6EECF244321}">
                <p14:modId xmlns:p14="http://schemas.microsoft.com/office/powerpoint/2010/main" val="3508370338"/>
              </p:ext>
            </p:extLst>
          </p:nvPr>
        </p:nvGraphicFramePr>
        <p:xfrm>
          <a:off x="397588" y="1720218"/>
          <a:ext cx="11396825" cy="4852766"/>
        </p:xfrm>
        <a:graphic>
          <a:graphicData uri="http://schemas.openxmlformats.org/drawingml/2006/table">
            <a:tbl>
              <a:tblPr firstRow="1" bandRow="1">
                <a:tableStyleId>{00A15C55-8517-42AA-B614-E9B94910E393}</a:tableStyleId>
              </a:tblPr>
              <a:tblGrid>
                <a:gridCol w="2279365">
                  <a:extLst>
                    <a:ext uri="{9D8B030D-6E8A-4147-A177-3AD203B41FA5}">
                      <a16:colId xmlns:a16="http://schemas.microsoft.com/office/drawing/2014/main" val="3385661494"/>
                    </a:ext>
                  </a:extLst>
                </a:gridCol>
                <a:gridCol w="2279365">
                  <a:extLst>
                    <a:ext uri="{9D8B030D-6E8A-4147-A177-3AD203B41FA5}">
                      <a16:colId xmlns:a16="http://schemas.microsoft.com/office/drawing/2014/main" val="1273851017"/>
                    </a:ext>
                  </a:extLst>
                </a:gridCol>
                <a:gridCol w="2279365">
                  <a:extLst>
                    <a:ext uri="{9D8B030D-6E8A-4147-A177-3AD203B41FA5}">
                      <a16:colId xmlns:a16="http://schemas.microsoft.com/office/drawing/2014/main" val="4282466593"/>
                    </a:ext>
                  </a:extLst>
                </a:gridCol>
                <a:gridCol w="2279365">
                  <a:extLst>
                    <a:ext uri="{9D8B030D-6E8A-4147-A177-3AD203B41FA5}">
                      <a16:colId xmlns:a16="http://schemas.microsoft.com/office/drawing/2014/main" val="1957484974"/>
                    </a:ext>
                  </a:extLst>
                </a:gridCol>
                <a:gridCol w="2279365">
                  <a:extLst>
                    <a:ext uri="{9D8B030D-6E8A-4147-A177-3AD203B41FA5}">
                      <a16:colId xmlns:a16="http://schemas.microsoft.com/office/drawing/2014/main" val="1071791723"/>
                    </a:ext>
                  </a:extLst>
                </a:gridCol>
              </a:tblGrid>
              <a:tr h="772696">
                <a:tc>
                  <a:txBody>
                    <a:bodyPr/>
                    <a:lstStyle/>
                    <a:p>
                      <a:endParaRPr lang="en-GB"/>
                    </a:p>
                  </a:txBody>
                  <a:tcPr/>
                </a:tc>
                <a:tc>
                  <a:txBody>
                    <a:bodyPr/>
                    <a:lstStyle/>
                    <a:p>
                      <a:r>
                        <a:rPr lang="en-GB" dirty="0"/>
                        <a:t>Black Biro</a:t>
                      </a:r>
                    </a:p>
                  </a:txBody>
                  <a:tcPr/>
                </a:tc>
                <a:tc>
                  <a:txBody>
                    <a:bodyPr/>
                    <a:lstStyle/>
                    <a:p>
                      <a:r>
                        <a:rPr lang="en-GB" dirty="0"/>
                        <a:t>Blue Biro</a:t>
                      </a:r>
                    </a:p>
                  </a:txBody>
                  <a:tcPr/>
                </a:tc>
                <a:tc>
                  <a:txBody>
                    <a:bodyPr/>
                    <a:lstStyle/>
                    <a:p>
                      <a:r>
                        <a:rPr lang="en-GB" dirty="0"/>
                        <a:t>Acrylic Paint</a:t>
                      </a:r>
                    </a:p>
                  </a:txBody>
                  <a:tcPr/>
                </a:tc>
                <a:tc>
                  <a:txBody>
                    <a:bodyPr/>
                    <a:lstStyle/>
                    <a:p>
                      <a:r>
                        <a:rPr lang="en-GB" dirty="0"/>
                        <a:t>Oil Pastel</a:t>
                      </a:r>
                    </a:p>
                  </a:txBody>
                  <a:tcPr/>
                </a:tc>
                <a:extLst>
                  <a:ext uri="{0D108BD9-81ED-4DB2-BD59-A6C34878D82A}">
                    <a16:rowId xmlns:a16="http://schemas.microsoft.com/office/drawing/2014/main" val="845249812"/>
                  </a:ext>
                </a:extLst>
              </a:tr>
              <a:tr h="772696">
                <a:tc>
                  <a:txBody>
                    <a:bodyPr/>
                    <a:lstStyle/>
                    <a:p>
                      <a:r>
                        <a:rPr lang="en-GB" dirty="0"/>
                        <a:t>Black Biro</a:t>
                      </a:r>
                    </a:p>
                  </a:txBody>
                  <a:tcPr/>
                </a:tc>
                <a:tc>
                  <a:txBody>
                    <a:bodyPr/>
                    <a:lstStyle/>
                    <a:p>
                      <a:pPr algn="ctr"/>
                      <a:r>
                        <a:rPr lang="en-GB" dirty="0"/>
                        <a:t>x</a:t>
                      </a:r>
                    </a:p>
                  </a:txBody>
                  <a:tcPr/>
                </a:tc>
                <a:tc>
                  <a:txBody>
                    <a:bodyPr/>
                    <a:lstStyle/>
                    <a:p>
                      <a:pPr algn="ctr"/>
                      <a:r>
                        <a:rPr lang="en-GB" dirty="0"/>
                        <a:t>x</a:t>
                      </a:r>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2348429890"/>
                  </a:ext>
                </a:extLst>
              </a:tr>
              <a:tr h="1181247">
                <a:tc>
                  <a:txBody>
                    <a:bodyPr/>
                    <a:lstStyle/>
                    <a:p>
                      <a:r>
                        <a:rPr lang="en-GB" dirty="0"/>
                        <a:t>Blue Biro</a:t>
                      </a:r>
                    </a:p>
                  </a:txBody>
                  <a:tcPr/>
                </a:tc>
                <a:tc>
                  <a:txBody>
                    <a:bodyPr/>
                    <a:lstStyle/>
                    <a:p>
                      <a:pPr algn="ctr"/>
                      <a:r>
                        <a:rPr lang="en-GB" sz="1400" dirty="0"/>
                        <a:t>Sample 1</a:t>
                      </a:r>
                    </a:p>
                    <a:p>
                      <a:pPr algn="ctr"/>
                      <a:r>
                        <a:rPr lang="en-GB" sz="1400" dirty="0"/>
                        <a:t>Great effects for light and tonal variation. Outline in black and shade in blue</a:t>
                      </a:r>
                    </a:p>
                  </a:txBody>
                  <a:tcPr/>
                </a:tc>
                <a:tc>
                  <a:txBody>
                    <a:bodyPr/>
                    <a:lstStyle/>
                    <a:p>
                      <a:pPr algn="ctr"/>
                      <a:r>
                        <a:rPr lang="en-GB" dirty="0"/>
                        <a:t>x</a:t>
                      </a:r>
                    </a:p>
                  </a:txBody>
                  <a:tcPr/>
                </a:tc>
                <a:tc>
                  <a:txBody>
                    <a:bodyPr/>
                    <a:lstStyle/>
                    <a:p>
                      <a:pPr algn="ctr"/>
                      <a:r>
                        <a:rPr lang="en-GB" sz="1400" dirty="0"/>
                        <a:t>x</a:t>
                      </a:r>
                    </a:p>
                  </a:txBody>
                  <a:tcPr/>
                </a:tc>
                <a:tc>
                  <a:txBody>
                    <a:bodyPr/>
                    <a:lstStyle/>
                    <a:p>
                      <a:pPr algn="ctr"/>
                      <a:r>
                        <a:rPr lang="en-GB" dirty="0"/>
                        <a:t>x</a:t>
                      </a:r>
                    </a:p>
                  </a:txBody>
                  <a:tcPr/>
                </a:tc>
                <a:extLst>
                  <a:ext uri="{0D108BD9-81ED-4DB2-BD59-A6C34878D82A}">
                    <a16:rowId xmlns:a16="http://schemas.microsoft.com/office/drawing/2014/main" val="1771344349"/>
                  </a:ext>
                </a:extLst>
              </a:tr>
              <a:tr h="1181247">
                <a:tc>
                  <a:txBody>
                    <a:bodyPr/>
                    <a:lstStyle/>
                    <a:p>
                      <a:r>
                        <a:rPr lang="en-GB" dirty="0"/>
                        <a:t>Acrylic Paint</a:t>
                      </a:r>
                    </a:p>
                  </a:txBody>
                  <a:tcPr/>
                </a:tc>
                <a:tc>
                  <a:txBody>
                    <a:bodyPr/>
                    <a:lstStyle/>
                    <a:p>
                      <a:pPr algn="ctr"/>
                      <a:r>
                        <a:rPr lang="en-GB" sz="1400" dirty="0"/>
                        <a:t>Sample 2</a:t>
                      </a:r>
                    </a:p>
                    <a:p>
                      <a:pPr algn="ctr"/>
                      <a:r>
                        <a:rPr lang="en-GB" sz="1400" dirty="0"/>
                        <a:t>Layers of acrylic paint with black biro on top to provide tonal variation.</a:t>
                      </a:r>
                    </a:p>
                  </a:txBody>
                  <a:tcPr/>
                </a:tc>
                <a:tc>
                  <a:txBody>
                    <a:bodyPr/>
                    <a:lstStyle/>
                    <a:p>
                      <a:pPr algn="ctr"/>
                      <a:r>
                        <a:rPr lang="en-GB" sz="1400" dirty="0"/>
                        <a:t>Sample 4</a:t>
                      </a:r>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1005131581"/>
                  </a:ext>
                </a:extLst>
              </a:tr>
              <a:tr h="772696">
                <a:tc>
                  <a:txBody>
                    <a:bodyPr/>
                    <a:lstStyle/>
                    <a:p>
                      <a:r>
                        <a:rPr lang="en-GB" dirty="0"/>
                        <a:t>Oil Pastel</a:t>
                      </a:r>
                    </a:p>
                  </a:txBody>
                  <a:tcPr/>
                </a:tc>
                <a:tc>
                  <a:txBody>
                    <a:bodyPr/>
                    <a:lstStyle/>
                    <a:p>
                      <a:pPr algn="ctr"/>
                      <a:r>
                        <a:rPr lang="en-GB" sz="1400" dirty="0"/>
                        <a:t>Sample 3</a:t>
                      </a:r>
                    </a:p>
                    <a:p>
                      <a:pPr algn="ctr"/>
                      <a:r>
                        <a:rPr lang="en-GB" sz="1400" dirty="0"/>
                        <a:t>Layers of black biro and oil pastel to provide definition and detail.</a:t>
                      </a:r>
                    </a:p>
                  </a:txBody>
                  <a:tcPr/>
                </a:tc>
                <a:tc>
                  <a:txBody>
                    <a:bodyPr/>
                    <a:lstStyle/>
                    <a:p>
                      <a:pPr algn="ctr"/>
                      <a:r>
                        <a:rPr lang="en-GB" sz="1400" dirty="0"/>
                        <a:t>Sample 5</a:t>
                      </a:r>
                    </a:p>
                  </a:txBody>
                  <a:tcPr/>
                </a:tc>
                <a:tc>
                  <a:txBody>
                    <a:bodyPr/>
                    <a:lstStyle/>
                    <a:p>
                      <a:pPr algn="ctr"/>
                      <a:r>
                        <a:rPr lang="en-GB" sz="1400" dirty="0"/>
                        <a:t>Sample 7</a:t>
                      </a:r>
                    </a:p>
                  </a:txBody>
                  <a:tcPr/>
                </a:tc>
                <a:tc>
                  <a:txBody>
                    <a:bodyPr/>
                    <a:lstStyle/>
                    <a:p>
                      <a:pPr algn="ctr"/>
                      <a:r>
                        <a:rPr lang="en-GB" dirty="0"/>
                        <a:t>x</a:t>
                      </a:r>
                    </a:p>
                  </a:txBody>
                  <a:tcPr/>
                </a:tc>
                <a:extLst>
                  <a:ext uri="{0D108BD9-81ED-4DB2-BD59-A6C34878D82A}">
                    <a16:rowId xmlns:a16="http://schemas.microsoft.com/office/drawing/2014/main" val="1726055964"/>
                  </a:ext>
                </a:extLst>
              </a:tr>
            </a:tbl>
          </a:graphicData>
        </a:graphic>
      </p:graphicFrame>
    </p:spTree>
    <p:extLst>
      <p:ext uri="{BB962C8B-B14F-4D97-AF65-F5344CB8AC3E}">
        <p14:creationId xmlns:p14="http://schemas.microsoft.com/office/powerpoint/2010/main" val="100233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xfrm>
            <a:off x="397588" y="348618"/>
            <a:ext cx="11461620" cy="1371600"/>
          </a:xfrm>
          <a:solidFill>
            <a:schemeClr val="bg1"/>
          </a:solidFill>
        </p:spPr>
        <p:txBody>
          <a:bodyPr>
            <a:normAutofit/>
          </a:bodyPr>
          <a:lstStyle/>
          <a:p>
            <a:r>
              <a:rPr lang="en-GB" sz="3200" dirty="0"/>
              <a:t>Key Influences – What does an Art teacher have to do? </a:t>
            </a:r>
            <a:r>
              <a:rPr lang="en-GB" sz="3200" b="1" dirty="0">
                <a:solidFill>
                  <a:schemeClr val="accent3"/>
                </a:solidFill>
              </a:rPr>
              <a:t>Heuristic Play – this could go on and on…!</a:t>
            </a:r>
            <a:endParaRPr lang="en-GB" sz="3200" b="1" dirty="0">
              <a:solidFill>
                <a:srgbClr val="FF0000"/>
              </a:solidFill>
            </a:endParaRP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5" name="TextBox 4">
            <a:extLst>
              <a:ext uri="{FF2B5EF4-FFF2-40B4-BE49-F238E27FC236}">
                <a16:creationId xmlns:a16="http://schemas.microsoft.com/office/drawing/2014/main" id="{4A7EAC56-ADF8-9AB0-1CF1-5B236674EAA6}"/>
              </a:ext>
            </a:extLst>
          </p:cNvPr>
          <p:cNvSpPr txBox="1"/>
          <p:nvPr/>
        </p:nvSpPr>
        <p:spPr>
          <a:xfrm>
            <a:off x="1165160" y="2146728"/>
            <a:ext cx="9685176" cy="3785652"/>
          </a:xfrm>
          <a:prstGeom prst="rect">
            <a:avLst/>
          </a:prstGeom>
          <a:solidFill>
            <a:schemeClr val="bg1"/>
          </a:solidFill>
        </p:spPr>
        <p:txBody>
          <a:bodyPr wrap="square" rtlCol="0">
            <a:spAutoFit/>
          </a:bodyPr>
          <a:lstStyle/>
          <a:p>
            <a:r>
              <a:rPr lang="en-GB" sz="4000" dirty="0"/>
              <a:t>Can you remember playing in the Art lesson? Think for a couple of minutes and drop a Teams Chat message!</a:t>
            </a:r>
          </a:p>
          <a:p>
            <a:r>
              <a:rPr lang="en-GB" sz="4000" b="1" dirty="0">
                <a:solidFill>
                  <a:schemeClr val="accent5">
                    <a:lumMod val="75000"/>
                  </a:schemeClr>
                </a:solidFill>
              </a:rPr>
              <a:t>-What did you do?</a:t>
            </a:r>
          </a:p>
          <a:p>
            <a:r>
              <a:rPr lang="en-GB" sz="4000" b="1" dirty="0">
                <a:solidFill>
                  <a:schemeClr val="accent5">
                    <a:lumMod val="75000"/>
                  </a:schemeClr>
                </a:solidFill>
              </a:rPr>
              <a:t>-How did it make you feel?</a:t>
            </a:r>
          </a:p>
          <a:p>
            <a:r>
              <a:rPr lang="en-GB" sz="4000" b="1" dirty="0">
                <a:solidFill>
                  <a:schemeClr val="accent5">
                    <a:lumMod val="75000"/>
                  </a:schemeClr>
                </a:solidFill>
              </a:rPr>
              <a:t>-What was the impact on your work?</a:t>
            </a:r>
          </a:p>
        </p:txBody>
      </p:sp>
    </p:spTree>
    <p:extLst>
      <p:ext uri="{BB962C8B-B14F-4D97-AF65-F5344CB8AC3E}">
        <p14:creationId xmlns:p14="http://schemas.microsoft.com/office/powerpoint/2010/main" val="308131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xfrm>
            <a:off x="397588" y="348618"/>
            <a:ext cx="11461620" cy="1371600"/>
          </a:xfrm>
          <a:solidFill>
            <a:schemeClr val="bg1"/>
          </a:solidFill>
        </p:spPr>
        <p:txBody>
          <a:bodyPr>
            <a:normAutofit/>
          </a:bodyPr>
          <a:lstStyle/>
          <a:p>
            <a:r>
              <a:rPr lang="en-GB" sz="3200" dirty="0"/>
              <a:t>Key Influences – What does an Art teacher have to do? </a:t>
            </a:r>
            <a:r>
              <a:rPr lang="en-GB" sz="3200" b="1" dirty="0">
                <a:solidFill>
                  <a:schemeClr val="accent3"/>
                </a:solidFill>
              </a:rPr>
              <a:t>Heuristic Play – this could go on and on…!</a:t>
            </a:r>
            <a:endParaRPr lang="en-GB" sz="3200" b="1" dirty="0">
              <a:solidFill>
                <a:srgbClr val="FF0000"/>
              </a:solidFill>
            </a:endParaRP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5" name="TextBox 4">
            <a:extLst>
              <a:ext uri="{FF2B5EF4-FFF2-40B4-BE49-F238E27FC236}">
                <a16:creationId xmlns:a16="http://schemas.microsoft.com/office/drawing/2014/main" id="{4A7EAC56-ADF8-9AB0-1CF1-5B236674EAA6}"/>
              </a:ext>
            </a:extLst>
          </p:cNvPr>
          <p:cNvSpPr txBox="1"/>
          <p:nvPr/>
        </p:nvSpPr>
        <p:spPr>
          <a:xfrm>
            <a:off x="397588" y="1999595"/>
            <a:ext cx="11461620" cy="3785652"/>
          </a:xfrm>
          <a:prstGeom prst="rect">
            <a:avLst/>
          </a:prstGeom>
          <a:solidFill>
            <a:schemeClr val="bg1"/>
          </a:solidFill>
        </p:spPr>
        <p:txBody>
          <a:bodyPr wrap="square" rtlCol="0">
            <a:spAutoFit/>
          </a:bodyPr>
          <a:lstStyle/>
          <a:p>
            <a:r>
              <a:rPr lang="en-GB" sz="4000" dirty="0"/>
              <a:t>Remember the excitement of discovering new techniques, effects, materials, and processes, and how it catalysed pace and challenge? </a:t>
            </a:r>
            <a:r>
              <a:rPr lang="en-GB" sz="4000" b="1" dirty="0">
                <a:solidFill>
                  <a:schemeClr val="accent5">
                    <a:lumMod val="75000"/>
                  </a:schemeClr>
                </a:solidFill>
              </a:rPr>
              <a:t>Remember these feelings and reflect upon them when you have teaching challenges in the future!</a:t>
            </a:r>
          </a:p>
        </p:txBody>
      </p:sp>
    </p:spTree>
    <p:extLst>
      <p:ext uri="{BB962C8B-B14F-4D97-AF65-F5344CB8AC3E}">
        <p14:creationId xmlns:p14="http://schemas.microsoft.com/office/powerpoint/2010/main" val="217804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xfrm>
            <a:off x="397588" y="348618"/>
            <a:ext cx="11461620" cy="1371600"/>
          </a:xfrm>
          <a:solidFill>
            <a:schemeClr val="bg1"/>
          </a:solidFill>
        </p:spPr>
        <p:txBody>
          <a:bodyPr>
            <a:normAutofit/>
          </a:bodyPr>
          <a:lstStyle/>
          <a:p>
            <a:r>
              <a:rPr lang="en-GB" sz="3200" dirty="0"/>
              <a:t>Key Influences – What does an Art teacher have to do? </a:t>
            </a:r>
            <a:r>
              <a:rPr lang="en-GB" sz="3200" b="1" dirty="0">
                <a:solidFill>
                  <a:schemeClr val="accent3"/>
                </a:solidFill>
              </a:rPr>
              <a:t>Heuristic Play – this could go on and on…!</a:t>
            </a:r>
            <a:endParaRPr lang="en-GB" sz="3200" b="1" dirty="0">
              <a:solidFill>
                <a:srgbClr val="FF0000"/>
              </a:solidFill>
            </a:endParaRP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5" name="TextBox 4">
            <a:extLst>
              <a:ext uri="{FF2B5EF4-FFF2-40B4-BE49-F238E27FC236}">
                <a16:creationId xmlns:a16="http://schemas.microsoft.com/office/drawing/2014/main" id="{4A7EAC56-ADF8-9AB0-1CF1-5B236674EAA6}"/>
              </a:ext>
            </a:extLst>
          </p:cNvPr>
          <p:cNvSpPr txBox="1"/>
          <p:nvPr/>
        </p:nvSpPr>
        <p:spPr>
          <a:xfrm>
            <a:off x="365190" y="2000192"/>
            <a:ext cx="11461620" cy="3754874"/>
          </a:xfrm>
          <a:prstGeom prst="rect">
            <a:avLst/>
          </a:prstGeom>
          <a:solidFill>
            <a:schemeClr val="bg1"/>
          </a:solidFill>
        </p:spPr>
        <p:txBody>
          <a:bodyPr wrap="square" rtlCol="0">
            <a:spAutoFit/>
          </a:bodyPr>
          <a:lstStyle/>
          <a:p>
            <a:r>
              <a:rPr lang="en-GB" sz="4000" b="1" dirty="0">
                <a:solidFill>
                  <a:schemeClr val="accent5">
                    <a:lumMod val="75000"/>
                  </a:schemeClr>
                </a:solidFill>
              </a:rPr>
              <a:t>Discovery Learning</a:t>
            </a:r>
          </a:p>
          <a:p>
            <a:pPr algn="l"/>
            <a:r>
              <a:rPr lang="en-GB" b="1" i="0" u="none" strike="noStrike" dirty="0">
                <a:solidFill>
                  <a:srgbClr val="2B2A2A"/>
                </a:solidFill>
                <a:effectLst/>
                <a:latin typeface="Open Sans" panose="020B0606030504020204" pitchFamily="34" charset="0"/>
              </a:rPr>
              <a:t>Discovery Learning</a:t>
            </a:r>
            <a:r>
              <a:rPr lang="en-GB" b="0" i="0" dirty="0">
                <a:solidFill>
                  <a:srgbClr val="212529"/>
                </a:solidFill>
                <a:effectLst/>
                <a:latin typeface="Open Sans" panose="020B0606030504020204" pitchFamily="34" charset="0"/>
              </a:rPr>
              <a:t> • </a:t>
            </a:r>
            <a:r>
              <a:rPr lang="en-GB" b="1" i="0" dirty="0">
                <a:solidFill>
                  <a:srgbClr val="212529"/>
                </a:solidFill>
                <a:effectLst/>
                <a:latin typeface="Open Sans" panose="020B0606030504020204" pitchFamily="34" charset="0"/>
              </a:rPr>
              <a:t>Jerome Bruner (1966) </a:t>
            </a:r>
            <a:r>
              <a:rPr lang="en-GB" b="0" i="0" dirty="0">
                <a:solidFill>
                  <a:srgbClr val="212529"/>
                </a:solidFill>
                <a:effectLst/>
                <a:latin typeface="Open Sans" panose="020B0606030504020204" pitchFamily="34" charset="0"/>
              </a:rPr>
              <a:t>• Discovery Learning developed out of Constructivist ideas that learning is an active process of “construction”, wherein new ideas or concepts are based upon previous existing knowledge.</a:t>
            </a:r>
          </a:p>
          <a:p>
            <a:pPr algn="l"/>
            <a:endParaRPr lang="en-GB" b="0" i="0" dirty="0">
              <a:solidFill>
                <a:srgbClr val="212529"/>
              </a:solidFill>
              <a:effectLst/>
              <a:latin typeface="Open Sans" panose="020B0606030504020204" pitchFamily="34" charset="0"/>
            </a:endParaRPr>
          </a:p>
          <a:p>
            <a:pPr algn="l"/>
            <a:r>
              <a:rPr lang="en-GB" b="1" i="0" u="none" strike="noStrike" dirty="0">
                <a:solidFill>
                  <a:srgbClr val="2B2A2A"/>
                </a:solidFill>
                <a:effectLst/>
                <a:latin typeface="Open Sans" panose="020B0606030504020204" pitchFamily="34" charset="0"/>
              </a:rPr>
              <a:t>Discovery Learning is when students …</a:t>
            </a:r>
            <a:r>
              <a:rPr lang="en-GB" b="0" i="0" dirty="0">
                <a:solidFill>
                  <a:srgbClr val="212529"/>
                </a:solidFill>
                <a:effectLst/>
                <a:latin typeface="Open Sans" panose="020B0606030504020204" pitchFamily="34" charset="0"/>
              </a:rPr>
              <a:t> • reach a conclusion from realistic examples or experiences • ask questions and formulate their own tentative answers • </a:t>
            </a:r>
            <a:r>
              <a:rPr lang="en-GB" b="1" i="0" dirty="0">
                <a:solidFill>
                  <a:srgbClr val="212529"/>
                </a:solidFill>
                <a:effectLst/>
                <a:latin typeface="Open Sans" panose="020B0606030504020204" pitchFamily="34" charset="0"/>
              </a:rPr>
              <a:t>are not given Content, but rather discover it independently by the learner</a:t>
            </a:r>
            <a:r>
              <a:rPr lang="en-GB" b="0" i="0" dirty="0">
                <a:solidFill>
                  <a:srgbClr val="212529"/>
                </a:solidFill>
                <a:effectLst/>
                <a:latin typeface="Open Sans" panose="020B0606030504020204" pitchFamily="34" charset="0"/>
              </a:rPr>
              <a:t> • test hypotheses and develop generalisations.</a:t>
            </a:r>
          </a:p>
          <a:p>
            <a:pPr algn="l"/>
            <a:endParaRPr lang="en-GB" b="0" i="0" dirty="0">
              <a:solidFill>
                <a:srgbClr val="212529"/>
              </a:solidFill>
              <a:effectLst/>
              <a:latin typeface="Open Sans" panose="020B0606030504020204" pitchFamily="34" charset="0"/>
            </a:endParaRPr>
          </a:p>
          <a:p>
            <a:pPr algn="l"/>
            <a:r>
              <a:rPr lang="en-GB" b="1" i="0" u="none" strike="noStrike" dirty="0">
                <a:solidFill>
                  <a:srgbClr val="2B2A2A"/>
                </a:solidFill>
                <a:effectLst/>
                <a:latin typeface="Open Sans" panose="020B0606030504020204" pitchFamily="34" charset="0"/>
              </a:rPr>
              <a:t>Bruner’s 3 Stages of Intellectual Development</a:t>
            </a:r>
            <a:r>
              <a:rPr lang="en-GB" b="0" i="0" dirty="0">
                <a:solidFill>
                  <a:srgbClr val="212529"/>
                </a:solidFill>
                <a:effectLst/>
                <a:latin typeface="Open Sans" panose="020B0606030504020204" pitchFamily="34" charset="0"/>
              </a:rPr>
              <a:t> • </a:t>
            </a:r>
            <a:r>
              <a:rPr lang="en-GB" b="1" i="0" dirty="0">
                <a:solidFill>
                  <a:srgbClr val="212529"/>
                </a:solidFill>
                <a:effectLst/>
                <a:latin typeface="Open Sans" panose="020B0606030504020204" pitchFamily="34" charset="0"/>
              </a:rPr>
              <a:t>Enactive</a:t>
            </a:r>
            <a:r>
              <a:rPr lang="en-GB" b="0" i="0" dirty="0">
                <a:solidFill>
                  <a:srgbClr val="212529"/>
                </a:solidFill>
                <a:effectLst/>
                <a:latin typeface="Open Sans" panose="020B0606030504020204" pitchFamily="34" charset="0"/>
              </a:rPr>
              <a:t>: a person learns through actions and their outcomes • </a:t>
            </a:r>
            <a:r>
              <a:rPr lang="en-GB" b="1" i="0" dirty="0">
                <a:solidFill>
                  <a:srgbClr val="212529"/>
                </a:solidFill>
                <a:effectLst/>
                <a:latin typeface="Open Sans" panose="020B0606030504020204" pitchFamily="34" charset="0"/>
              </a:rPr>
              <a:t>Iconic:</a:t>
            </a:r>
            <a:r>
              <a:rPr lang="en-GB" b="0" i="0" dirty="0">
                <a:solidFill>
                  <a:srgbClr val="212529"/>
                </a:solidFill>
                <a:effectLst/>
                <a:latin typeface="Open Sans" panose="020B0606030504020204" pitchFamily="34" charset="0"/>
              </a:rPr>
              <a:t> learning can be obtained from models and pictures • </a:t>
            </a:r>
            <a:r>
              <a:rPr lang="en-GB" b="1" i="0" dirty="0">
                <a:solidFill>
                  <a:srgbClr val="212529"/>
                </a:solidFill>
                <a:effectLst/>
                <a:latin typeface="Open Sans" panose="020B0606030504020204" pitchFamily="34" charset="0"/>
              </a:rPr>
              <a:t>Symbolic:</a:t>
            </a:r>
            <a:r>
              <a:rPr lang="en-GB" b="0" i="0" dirty="0">
                <a:solidFill>
                  <a:srgbClr val="212529"/>
                </a:solidFill>
                <a:effectLst/>
                <a:latin typeface="Open Sans" panose="020B0606030504020204" pitchFamily="34" charset="0"/>
              </a:rPr>
              <a:t> learner has the capacity to think abstractly • Using a combination will help students master discovery learning </a:t>
            </a:r>
            <a:r>
              <a:rPr lang="en-GB" sz="1700" b="1" dirty="0"/>
              <a:t>(Ady, 2014).</a:t>
            </a:r>
          </a:p>
        </p:txBody>
      </p:sp>
    </p:spTree>
    <p:extLst>
      <p:ext uri="{BB962C8B-B14F-4D97-AF65-F5344CB8AC3E}">
        <p14:creationId xmlns:p14="http://schemas.microsoft.com/office/powerpoint/2010/main" val="257723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GB"/>
          </a:p>
        </p:txBody>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GB"/>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2" y="1975104"/>
            <a:ext cx="4775075" cy="457201"/>
          </a:xfrm>
        </p:spPr>
        <p:txBody>
          <a:bodyPr rtlCol="0">
            <a:normAutofit/>
          </a:bodyPr>
          <a:lstStyle/>
          <a:p>
            <a:pPr rtl="0"/>
            <a:r>
              <a:rPr lang="en-gb" sz="2400" dirty="0">
                <a:solidFill>
                  <a:schemeClr val="tx1"/>
                </a:solidFill>
              </a:rPr>
              <a:t>Breakdown of sessions</a:t>
            </a:r>
          </a:p>
        </p:txBody>
      </p:sp>
      <p:sp>
        <p:nvSpPr>
          <p:cNvPr id="5" name="Subtitle 4">
            <a:extLst>
              <a:ext uri="{FF2B5EF4-FFF2-40B4-BE49-F238E27FC236}">
                <a16:creationId xmlns:a16="http://schemas.microsoft.com/office/drawing/2014/main" id="{2FC983F3-E16A-D5AE-E901-37628524E421}"/>
              </a:ext>
            </a:extLst>
          </p:cNvPr>
          <p:cNvSpPr>
            <a:spLocks noGrp="1"/>
          </p:cNvSpPr>
          <p:nvPr>
            <p:ph type="subTitle" idx="1"/>
          </p:nvPr>
        </p:nvSpPr>
        <p:spPr>
          <a:xfrm>
            <a:off x="6096000" y="2598877"/>
            <a:ext cx="4486275" cy="1826819"/>
          </a:xfrm>
        </p:spPr>
        <p:txBody>
          <a:bodyPr>
            <a:normAutofit fontScale="85000" lnSpcReduction="20000"/>
          </a:bodyPr>
          <a:lstStyle/>
          <a:p>
            <a:pPr algn="l"/>
            <a:r>
              <a:rPr lang="en-GB" b="1" dirty="0"/>
              <a:t>WWTM 1. Art Pedagogy. October 5</a:t>
            </a:r>
            <a:r>
              <a:rPr lang="en-GB" b="1" baseline="30000" dirty="0"/>
              <a:t>th</a:t>
            </a:r>
            <a:r>
              <a:rPr lang="en-GB" b="1" dirty="0"/>
              <a:t>, 2023, 5pm</a:t>
            </a:r>
          </a:p>
          <a:p>
            <a:pPr algn="l"/>
            <a:endParaRPr lang="en-GB" b="1" dirty="0"/>
          </a:p>
          <a:p>
            <a:pPr algn="l"/>
            <a:r>
              <a:rPr lang="en-GB" b="1" dirty="0"/>
              <a:t>WWTM 2. Assessment in Art. January 18</a:t>
            </a:r>
            <a:r>
              <a:rPr lang="en-GB" b="1" baseline="30000" dirty="0"/>
              <a:t>th   , </a:t>
            </a:r>
            <a:r>
              <a:rPr lang="en-GB" b="1" dirty="0"/>
              <a:t>2023, 5pm</a:t>
            </a:r>
          </a:p>
          <a:p>
            <a:pPr algn="l"/>
            <a:endParaRPr lang="en-GB" b="1" dirty="0"/>
          </a:p>
          <a:p>
            <a:pPr algn="l"/>
            <a:r>
              <a:rPr lang="en-GB" b="1" dirty="0"/>
              <a:t>WWTM 3. Show and Tell – Strategies for Further Success. March 14</a:t>
            </a:r>
            <a:r>
              <a:rPr lang="en-GB" b="1" baseline="30000" dirty="0"/>
              <a:t>th  </a:t>
            </a:r>
            <a:r>
              <a:rPr lang="en-GB" b="1" dirty="0"/>
              <a:t>2023, 5pm.</a:t>
            </a:r>
          </a:p>
          <a:p>
            <a:pPr algn="l"/>
            <a:endParaRPr lang="en-GB" b="1" dirty="0"/>
          </a:p>
        </p:txBody>
      </p:sp>
    </p:spTree>
    <p:extLst>
      <p:ext uri="{BB962C8B-B14F-4D97-AF65-F5344CB8AC3E}">
        <p14:creationId xmlns:p14="http://schemas.microsoft.com/office/powerpoint/2010/main" val="391608396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xfrm>
            <a:off x="397588" y="348618"/>
            <a:ext cx="11461620" cy="1371600"/>
          </a:xfrm>
          <a:solidFill>
            <a:schemeClr val="bg1"/>
          </a:solidFill>
        </p:spPr>
        <p:txBody>
          <a:bodyPr>
            <a:normAutofit/>
          </a:bodyPr>
          <a:lstStyle/>
          <a:p>
            <a:r>
              <a:rPr lang="en-GB" sz="3200" dirty="0"/>
              <a:t>What is Art Pedagogy?</a:t>
            </a:r>
            <a:endParaRPr lang="en-GB" sz="3200" b="1" dirty="0">
              <a:solidFill>
                <a:srgbClr val="FF0000"/>
              </a:solidFill>
            </a:endParaRP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5" name="TextBox 4">
            <a:extLst>
              <a:ext uri="{FF2B5EF4-FFF2-40B4-BE49-F238E27FC236}">
                <a16:creationId xmlns:a16="http://schemas.microsoft.com/office/drawing/2014/main" id="{4A7EAC56-ADF8-9AB0-1CF1-5B236674EAA6}"/>
              </a:ext>
            </a:extLst>
          </p:cNvPr>
          <p:cNvSpPr txBox="1"/>
          <p:nvPr/>
        </p:nvSpPr>
        <p:spPr>
          <a:xfrm>
            <a:off x="397588" y="1999595"/>
            <a:ext cx="11461620" cy="4216539"/>
          </a:xfrm>
          <a:prstGeom prst="rect">
            <a:avLst/>
          </a:prstGeom>
          <a:solidFill>
            <a:schemeClr val="bg1"/>
          </a:solidFill>
        </p:spPr>
        <p:txBody>
          <a:bodyPr wrap="square" rtlCol="0">
            <a:spAutoFit/>
          </a:bodyPr>
          <a:lstStyle/>
          <a:p>
            <a:r>
              <a:rPr lang="en-GB" sz="2400" dirty="0"/>
              <a:t>“The art, science, or profession of teaching” and “a way of being” (Pearse et al., 2011).</a:t>
            </a:r>
          </a:p>
          <a:p>
            <a:endParaRPr lang="en-GB" sz="2400" b="1" dirty="0"/>
          </a:p>
          <a:p>
            <a:r>
              <a:rPr lang="en-GB" sz="2400" dirty="0"/>
              <a:t>-Supporting the progress of the learner through Assessment Objectives 1-4, but within a framework that ensures the learner knows:</a:t>
            </a:r>
          </a:p>
          <a:p>
            <a:endParaRPr lang="en-GB" sz="2400" dirty="0"/>
          </a:p>
          <a:p>
            <a:r>
              <a:rPr lang="en-GB" sz="2400" dirty="0"/>
              <a:t>-the variation of outcomes.</a:t>
            </a:r>
          </a:p>
          <a:p>
            <a:r>
              <a:rPr lang="en-GB" sz="2400" dirty="0"/>
              <a:t>-the standard of outcomes and what it means for autonomy, where peer and self-assessment can take place, and the time frame that this takes place in (next session).</a:t>
            </a:r>
          </a:p>
          <a:p>
            <a:endParaRPr lang="en-GB" sz="2800" dirty="0"/>
          </a:p>
        </p:txBody>
      </p:sp>
    </p:spTree>
    <p:extLst>
      <p:ext uri="{BB962C8B-B14F-4D97-AF65-F5344CB8AC3E}">
        <p14:creationId xmlns:p14="http://schemas.microsoft.com/office/powerpoint/2010/main" val="248651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xfrm>
            <a:off x="397588" y="348618"/>
            <a:ext cx="11461620" cy="1371600"/>
          </a:xfrm>
          <a:solidFill>
            <a:schemeClr val="bg1"/>
          </a:solidFill>
        </p:spPr>
        <p:txBody>
          <a:bodyPr>
            <a:normAutofit/>
          </a:bodyPr>
          <a:lstStyle/>
          <a:p>
            <a:r>
              <a:rPr lang="en-GB" sz="3200" dirty="0"/>
              <a:t>What is Art Pedagogy?</a:t>
            </a:r>
            <a:endParaRPr lang="en-GB" sz="3200" b="1" dirty="0">
              <a:solidFill>
                <a:srgbClr val="FF0000"/>
              </a:solidFill>
            </a:endParaRP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5" name="TextBox 4">
            <a:extLst>
              <a:ext uri="{FF2B5EF4-FFF2-40B4-BE49-F238E27FC236}">
                <a16:creationId xmlns:a16="http://schemas.microsoft.com/office/drawing/2014/main" id="{4A7EAC56-ADF8-9AB0-1CF1-5B236674EAA6}"/>
              </a:ext>
            </a:extLst>
          </p:cNvPr>
          <p:cNvSpPr txBox="1"/>
          <p:nvPr/>
        </p:nvSpPr>
        <p:spPr>
          <a:xfrm>
            <a:off x="397588" y="1999595"/>
            <a:ext cx="11461620" cy="3108543"/>
          </a:xfrm>
          <a:prstGeom prst="rect">
            <a:avLst/>
          </a:prstGeom>
          <a:solidFill>
            <a:schemeClr val="bg1"/>
          </a:solidFill>
        </p:spPr>
        <p:txBody>
          <a:bodyPr wrap="square" rtlCol="0">
            <a:spAutoFit/>
          </a:bodyPr>
          <a:lstStyle/>
          <a:p>
            <a:r>
              <a:rPr lang="en-GB" sz="2800" dirty="0"/>
              <a:t>-Dependant on the size and ability levels of the group.</a:t>
            </a:r>
          </a:p>
          <a:p>
            <a:endParaRPr lang="en-GB" sz="2800" dirty="0"/>
          </a:p>
          <a:p>
            <a:r>
              <a:rPr lang="en-GB" sz="2800" dirty="0"/>
              <a:t>Traditional Art pedagogical approach – demo at the start of the lesson – even demo playfulness! Engage and inspire by showing how passionate you are about creating art and “</a:t>
            </a:r>
            <a:r>
              <a:rPr lang="en-GB" sz="2800" i="1" dirty="0"/>
              <a:t>heuristic play” </a:t>
            </a:r>
            <a:r>
              <a:rPr lang="en-GB" sz="2800" dirty="0"/>
              <a:t>or </a:t>
            </a:r>
            <a:r>
              <a:rPr lang="en-GB" sz="2800" i="1" dirty="0"/>
              <a:t>“discovery learning” (</a:t>
            </a:r>
            <a:r>
              <a:rPr lang="en-GB" sz="2800" dirty="0"/>
              <a:t>Bruner, 1966, and Goldschmied &amp; Hughes, 1992</a:t>
            </a:r>
            <a:r>
              <a:rPr lang="en-GB" sz="2800" i="1" dirty="0"/>
              <a:t>)</a:t>
            </a:r>
            <a:endParaRPr lang="en-GB" sz="2800" dirty="0"/>
          </a:p>
        </p:txBody>
      </p:sp>
    </p:spTree>
    <p:extLst>
      <p:ext uri="{BB962C8B-B14F-4D97-AF65-F5344CB8AC3E}">
        <p14:creationId xmlns:p14="http://schemas.microsoft.com/office/powerpoint/2010/main" val="82619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xfrm>
            <a:off x="397588" y="348618"/>
            <a:ext cx="11461620" cy="1371600"/>
          </a:xfrm>
          <a:solidFill>
            <a:schemeClr val="bg1"/>
          </a:solidFill>
        </p:spPr>
        <p:txBody>
          <a:bodyPr>
            <a:normAutofit/>
          </a:bodyPr>
          <a:lstStyle/>
          <a:p>
            <a:r>
              <a:rPr lang="en-GB" sz="3200" dirty="0"/>
              <a:t>What is Art Pedagogy?</a:t>
            </a:r>
            <a:endParaRPr lang="en-GB" sz="3200" b="1" dirty="0">
              <a:solidFill>
                <a:srgbClr val="FF0000"/>
              </a:solidFill>
            </a:endParaRP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5" name="TextBox 4">
            <a:extLst>
              <a:ext uri="{FF2B5EF4-FFF2-40B4-BE49-F238E27FC236}">
                <a16:creationId xmlns:a16="http://schemas.microsoft.com/office/drawing/2014/main" id="{4A7EAC56-ADF8-9AB0-1CF1-5B236674EAA6}"/>
              </a:ext>
            </a:extLst>
          </p:cNvPr>
          <p:cNvSpPr txBox="1"/>
          <p:nvPr/>
        </p:nvSpPr>
        <p:spPr>
          <a:xfrm>
            <a:off x="397588" y="1999595"/>
            <a:ext cx="11461620" cy="4647426"/>
          </a:xfrm>
          <a:prstGeom prst="rect">
            <a:avLst/>
          </a:prstGeom>
          <a:solidFill>
            <a:schemeClr val="bg1"/>
          </a:solidFill>
        </p:spPr>
        <p:txBody>
          <a:bodyPr wrap="square" rtlCol="0">
            <a:spAutoFit/>
          </a:bodyPr>
          <a:lstStyle/>
          <a:p>
            <a:r>
              <a:rPr lang="en-GB" sz="2800" dirty="0"/>
              <a:t>-Organisation </a:t>
            </a:r>
          </a:p>
          <a:p>
            <a:endParaRPr lang="en-GB" sz="2800" dirty="0"/>
          </a:p>
          <a:p>
            <a:pPr marL="457200" indent="-457200">
              <a:buFont typeface="Arial" panose="020B0604020202020204" pitchFamily="34" charset="0"/>
              <a:buChar char="•"/>
            </a:pPr>
            <a:r>
              <a:rPr lang="en-GB" sz="2400" dirty="0"/>
              <a:t>Lesson planning – short medium- and long-term planning, and importantly, how this fits into the time frame of the qualification (next session).</a:t>
            </a:r>
          </a:p>
          <a:p>
            <a:pPr marL="457200" indent="-457200">
              <a:buFont typeface="Arial" panose="020B0604020202020204" pitchFamily="34" charset="0"/>
              <a:buChar char="•"/>
            </a:pPr>
            <a:r>
              <a:rPr lang="en-GB" sz="2400" dirty="0"/>
              <a:t>Materials and equipment. </a:t>
            </a:r>
          </a:p>
          <a:p>
            <a:pPr marL="457200" indent="-457200">
              <a:buFont typeface="Arial" panose="020B0604020202020204" pitchFamily="34" charset="0"/>
              <a:buChar char="•"/>
            </a:pPr>
            <a:r>
              <a:rPr lang="en-GB" sz="2400" dirty="0"/>
              <a:t>Tidy and inviting space – learners and prospective learners (Open Days).</a:t>
            </a:r>
          </a:p>
          <a:p>
            <a:pPr marL="457200" indent="-457200">
              <a:buFont typeface="Arial" panose="020B0604020202020204" pitchFamily="34" charset="0"/>
              <a:buChar char="•"/>
            </a:pPr>
            <a:r>
              <a:rPr lang="en-GB" sz="2400" dirty="0"/>
              <a:t>Exhibition space.</a:t>
            </a:r>
          </a:p>
          <a:p>
            <a:pPr marL="457200" indent="-457200">
              <a:buFont typeface="Arial" panose="020B0604020202020204" pitchFamily="34" charset="0"/>
              <a:buChar char="•"/>
            </a:pPr>
            <a:r>
              <a:rPr lang="en-GB" sz="2400" dirty="0"/>
              <a:t>Preparation for Visiting Moderator – standardised marking, paperwork, and exhibited work in the order requested.</a:t>
            </a:r>
          </a:p>
          <a:p>
            <a:pPr marL="457200" indent="-457200">
              <a:buFont typeface="Arial" panose="020B0604020202020204" pitchFamily="34" charset="0"/>
              <a:buChar char="•"/>
            </a:pPr>
            <a:r>
              <a:rPr lang="en-GB" sz="2400" dirty="0"/>
              <a:t>Celebrating success! Individuals, groups, marketing, brochures and websites.</a:t>
            </a:r>
          </a:p>
        </p:txBody>
      </p:sp>
    </p:spTree>
    <p:extLst>
      <p:ext uri="{BB962C8B-B14F-4D97-AF65-F5344CB8AC3E}">
        <p14:creationId xmlns:p14="http://schemas.microsoft.com/office/powerpoint/2010/main" val="2581128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xfrm>
            <a:off x="397588" y="348618"/>
            <a:ext cx="11461620" cy="1371600"/>
          </a:xfrm>
          <a:solidFill>
            <a:schemeClr val="bg1"/>
          </a:solidFill>
        </p:spPr>
        <p:txBody>
          <a:bodyPr>
            <a:normAutofit/>
          </a:bodyPr>
          <a:lstStyle/>
          <a:p>
            <a:r>
              <a:rPr lang="en-GB" sz="3200" dirty="0"/>
              <a:t>What are your concerns around Pedagogy? Q &amp; A</a:t>
            </a:r>
            <a:endParaRPr lang="en-GB" sz="3200" b="1" dirty="0">
              <a:solidFill>
                <a:srgbClr val="FF0000"/>
              </a:solidFill>
            </a:endParaRP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5" name="TextBox 4">
            <a:extLst>
              <a:ext uri="{FF2B5EF4-FFF2-40B4-BE49-F238E27FC236}">
                <a16:creationId xmlns:a16="http://schemas.microsoft.com/office/drawing/2014/main" id="{4A7EAC56-ADF8-9AB0-1CF1-5B236674EAA6}"/>
              </a:ext>
            </a:extLst>
          </p:cNvPr>
          <p:cNvSpPr txBox="1"/>
          <p:nvPr/>
        </p:nvSpPr>
        <p:spPr>
          <a:xfrm>
            <a:off x="397588" y="1840974"/>
            <a:ext cx="11461620" cy="4524315"/>
          </a:xfrm>
          <a:prstGeom prst="rect">
            <a:avLst/>
          </a:prstGeom>
          <a:solidFill>
            <a:schemeClr val="bg1"/>
          </a:solidFill>
        </p:spPr>
        <p:txBody>
          <a:bodyPr wrap="square" rtlCol="0">
            <a:spAutoFit/>
          </a:bodyPr>
          <a:lstStyle/>
          <a:p>
            <a:r>
              <a:rPr lang="en-GB" sz="2400" dirty="0"/>
              <a:t>Think for a moment about you in your new teaching context, or in your new role next year, what are your greatest concerns around pedagogy?</a:t>
            </a:r>
          </a:p>
          <a:p>
            <a:endParaRPr lang="en-GB" sz="2400" dirty="0"/>
          </a:p>
          <a:p>
            <a:r>
              <a:rPr lang="en-GB" sz="2400" dirty="0"/>
              <a:t>Write it in the chat and I will do my best to answer!</a:t>
            </a:r>
          </a:p>
          <a:p>
            <a:endParaRPr lang="en-GB" sz="2400" dirty="0"/>
          </a:p>
          <a:p>
            <a:r>
              <a:rPr lang="en-GB" sz="2400" dirty="0"/>
              <a:t>Or, if you think of anything after this session, please feel free to email me on: </a:t>
            </a:r>
            <a:r>
              <a:rPr lang="en-GB" sz="2400" dirty="0">
                <a:hlinkClick r:id="rId2"/>
              </a:rPr>
              <a:t>sstewart@northern.ac.uk</a:t>
            </a:r>
            <a:endParaRPr lang="en-GB" sz="2400" dirty="0"/>
          </a:p>
          <a:p>
            <a:endParaRPr lang="en-GB" sz="2400" dirty="0"/>
          </a:p>
          <a:p>
            <a:pPr algn="ctr"/>
            <a:r>
              <a:rPr lang="en-GB" sz="2400" b="1" dirty="0"/>
              <a:t>Thank you for listening </a:t>
            </a:r>
            <a:r>
              <a:rPr lang="en-GB" sz="2400" b="1"/>
              <a:t>and participating and </a:t>
            </a:r>
            <a:r>
              <a:rPr lang="en-GB" sz="2400" b="1" dirty="0"/>
              <a:t>see you on January </a:t>
            </a:r>
            <a:r>
              <a:rPr lang="en-GB" sz="2400" b="1"/>
              <a:t>18</a:t>
            </a:r>
            <a:r>
              <a:rPr lang="en-GB" sz="2400" b="1" baseline="30000"/>
              <a:t>th</a:t>
            </a:r>
            <a:r>
              <a:rPr lang="en-GB" sz="2400" b="1"/>
              <a:t> 2024, </a:t>
            </a:r>
            <a:r>
              <a:rPr lang="en-GB" sz="2400" b="1" dirty="0"/>
              <a:t>for Assessment in Art!</a:t>
            </a:r>
          </a:p>
          <a:p>
            <a:pPr algn="ctr"/>
            <a:r>
              <a:rPr lang="en-GB" sz="2400" b="1" dirty="0"/>
              <a:t>Best wishes,</a:t>
            </a:r>
          </a:p>
          <a:p>
            <a:pPr algn="ctr"/>
            <a:r>
              <a:rPr lang="en-GB" sz="2400" b="1" dirty="0"/>
              <a:t>Sam </a:t>
            </a:r>
            <a:r>
              <a:rPr lang="en-GB" sz="2400" dirty="0"/>
              <a:t> </a:t>
            </a:r>
          </a:p>
        </p:txBody>
      </p:sp>
    </p:spTree>
    <p:extLst>
      <p:ext uri="{BB962C8B-B14F-4D97-AF65-F5344CB8AC3E}">
        <p14:creationId xmlns:p14="http://schemas.microsoft.com/office/powerpoint/2010/main" val="2166349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FAD4-07DB-68BE-1084-B2F289E85A01}"/>
              </a:ext>
            </a:extLst>
          </p:cNvPr>
          <p:cNvSpPr>
            <a:spLocks noGrp="1"/>
          </p:cNvSpPr>
          <p:nvPr>
            <p:ph type="title"/>
          </p:nvPr>
        </p:nvSpPr>
        <p:spPr>
          <a:xfrm>
            <a:off x="1066800" y="642594"/>
            <a:ext cx="10058400" cy="462306"/>
          </a:xfrm>
          <a:solidFill>
            <a:schemeClr val="bg1"/>
          </a:solidFill>
        </p:spPr>
        <p:txBody>
          <a:bodyPr>
            <a:normAutofit fontScale="90000"/>
          </a:bodyPr>
          <a:lstStyle/>
          <a:p>
            <a:r>
              <a:rPr lang="en-GB" sz="2800" dirty="0"/>
              <a:t>References</a:t>
            </a:r>
          </a:p>
        </p:txBody>
      </p:sp>
      <p:sp>
        <p:nvSpPr>
          <p:cNvPr id="3" name="Content Placeholder 2">
            <a:extLst>
              <a:ext uri="{FF2B5EF4-FFF2-40B4-BE49-F238E27FC236}">
                <a16:creationId xmlns:a16="http://schemas.microsoft.com/office/drawing/2014/main" id="{C217F3E4-2B78-FEA7-D0E2-443B1149D294}"/>
              </a:ext>
            </a:extLst>
          </p:cNvPr>
          <p:cNvSpPr>
            <a:spLocks noGrp="1"/>
          </p:cNvSpPr>
          <p:nvPr>
            <p:ph idx="1"/>
          </p:nvPr>
        </p:nvSpPr>
        <p:spPr>
          <a:xfrm>
            <a:off x="1066800" y="1257300"/>
            <a:ext cx="10058400" cy="4695444"/>
          </a:xfrm>
          <a:solidFill>
            <a:schemeClr val="bg1"/>
          </a:solidFill>
        </p:spPr>
        <p:txBody>
          <a:bodyPr>
            <a:normAutofit fontScale="92500" lnSpcReduction="10000"/>
          </a:bodyPr>
          <a:lstStyle/>
          <a:p>
            <a:r>
              <a:rPr lang="en-GB" sz="1800" dirty="0">
                <a:effectLst/>
                <a:latin typeface="Times New Roman" panose="02020603050405020304" pitchFamily="18" charset="0"/>
              </a:rPr>
              <a:t>ady. (2014, September 15). </a:t>
            </a:r>
            <a:r>
              <a:rPr lang="en-GB" sz="1800" i="1" dirty="0">
                <a:effectLst/>
                <a:latin typeface="Times New Roman" panose="02020603050405020304" pitchFamily="18" charset="0"/>
              </a:rPr>
              <a:t>PPT - Simulations and Discovery Based Learning PowerPoint Presentation - ID:4393201</a:t>
            </a:r>
            <a:r>
              <a:rPr lang="en-GB" sz="1800" dirty="0">
                <a:effectLst/>
                <a:latin typeface="Times New Roman" panose="02020603050405020304" pitchFamily="18" charset="0"/>
              </a:rPr>
              <a:t>. SlideServe. </a:t>
            </a:r>
            <a:r>
              <a:rPr lang="en-GB" sz="1800"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https://www.slideserve.com/ady/simulations-and-discovery-based-learning</a:t>
            </a:r>
            <a:endParaRPr lang="en-GB" sz="1800" dirty="0">
              <a:effectLst/>
              <a:latin typeface="Times New Roman" panose="02020603050405020304" pitchFamily="18" charset="0"/>
            </a:endParaRPr>
          </a:p>
          <a:p>
            <a:r>
              <a:rPr lang="en-GB" sz="1800" b="0" i="0" dirty="0">
                <a:solidFill>
                  <a:srgbClr val="222222"/>
                </a:solidFill>
                <a:effectLst/>
                <a:latin typeface="Times New Roman" panose="02020603050405020304" pitchFamily="18" charset="0"/>
                <a:cs typeface="Times New Roman" panose="02020603050405020304" pitchFamily="18" charset="0"/>
              </a:rPr>
              <a:t>Bruner, J. S. (1966). </a:t>
            </a:r>
            <a:r>
              <a:rPr lang="en-GB" sz="1800" b="0" i="1" dirty="0">
                <a:solidFill>
                  <a:srgbClr val="222222"/>
                </a:solidFill>
                <a:effectLst/>
                <a:latin typeface="Times New Roman" panose="02020603050405020304" pitchFamily="18" charset="0"/>
                <a:cs typeface="Times New Roman" panose="02020603050405020304" pitchFamily="18" charset="0"/>
              </a:rPr>
              <a:t>Toward a theory of instruction</a:t>
            </a:r>
            <a:r>
              <a:rPr lang="en-GB" sz="1800" b="0" i="0" dirty="0">
                <a:solidFill>
                  <a:srgbClr val="222222"/>
                </a:solidFill>
                <a:effectLst/>
                <a:latin typeface="Times New Roman" panose="02020603050405020304" pitchFamily="18" charset="0"/>
                <a:cs typeface="Times New Roman" panose="02020603050405020304" pitchFamily="18" charset="0"/>
              </a:rPr>
              <a:t>. Harvard University Press</a:t>
            </a:r>
            <a:r>
              <a:rPr lang="en-GB" sz="2000" b="0" i="0" dirty="0">
                <a:solidFill>
                  <a:srgbClr val="222222"/>
                </a:solidFill>
                <a:effectLst/>
                <a:latin typeface="Arial" panose="020B0604020202020204" pitchFamily="34" charset="0"/>
              </a:rPr>
              <a:t>.</a:t>
            </a:r>
            <a:endParaRPr lang="en-GB" sz="1800" dirty="0">
              <a:effectLst/>
              <a:latin typeface="Times New Roman" panose="02020603050405020304" pitchFamily="18" charset="0"/>
            </a:endParaRPr>
          </a:p>
          <a:p>
            <a:r>
              <a:rPr lang="en-GB" sz="1800" dirty="0">
                <a:effectLst/>
                <a:latin typeface="Times New Roman" panose="02020603050405020304" pitchFamily="18" charset="0"/>
              </a:rPr>
              <a:t>AQA.ORG.UK. (2023a). </a:t>
            </a:r>
            <a:r>
              <a:rPr lang="en-GB" sz="1800" i="1" dirty="0">
                <a:effectLst/>
                <a:latin typeface="Times New Roman" panose="02020603050405020304" pitchFamily="18" charset="0"/>
              </a:rPr>
              <a:t>Scheme of assessment A’ Level Art</a:t>
            </a:r>
            <a:r>
              <a:rPr lang="en-GB" sz="1800" dirty="0">
                <a:effectLst/>
                <a:latin typeface="Times New Roman" panose="02020603050405020304" pitchFamily="18" charset="0"/>
              </a:rPr>
              <a:t>. Www.aqa.org.uk. https://www.aqa.org.uk/subjects/art-and-design/as-and-a-level/art-and-design-7201/scheme-of-assessment</a:t>
            </a:r>
          </a:p>
          <a:p>
            <a:r>
              <a:rPr lang="en-GB" sz="1800" dirty="0">
                <a:effectLst/>
                <a:latin typeface="Times New Roman" panose="02020603050405020304" pitchFamily="18" charset="0"/>
              </a:rPr>
              <a:t>AQA.ORG.UK. (2023b). </a:t>
            </a:r>
            <a:r>
              <a:rPr lang="en-GB" sz="1800" i="1" dirty="0">
                <a:effectLst/>
                <a:latin typeface="Times New Roman" panose="02020603050405020304" pitchFamily="18" charset="0"/>
              </a:rPr>
              <a:t>Scheme of assessment GCSE Art</a:t>
            </a:r>
            <a:r>
              <a:rPr lang="en-GB" sz="1800" dirty="0">
                <a:effectLst/>
                <a:latin typeface="Times New Roman" panose="02020603050405020304" pitchFamily="18" charset="0"/>
              </a:rPr>
              <a:t>. Www.aqa.org.uk. https://www.aqa.org.uk/subjects/art-and-design/gcse/art-and-design-8201-8206/scheme-of-assessment#:~:text=The%20exams%20and%20non-exam%20assessment%20will%20measure%20how</a:t>
            </a:r>
          </a:p>
          <a:p>
            <a:r>
              <a:rPr lang="en-GB" sz="1800" dirty="0">
                <a:effectLst/>
                <a:latin typeface="Times New Roman" panose="02020603050405020304" pitchFamily="18" charset="0"/>
              </a:rPr>
              <a:t>Costa Art and Photography Resources. (2018, February 22). </a:t>
            </a:r>
            <a:r>
              <a:rPr lang="en-GB" sz="1800" i="1" dirty="0">
                <a:effectLst/>
                <a:latin typeface="Times New Roman" panose="02020603050405020304" pitchFamily="18" charset="0"/>
              </a:rPr>
              <a:t>Art &amp; Photography Assessment Objectives Display/Handouts | Teaching Resources</a:t>
            </a:r>
            <a:r>
              <a:rPr lang="en-GB" sz="1800" dirty="0">
                <a:effectLst/>
                <a:latin typeface="Times New Roman" panose="02020603050405020304" pitchFamily="18" charset="0"/>
              </a:rPr>
              <a:t>. Www.tes.com. </a:t>
            </a:r>
            <a:r>
              <a:rPr lang="en-GB" sz="1800" dirty="0">
                <a:effectLst/>
                <a:latin typeface="Times New Roman" panose="02020603050405020304" pitchFamily="18" charset="0"/>
                <a:hlinkClick r:id="rId3">
                  <a:extLst>
                    <a:ext uri="{A12FA001-AC4F-418D-AE19-62706E023703}">
                      <ahyp:hlinkClr xmlns:ahyp="http://schemas.microsoft.com/office/drawing/2018/hyperlinkcolor" val="tx"/>
                    </a:ext>
                  </a:extLst>
                </a:hlinkClick>
              </a:rPr>
              <a:t>https://www.tes.com/teaching-resource/art-and-photography-assessment-objectives-display-handouts-11551776</a:t>
            </a:r>
            <a:endParaRPr lang="en-GB" sz="1800" dirty="0">
              <a:effectLst/>
              <a:latin typeface="Times New Roman" panose="02020603050405020304" pitchFamily="18" charset="0"/>
            </a:endParaRPr>
          </a:p>
          <a:p>
            <a:r>
              <a:rPr lang="en-GB" sz="1800" b="0" i="0" dirty="0">
                <a:solidFill>
                  <a:srgbClr val="222222"/>
                </a:solidFill>
                <a:effectLst/>
                <a:latin typeface="Times New Roman" panose="02020603050405020304" pitchFamily="18" charset="0"/>
                <a:cs typeface="Times New Roman" panose="02020603050405020304" pitchFamily="18" charset="0"/>
              </a:rPr>
              <a:t>Goldschmied, E., &amp; Hughes, A. (1992). Heuristic play with objects. </a:t>
            </a:r>
            <a:r>
              <a:rPr lang="en-GB" sz="1800" b="0" i="1" dirty="0">
                <a:solidFill>
                  <a:srgbClr val="222222"/>
                </a:solidFill>
                <a:effectLst/>
                <a:latin typeface="Times New Roman" panose="02020603050405020304" pitchFamily="18" charset="0"/>
                <a:cs typeface="Times New Roman" panose="02020603050405020304" pitchFamily="18" charset="0"/>
              </a:rPr>
              <a:t>London: National Children’s Bureau (training video)</a:t>
            </a:r>
            <a:r>
              <a:rPr lang="en-GB" sz="1800" b="0" i="0" dirty="0">
                <a:solidFill>
                  <a:srgbClr val="222222"/>
                </a:solidFill>
                <a:effectLst/>
                <a:latin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cs typeface="Times New Roman" panose="02020603050405020304" pitchFamily="18" charset="0"/>
            </a:endParaRPr>
          </a:p>
          <a:p>
            <a:r>
              <a:rPr lang="en-GB" sz="1800" b="0" i="0" dirty="0">
                <a:solidFill>
                  <a:srgbClr val="2E414F"/>
                </a:solidFill>
                <a:effectLst/>
                <a:latin typeface="Times New Roman" panose="02020603050405020304" pitchFamily="18" charset="0"/>
                <a:cs typeface="Times New Roman" panose="02020603050405020304" pitchFamily="18" charset="0"/>
              </a:rPr>
              <a:t>Pearse, H., Snider, A.B., &amp; Taylor, C.B. (2011). The Lost Art of Pedagogy: An Exploration in Three Parts.</a:t>
            </a:r>
            <a:endParaRPr lang="en-GB" sz="1800" dirty="0">
              <a:effectLst/>
              <a:latin typeface="Times New Roman" panose="02020603050405020304" pitchFamily="18"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B76385F5-5E63-F15C-5527-ED1148E4258A}"/>
              </a:ext>
            </a:extLst>
          </p:cNvPr>
          <p:cNvSpPr>
            <a:spLocks noGrp="1"/>
          </p:cNvSpPr>
          <p:nvPr>
            <p:ph type="dt" sz="half" idx="10"/>
          </p:nvPr>
        </p:nvSpPr>
        <p:spPr/>
        <p:txBody>
          <a:bodyPr/>
          <a:lstStyle/>
          <a:p>
            <a:pPr rtl="0"/>
            <a:fld id="{6AF379E8-AC6C-43B9-9222-BDF0AF9336F0}" type="datetime1">
              <a:rPr lang="en-US" smtClean="0"/>
              <a:t>11/6/2023</a:t>
            </a:fld>
            <a:endParaRPr lang="en-US"/>
          </a:p>
        </p:txBody>
      </p:sp>
    </p:spTree>
    <p:extLst>
      <p:ext uri="{BB962C8B-B14F-4D97-AF65-F5344CB8AC3E}">
        <p14:creationId xmlns:p14="http://schemas.microsoft.com/office/powerpoint/2010/main" val="221153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FAD4-07DB-68BE-1084-B2F289E85A01}"/>
              </a:ext>
            </a:extLst>
          </p:cNvPr>
          <p:cNvSpPr>
            <a:spLocks noGrp="1"/>
          </p:cNvSpPr>
          <p:nvPr>
            <p:ph type="title"/>
          </p:nvPr>
        </p:nvSpPr>
        <p:spPr>
          <a:solidFill>
            <a:schemeClr val="bg1"/>
          </a:solidFill>
        </p:spPr>
        <p:txBody>
          <a:bodyPr>
            <a:normAutofit/>
          </a:bodyPr>
          <a:lstStyle/>
          <a:p>
            <a:r>
              <a:rPr lang="en-GB" sz="2800" dirty="0"/>
              <a:t>Sam Stewart  </a:t>
            </a:r>
            <a:br>
              <a:rPr lang="en-GB" sz="2800" dirty="0"/>
            </a:br>
            <a:r>
              <a:rPr lang="en-GB" sz="2800" dirty="0"/>
              <a:t>PhD Art and Design Researcher, MA Textiles,</a:t>
            </a:r>
            <a:br>
              <a:rPr lang="en-GB" sz="2800" dirty="0"/>
            </a:br>
            <a:r>
              <a:rPr lang="en-GB" sz="2800" dirty="0"/>
              <a:t>PGCE Design and Technology </a:t>
            </a:r>
          </a:p>
        </p:txBody>
      </p:sp>
      <p:sp>
        <p:nvSpPr>
          <p:cNvPr id="3" name="Content Placeholder 2">
            <a:extLst>
              <a:ext uri="{FF2B5EF4-FFF2-40B4-BE49-F238E27FC236}">
                <a16:creationId xmlns:a16="http://schemas.microsoft.com/office/drawing/2014/main" id="{C217F3E4-2B78-FEA7-D0E2-443B1149D294}"/>
              </a:ext>
            </a:extLst>
          </p:cNvPr>
          <p:cNvSpPr>
            <a:spLocks noGrp="1"/>
          </p:cNvSpPr>
          <p:nvPr>
            <p:ph idx="1"/>
          </p:nvPr>
        </p:nvSpPr>
        <p:spPr>
          <a:solidFill>
            <a:schemeClr val="bg1"/>
          </a:solidFill>
        </p:spPr>
        <p:txBody>
          <a:bodyPr/>
          <a:lstStyle/>
          <a:p>
            <a:r>
              <a:rPr lang="en-GB" dirty="0"/>
              <a:t>-Foundation in Art and Design, University of Huddersfield</a:t>
            </a:r>
          </a:p>
          <a:p>
            <a:r>
              <a:rPr lang="en-GB" dirty="0"/>
              <a:t>-BA (Hons) Fashion and Textile Design: Structured and Embroidered Textiles</a:t>
            </a:r>
          </a:p>
          <a:p>
            <a:r>
              <a:rPr lang="en-GB" dirty="0"/>
              <a:t>-PGCE Design and Technology, Loughborough University</a:t>
            </a:r>
          </a:p>
          <a:p>
            <a:r>
              <a:rPr lang="en-GB" dirty="0"/>
              <a:t>-MA Arts Education, University of Leeds (credits)</a:t>
            </a:r>
          </a:p>
          <a:p>
            <a:r>
              <a:rPr lang="en-GB" dirty="0"/>
              <a:t>-MA Textiles, University of Huddersfield</a:t>
            </a:r>
          </a:p>
          <a:p>
            <a:r>
              <a:rPr lang="en-GB" dirty="0"/>
              <a:t>-Currently writing up PhD Art and Design examining visual influence of Kuba Art from Democratic Republic of the Congo, upon Modernism 1900 to 1920, in terms of Wiener Werkstatte textile designs and subsequent early formation of Art Deco textile designs around 15 years ahead of its recognised start date. As part of the investigation, the impact of Art Curriculum change has also been examined to assess the degree to which so-called</a:t>
            </a:r>
            <a:r>
              <a:rPr lang="en-GB" dirty="0">
                <a:latin typeface="Abadi" panose="020B0604020104020204" pitchFamily="34" charset="0"/>
              </a:rPr>
              <a:t> </a:t>
            </a:r>
            <a:r>
              <a:rPr lang="en-GB" dirty="0"/>
              <a:t>Primitive</a:t>
            </a:r>
            <a:r>
              <a:rPr lang="en-GB" dirty="0">
                <a:latin typeface="Abadi" panose="020B0604020104020204" pitchFamily="34" charset="0"/>
              </a:rPr>
              <a:t> *</a:t>
            </a:r>
            <a:r>
              <a:rPr lang="en-GB" dirty="0"/>
              <a:t> artefacts catalysed changes to how drawing was taught. </a:t>
            </a:r>
          </a:p>
        </p:txBody>
      </p:sp>
      <p:sp>
        <p:nvSpPr>
          <p:cNvPr id="4" name="Date Placeholder 3">
            <a:extLst>
              <a:ext uri="{FF2B5EF4-FFF2-40B4-BE49-F238E27FC236}">
                <a16:creationId xmlns:a16="http://schemas.microsoft.com/office/drawing/2014/main" id="{B76385F5-5E63-F15C-5527-ED1148E4258A}"/>
              </a:ext>
            </a:extLst>
          </p:cNvPr>
          <p:cNvSpPr>
            <a:spLocks noGrp="1"/>
          </p:cNvSpPr>
          <p:nvPr>
            <p:ph type="dt" sz="half" idx="10"/>
          </p:nvPr>
        </p:nvSpPr>
        <p:spPr/>
        <p:txBody>
          <a:bodyPr/>
          <a:lstStyle/>
          <a:p>
            <a:pPr rtl="0"/>
            <a:fld id="{6AF379E8-AC6C-43B9-9222-BDF0AF9336F0}" type="datetime1">
              <a:rPr lang="en-US" smtClean="0"/>
              <a:t>11/6/2023</a:t>
            </a:fld>
            <a:endParaRPr lang="en-US"/>
          </a:p>
        </p:txBody>
      </p:sp>
      <p:sp>
        <p:nvSpPr>
          <p:cNvPr id="5" name="TextBox 4">
            <a:extLst>
              <a:ext uri="{FF2B5EF4-FFF2-40B4-BE49-F238E27FC236}">
                <a16:creationId xmlns:a16="http://schemas.microsoft.com/office/drawing/2014/main" id="{20402E09-B4CA-A94B-F893-4771ADBEDF00}"/>
              </a:ext>
            </a:extLst>
          </p:cNvPr>
          <p:cNvSpPr txBox="1"/>
          <p:nvPr/>
        </p:nvSpPr>
        <p:spPr>
          <a:xfrm>
            <a:off x="5047861" y="6035040"/>
            <a:ext cx="3286514" cy="369332"/>
          </a:xfrm>
          <a:prstGeom prst="rect">
            <a:avLst/>
          </a:prstGeom>
          <a:solidFill>
            <a:schemeClr val="bg1"/>
          </a:solidFill>
        </p:spPr>
        <p:txBody>
          <a:bodyPr wrap="square" rtlCol="0">
            <a:spAutoFit/>
          </a:bodyPr>
          <a:lstStyle/>
          <a:p>
            <a:r>
              <a:rPr lang="en-GB" sz="1200" dirty="0"/>
              <a:t>* Post colonial debates around this term</a:t>
            </a:r>
            <a:r>
              <a:rPr lang="en-GB" dirty="0">
                <a:latin typeface="Abadi" panose="020B0604020104020204" pitchFamily="34" charset="0"/>
              </a:rPr>
              <a:t>.</a:t>
            </a:r>
            <a:endParaRPr lang="en-GB" dirty="0"/>
          </a:p>
        </p:txBody>
      </p:sp>
    </p:spTree>
    <p:extLst>
      <p:ext uri="{BB962C8B-B14F-4D97-AF65-F5344CB8AC3E}">
        <p14:creationId xmlns:p14="http://schemas.microsoft.com/office/powerpoint/2010/main" val="83359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xfrm>
            <a:off x="1066800" y="390668"/>
            <a:ext cx="10058400" cy="1371600"/>
          </a:xfrm>
          <a:solidFill>
            <a:schemeClr val="bg1"/>
          </a:solidFill>
        </p:spPr>
        <p:txBody>
          <a:bodyPr/>
          <a:lstStyle/>
          <a:p>
            <a:r>
              <a:rPr lang="en-GB" dirty="0"/>
              <a:t>Career</a:t>
            </a:r>
          </a:p>
        </p:txBody>
      </p:sp>
      <p:sp>
        <p:nvSpPr>
          <p:cNvPr id="3" name="Content Placeholder 2">
            <a:extLst>
              <a:ext uri="{FF2B5EF4-FFF2-40B4-BE49-F238E27FC236}">
                <a16:creationId xmlns:a16="http://schemas.microsoft.com/office/drawing/2014/main" id="{1A2D7BF8-F856-78B5-9BD5-DBD659C69A85}"/>
              </a:ext>
            </a:extLst>
          </p:cNvPr>
          <p:cNvSpPr>
            <a:spLocks noGrp="1"/>
          </p:cNvSpPr>
          <p:nvPr>
            <p:ph idx="1"/>
          </p:nvPr>
        </p:nvSpPr>
        <p:spPr>
          <a:xfrm>
            <a:off x="1066800" y="1922106"/>
            <a:ext cx="10058400" cy="4179927"/>
          </a:xfrm>
          <a:solidFill>
            <a:schemeClr val="bg1"/>
          </a:solidFill>
        </p:spPr>
        <p:txBody>
          <a:bodyPr>
            <a:normAutofit fontScale="77500" lnSpcReduction="20000"/>
          </a:bodyPr>
          <a:lstStyle/>
          <a:p>
            <a:r>
              <a:rPr lang="en-GB" dirty="0"/>
              <a:t>1992 Teacher of Art with responsibility for Textiles Technology, 11-18 CTC. Mentor for ITE students.</a:t>
            </a:r>
          </a:p>
          <a:p>
            <a:r>
              <a:rPr lang="en-GB" dirty="0"/>
              <a:t>1995 Teacher of Art with responsibility for GNVQ Art and Design, GNVQ Manufacturing, 11-16 Inner city school. Coach for  ITE students.</a:t>
            </a:r>
          </a:p>
          <a:p>
            <a:r>
              <a:rPr lang="en-GB" dirty="0"/>
              <a:t>1997 Head of Art, 11-16 Inner city school. Coaching and Mentoring ITE students.</a:t>
            </a:r>
          </a:p>
          <a:p>
            <a:r>
              <a:rPr lang="en-GB" dirty="0"/>
              <a:t>2000 Teacher of Art 11-18 school.</a:t>
            </a:r>
          </a:p>
          <a:p>
            <a:r>
              <a:rPr lang="en-GB" dirty="0"/>
              <a:t>2003 Assistant Director of Sixth Form Studies, and Teacher of Art and Textiles, 11-18 school. Coaching and Mentoring ITE students.</a:t>
            </a:r>
          </a:p>
          <a:p>
            <a:r>
              <a:rPr lang="en-GB" dirty="0"/>
              <a:t>2005 Co-ordinator of Creative and Expressive Arts (Music, Dance, Drama and Art), 11-18 school. Ofsted Outstanding. Coaching and Mentoring ITE students.</a:t>
            </a:r>
          </a:p>
          <a:p>
            <a:r>
              <a:rPr lang="en-GB" dirty="0"/>
              <a:t>2009 Learning Director National Challenge, 11-18 school, Some Art and Design teaching. Staff Training across academy chain.</a:t>
            </a:r>
          </a:p>
          <a:p>
            <a:r>
              <a:rPr lang="en-GB" dirty="0"/>
              <a:t>2010 Learning Director Maths, 11-18 school. Still doing some Art teaching. Raised Maths A*-C by 32%. Responsibility for Staff Training Satisfactory to Outstanding. Coaching and Mentoring ITE students. Staff Training across academy chain and local area.</a:t>
            </a:r>
          </a:p>
          <a:p>
            <a:r>
              <a:rPr lang="en-GB" dirty="0"/>
              <a:t>2014 Led Art and Maths workshops whilst undertaking MA study. GCSE Art and Design Visiting Moderator. </a:t>
            </a:r>
            <a:r>
              <a:rPr lang="en-GB"/>
              <a:t>Staff Training across academy chain and local area.</a:t>
            </a:r>
            <a:endParaRPr lang="en-GB" dirty="0"/>
          </a:p>
          <a:p>
            <a:r>
              <a:rPr lang="en-GB" dirty="0"/>
              <a:t>2015-2020 Various temporary Art leadership and teaching roles whilst undertaking part time PhD study. Visiting Moderator for GCSE Art and Design. Coaching and Mentoring ITE students.</a:t>
            </a:r>
          </a:p>
          <a:p>
            <a:r>
              <a:rPr lang="en-GB" dirty="0"/>
              <a:t>2021 – present Tutor/Associate Lecturer of Teacher Education FE and HE and Visiting Moderator for GCSE Art and Design.</a:t>
            </a:r>
          </a:p>
          <a:p>
            <a:endParaRPr lang="en-GB" dirty="0"/>
          </a:p>
          <a:p>
            <a:endParaRPr lang="en-GB" dirty="0"/>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a:p>
        </p:txBody>
      </p:sp>
    </p:spTree>
    <p:extLst>
      <p:ext uri="{BB962C8B-B14F-4D97-AF65-F5344CB8AC3E}">
        <p14:creationId xmlns:p14="http://schemas.microsoft.com/office/powerpoint/2010/main" val="92924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Key Influences</a:t>
            </a:r>
          </a:p>
        </p:txBody>
      </p:sp>
      <p:sp>
        <p:nvSpPr>
          <p:cNvPr id="3" name="Content Placeholder 2">
            <a:extLst>
              <a:ext uri="{FF2B5EF4-FFF2-40B4-BE49-F238E27FC236}">
                <a16:creationId xmlns:a16="http://schemas.microsoft.com/office/drawing/2014/main" id="{1A2D7BF8-F856-78B5-9BD5-DBD659C69A85}"/>
              </a:ext>
            </a:extLst>
          </p:cNvPr>
          <p:cNvSpPr>
            <a:spLocks noGrp="1"/>
          </p:cNvSpPr>
          <p:nvPr>
            <p:ph idx="1"/>
          </p:nvPr>
        </p:nvSpPr>
        <p:spPr>
          <a:xfrm>
            <a:off x="1066800" y="2185416"/>
            <a:ext cx="10058400" cy="3849624"/>
          </a:xfrm>
          <a:solidFill>
            <a:schemeClr val="bg1"/>
          </a:solidFill>
        </p:spPr>
        <p:txBody>
          <a:bodyPr>
            <a:normAutofit fontScale="92500" lnSpcReduction="10000"/>
          </a:bodyPr>
          <a:lstStyle/>
          <a:p>
            <a:r>
              <a:rPr lang="en-GB" dirty="0"/>
              <a:t>Creative and inspiring Art education.</a:t>
            </a:r>
          </a:p>
          <a:p>
            <a:r>
              <a:rPr lang="en-GB" dirty="0"/>
              <a:t>Enthusiasm, passion, commitment to offering interesting and innovative lessons with rigorous planning (first Head of Department).</a:t>
            </a:r>
          </a:p>
          <a:p>
            <a:r>
              <a:rPr lang="en-GB" dirty="0"/>
              <a:t>Innovation for survival in challenging school contexts.</a:t>
            </a:r>
          </a:p>
          <a:p>
            <a:r>
              <a:rPr lang="en-GB" dirty="0"/>
              <a:t>Working with inspiring colleagues.</a:t>
            </a:r>
          </a:p>
          <a:p>
            <a:r>
              <a:rPr lang="en-GB" dirty="0"/>
              <a:t>Using research and evidence-based practice.</a:t>
            </a:r>
          </a:p>
          <a:p>
            <a:r>
              <a:rPr lang="en-GB" dirty="0"/>
              <a:t>Careful planning, organisation and time management.</a:t>
            </a:r>
          </a:p>
          <a:p>
            <a:r>
              <a:rPr lang="en-GB" dirty="0"/>
              <a:t>Knowing and caring about individual students.</a:t>
            </a:r>
          </a:p>
          <a:p>
            <a:r>
              <a:rPr lang="en-GB" dirty="0"/>
              <a:t>Assessment of Learning, and Assessment for Learning.</a:t>
            </a:r>
          </a:p>
          <a:p>
            <a:r>
              <a:rPr lang="en-GB" dirty="0"/>
              <a:t>Wider thinking – trips to galleries in the UK and Europe.</a:t>
            </a:r>
          </a:p>
          <a:p>
            <a:r>
              <a:rPr lang="en-GB" dirty="0"/>
              <a:t>GCSE Art and Design Moderator – builds assessment confidence to share with students.</a:t>
            </a:r>
          </a:p>
          <a:p>
            <a:r>
              <a:rPr lang="en-GB" dirty="0"/>
              <a:t>Taking pride in exhibiting and praising student outcomes.</a:t>
            </a: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a:p>
        </p:txBody>
      </p:sp>
    </p:spTree>
    <p:extLst>
      <p:ext uri="{BB962C8B-B14F-4D97-AF65-F5344CB8AC3E}">
        <p14:creationId xmlns:p14="http://schemas.microsoft.com/office/powerpoint/2010/main" val="59224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Over to you!</a:t>
            </a:r>
            <a:br>
              <a:rPr lang="en-GB" b="1" dirty="0"/>
            </a:br>
            <a:endParaRPr lang="en-GB" b="1" dirty="0"/>
          </a:p>
        </p:txBody>
      </p:sp>
      <p:sp>
        <p:nvSpPr>
          <p:cNvPr id="3" name="Content Placeholder 2">
            <a:extLst>
              <a:ext uri="{FF2B5EF4-FFF2-40B4-BE49-F238E27FC236}">
                <a16:creationId xmlns:a16="http://schemas.microsoft.com/office/drawing/2014/main" id="{1A2D7BF8-F856-78B5-9BD5-DBD659C69A85}"/>
              </a:ext>
            </a:extLst>
          </p:cNvPr>
          <p:cNvSpPr>
            <a:spLocks noGrp="1"/>
          </p:cNvSpPr>
          <p:nvPr>
            <p:ph idx="1"/>
          </p:nvPr>
        </p:nvSpPr>
        <p:spPr>
          <a:xfrm>
            <a:off x="1066800" y="1589494"/>
            <a:ext cx="10058400" cy="3849624"/>
          </a:xfrm>
          <a:solidFill>
            <a:schemeClr val="bg1"/>
          </a:solidFill>
        </p:spPr>
        <p:txBody>
          <a:bodyPr>
            <a:normAutofit/>
          </a:bodyPr>
          <a:lstStyle/>
          <a:p>
            <a:pPr marL="0" indent="0">
              <a:buNone/>
            </a:pPr>
            <a:r>
              <a:rPr lang="en-GB" sz="3600" dirty="0"/>
              <a:t>Please use the Teams Chat function to provide a little information about you, your Art area of expertise, and your key influences so far!</a:t>
            </a:r>
          </a:p>
          <a:p>
            <a:pPr marL="0" indent="0">
              <a:buNone/>
            </a:pPr>
            <a:endParaRPr lang="en-GB" sz="3600" dirty="0"/>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pic>
        <p:nvPicPr>
          <p:cNvPr id="14" name="Picture 13">
            <a:extLst>
              <a:ext uri="{FF2B5EF4-FFF2-40B4-BE49-F238E27FC236}">
                <a16:creationId xmlns:a16="http://schemas.microsoft.com/office/drawing/2014/main" id="{FCAB4B2E-BFCC-A833-C015-E15A66284B9C}"/>
              </a:ext>
            </a:extLst>
          </p:cNvPr>
          <p:cNvPicPr>
            <a:picLocks noChangeAspect="1"/>
          </p:cNvPicPr>
          <p:nvPr/>
        </p:nvPicPr>
        <p:blipFill rotWithShape="1">
          <a:blip r:embed="rId2"/>
          <a:srcRect b="1491"/>
          <a:stretch/>
        </p:blipFill>
        <p:spPr>
          <a:xfrm>
            <a:off x="1200584" y="4254500"/>
            <a:ext cx="9733472" cy="1171709"/>
          </a:xfrm>
          <a:prstGeom prst="rect">
            <a:avLst/>
          </a:prstGeom>
        </p:spPr>
      </p:pic>
    </p:spTree>
    <p:extLst>
      <p:ext uri="{BB962C8B-B14F-4D97-AF65-F5344CB8AC3E}">
        <p14:creationId xmlns:p14="http://schemas.microsoft.com/office/powerpoint/2010/main" val="258408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Over to you!</a:t>
            </a:r>
            <a:br>
              <a:rPr lang="en-GB" b="1" dirty="0"/>
            </a:br>
            <a:endParaRPr lang="en-GB" b="1" dirty="0"/>
          </a:p>
        </p:txBody>
      </p:sp>
      <p:sp>
        <p:nvSpPr>
          <p:cNvPr id="3" name="Content Placeholder 2">
            <a:extLst>
              <a:ext uri="{FF2B5EF4-FFF2-40B4-BE49-F238E27FC236}">
                <a16:creationId xmlns:a16="http://schemas.microsoft.com/office/drawing/2014/main" id="{1A2D7BF8-F856-78B5-9BD5-DBD659C69A85}"/>
              </a:ext>
            </a:extLst>
          </p:cNvPr>
          <p:cNvSpPr>
            <a:spLocks noGrp="1"/>
          </p:cNvSpPr>
          <p:nvPr>
            <p:ph idx="1"/>
          </p:nvPr>
        </p:nvSpPr>
        <p:spPr>
          <a:xfrm>
            <a:off x="1066800" y="1664581"/>
            <a:ext cx="10058400" cy="3849624"/>
          </a:xfrm>
          <a:solidFill>
            <a:schemeClr val="bg1"/>
          </a:solidFill>
        </p:spPr>
        <p:txBody>
          <a:bodyPr>
            <a:normAutofit/>
          </a:bodyPr>
          <a:lstStyle/>
          <a:p>
            <a:pPr marL="0" indent="0">
              <a:buNone/>
            </a:pPr>
            <a:r>
              <a:rPr lang="en-GB" sz="3600" dirty="0"/>
              <a:t>Important to reflect upon your experiences as a learner, as these will shape your practice in one way or another!</a:t>
            </a:r>
          </a:p>
          <a:p>
            <a:pPr marL="0" indent="0">
              <a:buNone/>
            </a:pPr>
            <a:r>
              <a:rPr lang="en-GB" sz="3600" dirty="0"/>
              <a:t>Have a think and drop them in the chat!</a:t>
            </a:r>
          </a:p>
        </p:txBody>
      </p:sp>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pic>
        <p:nvPicPr>
          <p:cNvPr id="23" name="Picture 22">
            <a:extLst>
              <a:ext uri="{FF2B5EF4-FFF2-40B4-BE49-F238E27FC236}">
                <a16:creationId xmlns:a16="http://schemas.microsoft.com/office/drawing/2014/main" id="{F2C00379-0E0D-2E40-C3AA-AAC01B267A9D}"/>
              </a:ext>
            </a:extLst>
          </p:cNvPr>
          <p:cNvPicPr>
            <a:picLocks noChangeAspect="1"/>
          </p:cNvPicPr>
          <p:nvPr/>
        </p:nvPicPr>
        <p:blipFill rotWithShape="1">
          <a:blip r:embed="rId2"/>
          <a:srcRect b="1491"/>
          <a:stretch/>
        </p:blipFill>
        <p:spPr>
          <a:xfrm>
            <a:off x="1200584" y="4254500"/>
            <a:ext cx="9733472" cy="1171709"/>
          </a:xfrm>
          <a:prstGeom prst="rect">
            <a:avLst/>
          </a:prstGeom>
        </p:spPr>
      </p:pic>
    </p:spTree>
    <p:extLst>
      <p:ext uri="{BB962C8B-B14F-4D97-AF65-F5344CB8AC3E}">
        <p14:creationId xmlns:p14="http://schemas.microsoft.com/office/powerpoint/2010/main" val="366302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Key Influences – What does an Art teacher have to do? </a:t>
            </a:r>
            <a:r>
              <a:rPr lang="en-GB" b="1" dirty="0"/>
              <a:t>TLA</a:t>
            </a:r>
            <a:r>
              <a:rPr lang="en-GB" dirty="0"/>
              <a:t> </a:t>
            </a:r>
            <a:r>
              <a:rPr lang="en-GB" b="1" dirty="0"/>
              <a:t>GCSE</a:t>
            </a:r>
          </a:p>
        </p:txBody>
      </p:sp>
      <p:graphicFrame>
        <p:nvGraphicFramePr>
          <p:cNvPr id="5" name="Table 5">
            <a:extLst>
              <a:ext uri="{FF2B5EF4-FFF2-40B4-BE49-F238E27FC236}">
                <a16:creationId xmlns:a16="http://schemas.microsoft.com/office/drawing/2014/main" id="{8B4B37C8-AE31-BED9-1502-BB76E6F762EC}"/>
              </a:ext>
            </a:extLst>
          </p:cNvPr>
          <p:cNvGraphicFramePr>
            <a:graphicFrameLocks noGrp="1"/>
          </p:cNvGraphicFramePr>
          <p:nvPr>
            <p:ph idx="1"/>
            <p:extLst>
              <p:ext uri="{D42A27DB-BD31-4B8C-83A1-F6EECF244321}">
                <p14:modId xmlns:p14="http://schemas.microsoft.com/office/powerpoint/2010/main" val="2920192370"/>
              </p:ext>
            </p:extLst>
          </p:nvPr>
        </p:nvGraphicFramePr>
        <p:xfrm>
          <a:off x="1066800" y="2103438"/>
          <a:ext cx="10058400" cy="3200400"/>
        </p:xfrm>
        <a:graphic>
          <a:graphicData uri="http://schemas.openxmlformats.org/drawingml/2006/table">
            <a:tbl>
              <a:tblPr firstRow="1" bandRow="1">
                <a:tableStyleId>{0660B408-B3CF-4A94-85FC-2B1E0A45F4A2}</a:tableStyleId>
              </a:tblPr>
              <a:tblGrid>
                <a:gridCol w="2514600">
                  <a:extLst>
                    <a:ext uri="{9D8B030D-6E8A-4147-A177-3AD203B41FA5}">
                      <a16:colId xmlns:a16="http://schemas.microsoft.com/office/drawing/2014/main" val="66560428"/>
                    </a:ext>
                  </a:extLst>
                </a:gridCol>
                <a:gridCol w="2514600">
                  <a:extLst>
                    <a:ext uri="{9D8B030D-6E8A-4147-A177-3AD203B41FA5}">
                      <a16:colId xmlns:a16="http://schemas.microsoft.com/office/drawing/2014/main" val="770588115"/>
                    </a:ext>
                  </a:extLst>
                </a:gridCol>
                <a:gridCol w="2514600">
                  <a:extLst>
                    <a:ext uri="{9D8B030D-6E8A-4147-A177-3AD203B41FA5}">
                      <a16:colId xmlns:a16="http://schemas.microsoft.com/office/drawing/2014/main" val="2076531512"/>
                    </a:ext>
                  </a:extLst>
                </a:gridCol>
                <a:gridCol w="2514600">
                  <a:extLst>
                    <a:ext uri="{9D8B030D-6E8A-4147-A177-3AD203B41FA5}">
                      <a16:colId xmlns:a16="http://schemas.microsoft.com/office/drawing/2014/main" val="1817765600"/>
                    </a:ext>
                  </a:extLst>
                </a:gridCol>
              </a:tblGrid>
              <a:tr h="370840">
                <a:tc>
                  <a:txBody>
                    <a:bodyPr/>
                    <a:lstStyle/>
                    <a:p>
                      <a:r>
                        <a:rPr lang="en-GB" dirty="0"/>
                        <a:t>Assessment Objective One (AO1)</a:t>
                      </a:r>
                    </a:p>
                  </a:txBody>
                  <a:tcPr/>
                </a:tc>
                <a:tc>
                  <a:txBody>
                    <a:bodyPr/>
                    <a:lstStyle/>
                    <a:p>
                      <a:r>
                        <a:rPr lang="en-GB" dirty="0"/>
                        <a:t>Assessment Objective Two (AO2)</a:t>
                      </a:r>
                    </a:p>
                  </a:txBody>
                  <a:tcPr/>
                </a:tc>
                <a:tc>
                  <a:txBody>
                    <a:bodyPr/>
                    <a:lstStyle/>
                    <a:p>
                      <a:r>
                        <a:rPr lang="en-GB" dirty="0"/>
                        <a:t>Assessment Objective Three (AO3)</a:t>
                      </a:r>
                    </a:p>
                  </a:txBody>
                  <a:tcPr/>
                </a:tc>
                <a:tc>
                  <a:txBody>
                    <a:bodyPr/>
                    <a:lstStyle/>
                    <a:p>
                      <a:r>
                        <a:rPr lang="en-GB" dirty="0"/>
                        <a:t>Assessment Objective Four</a:t>
                      </a:r>
                    </a:p>
                    <a:p>
                      <a:r>
                        <a:rPr lang="en-GB" dirty="0"/>
                        <a:t>(AO4).</a:t>
                      </a:r>
                    </a:p>
                  </a:txBody>
                  <a:tcPr/>
                </a:tc>
                <a:extLst>
                  <a:ext uri="{0D108BD9-81ED-4DB2-BD59-A6C34878D82A}">
                    <a16:rowId xmlns:a16="http://schemas.microsoft.com/office/drawing/2014/main" val="1323914036"/>
                  </a:ext>
                </a:extLst>
              </a:tr>
              <a:tr h="370840">
                <a:tc>
                  <a:txBody>
                    <a:bodyPr/>
                    <a:lstStyle/>
                    <a:p>
                      <a:r>
                        <a:rPr lang="en-GB" dirty="0"/>
                        <a:t>Develop ideas through investigations, demonstrating critical understanding of sources.</a:t>
                      </a:r>
                    </a:p>
                  </a:txBody>
                  <a:tcPr/>
                </a:tc>
                <a:tc>
                  <a:txBody>
                    <a:bodyPr/>
                    <a:lstStyle/>
                    <a:p>
                      <a:r>
                        <a:rPr lang="en-GB" dirty="0"/>
                        <a:t>Refine work by exploring ideas, selecting and experimenting with appropriate media, materials, techniques and processes.</a:t>
                      </a:r>
                    </a:p>
                  </a:txBody>
                  <a:tcPr/>
                </a:tc>
                <a:tc>
                  <a:txBody>
                    <a:bodyPr/>
                    <a:lstStyle/>
                    <a:p>
                      <a:r>
                        <a:rPr lang="en-GB" dirty="0"/>
                        <a:t>Record ideas, observations and insights relevant to intentions as work progresses.</a:t>
                      </a:r>
                    </a:p>
                  </a:txBody>
                  <a:tcPr/>
                </a:tc>
                <a:tc>
                  <a:txBody>
                    <a:bodyPr/>
                    <a:lstStyle/>
                    <a:p>
                      <a:r>
                        <a:rPr lang="en-GB" dirty="0"/>
                        <a:t>Present a personal and meaningful response that realises intentions and demonstrates understand of visual language.</a:t>
                      </a:r>
                    </a:p>
                  </a:txBody>
                  <a:tcPr/>
                </a:tc>
                <a:extLst>
                  <a:ext uri="{0D108BD9-81ED-4DB2-BD59-A6C34878D82A}">
                    <a16:rowId xmlns:a16="http://schemas.microsoft.com/office/drawing/2014/main" val="3379525967"/>
                  </a:ext>
                </a:extLst>
              </a:tr>
            </a:tbl>
          </a:graphicData>
        </a:graphic>
      </p:graphicFrame>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a:p>
        </p:txBody>
      </p:sp>
      <p:sp>
        <p:nvSpPr>
          <p:cNvPr id="7" name="TextBox 6">
            <a:extLst>
              <a:ext uri="{FF2B5EF4-FFF2-40B4-BE49-F238E27FC236}">
                <a16:creationId xmlns:a16="http://schemas.microsoft.com/office/drawing/2014/main" id="{B4439260-F9A9-7223-95DF-8A9F04422CFF}"/>
              </a:ext>
            </a:extLst>
          </p:cNvPr>
          <p:cNvSpPr txBox="1"/>
          <p:nvPr/>
        </p:nvSpPr>
        <p:spPr>
          <a:xfrm>
            <a:off x="8703316" y="5393082"/>
            <a:ext cx="6097554" cy="369332"/>
          </a:xfrm>
          <a:prstGeom prst="rect">
            <a:avLst/>
          </a:prstGeom>
          <a:noFill/>
        </p:spPr>
        <p:txBody>
          <a:bodyPr wrap="square">
            <a:spAutoFit/>
          </a:bodyPr>
          <a:lstStyle/>
          <a:p>
            <a:r>
              <a:rPr lang="en-GB" dirty="0"/>
              <a:t>(AQA.ORG.UK, 2023a)</a:t>
            </a:r>
          </a:p>
        </p:txBody>
      </p:sp>
    </p:spTree>
    <p:extLst>
      <p:ext uri="{BB962C8B-B14F-4D97-AF65-F5344CB8AC3E}">
        <p14:creationId xmlns:p14="http://schemas.microsoft.com/office/powerpoint/2010/main" val="189740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EB10-71EF-D396-AC99-6EFEAA80ED34}"/>
              </a:ext>
            </a:extLst>
          </p:cNvPr>
          <p:cNvSpPr>
            <a:spLocks noGrp="1"/>
          </p:cNvSpPr>
          <p:nvPr>
            <p:ph type="title"/>
          </p:nvPr>
        </p:nvSpPr>
        <p:spPr>
          <a:solidFill>
            <a:schemeClr val="bg1"/>
          </a:solidFill>
        </p:spPr>
        <p:txBody>
          <a:bodyPr/>
          <a:lstStyle/>
          <a:p>
            <a:r>
              <a:rPr lang="en-GB" dirty="0"/>
              <a:t>Key Influences – What does an Art teacher have to do? </a:t>
            </a:r>
            <a:r>
              <a:rPr lang="en-GB" b="1" dirty="0">
                <a:solidFill>
                  <a:srgbClr val="FF0000"/>
                </a:solidFill>
              </a:rPr>
              <a:t>TLA</a:t>
            </a:r>
            <a:r>
              <a:rPr lang="en-GB" dirty="0"/>
              <a:t> </a:t>
            </a:r>
            <a:r>
              <a:rPr lang="en-GB" b="1" dirty="0">
                <a:solidFill>
                  <a:srgbClr val="FF0000"/>
                </a:solidFill>
              </a:rPr>
              <a:t>A’ Level</a:t>
            </a:r>
          </a:p>
        </p:txBody>
      </p:sp>
      <p:graphicFrame>
        <p:nvGraphicFramePr>
          <p:cNvPr id="5" name="Table 5">
            <a:extLst>
              <a:ext uri="{FF2B5EF4-FFF2-40B4-BE49-F238E27FC236}">
                <a16:creationId xmlns:a16="http://schemas.microsoft.com/office/drawing/2014/main" id="{8B4B37C8-AE31-BED9-1502-BB76E6F762EC}"/>
              </a:ext>
            </a:extLst>
          </p:cNvPr>
          <p:cNvGraphicFramePr>
            <a:graphicFrameLocks noGrp="1"/>
          </p:cNvGraphicFramePr>
          <p:nvPr>
            <p:ph idx="1"/>
          </p:nvPr>
        </p:nvGraphicFramePr>
        <p:xfrm>
          <a:off x="1066800" y="2103438"/>
          <a:ext cx="10058400" cy="4297680"/>
        </p:xfrm>
        <a:graphic>
          <a:graphicData uri="http://schemas.openxmlformats.org/drawingml/2006/table">
            <a:tbl>
              <a:tblPr firstRow="1" bandRow="1">
                <a:tableStyleId>{0660B408-B3CF-4A94-85FC-2B1E0A45F4A2}</a:tableStyleId>
              </a:tblPr>
              <a:tblGrid>
                <a:gridCol w="2514600">
                  <a:extLst>
                    <a:ext uri="{9D8B030D-6E8A-4147-A177-3AD203B41FA5}">
                      <a16:colId xmlns:a16="http://schemas.microsoft.com/office/drawing/2014/main" val="66560428"/>
                    </a:ext>
                  </a:extLst>
                </a:gridCol>
                <a:gridCol w="2514600">
                  <a:extLst>
                    <a:ext uri="{9D8B030D-6E8A-4147-A177-3AD203B41FA5}">
                      <a16:colId xmlns:a16="http://schemas.microsoft.com/office/drawing/2014/main" val="770588115"/>
                    </a:ext>
                  </a:extLst>
                </a:gridCol>
                <a:gridCol w="2514600">
                  <a:extLst>
                    <a:ext uri="{9D8B030D-6E8A-4147-A177-3AD203B41FA5}">
                      <a16:colId xmlns:a16="http://schemas.microsoft.com/office/drawing/2014/main" val="2076531512"/>
                    </a:ext>
                  </a:extLst>
                </a:gridCol>
                <a:gridCol w="2514600">
                  <a:extLst>
                    <a:ext uri="{9D8B030D-6E8A-4147-A177-3AD203B41FA5}">
                      <a16:colId xmlns:a16="http://schemas.microsoft.com/office/drawing/2014/main" val="1817765600"/>
                    </a:ext>
                  </a:extLst>
                </a:gridCol>
              </a:tblGrid>
              <a:tr h="370840">
                <a:tc>
                  <a:txBody>
                    <a:bodyPr/>
                    <a:lstStyle/>
                    <a:p>
                      <a:r>
                        <a:rPr lang="en-GB" dirty="0"/>
                        <a:t>Assessment Objective One (AO1)</a:t>
                      </a:r>
                    </a:p>
                  </a:txBody>
                  <a:tcPr/>
                </a:tc>
                <a:tc>
                  <a:txBody>
                    <a:bodyPr/>
                    <a:lstStyle/>
                    <a:p>
                      <a:r>
                        <a:rPr lang="en-GB" dirty="0"/>
                        <a:t>Assessment Objective Two (AO2)</a:t>
                      </a:r>
                    </a:p>
                  </a:txBody>
                  <a:tcPr/>
                </a:tc>
                <a:tc>
                  <a:txBody>
                    <a:bodyPr/>
                    <a:lstStyle/>
                    <a:p>
                      <a:r>
                        <a:rPr lang="en-GB" dirty="0"/>
                        <a:t>Assessment Objective Three (AO3)</a:t>
                      </a:r>
                    </a:p>
                  </a:txBody>
                  <a:tcPr/>
                </a:tc>
                <a:tc>
                  <a:txBody>
                    <a:bodyPr/>
                    <a:lstStyle/>
                    <a:p>
                      <a:r>
                        <a:rPr lang="en-GB" dirty="0"/>
                        <a:t>Assessment Objective Four</a:t>
                      </a:r>
                    </a:p>
                    <a:p>
                      <a:r>
                        <a:rPr lang="en-GB" dirty="0"/>
                        <a:t>(AO4).</a:t>
                      </a:r>
                    </a:p>
                  </a:txBody>
                  <a:tcPr/>
                </a:tc>
                <a:extLst>
                  <a:ext uri="{0D108BD9-81ED-4DB2-BD59-A6C34878D82A}">
                    <a16:rowId xmlns:a16="http://schemas.microsoft.com/office/drawing/2014/main" val="1323914036"/>
                  </a:ext>
                </a:extLst>
              </a:tr>
              <a:tr h="370840">
                <a:tc>
                  <a:txBody>
                    <a:bodyPr/>
                    <a:lstStyle/>
                    <a:p>
                      <a:r>
                        <a:rPr lang="en-GB" dirty="0"/>
                        <a:t>Develop ideas through </a:t>
                      </a:r>
                      <a:r>
                        <a:rPr lang="en-GB" dirty="0">
                          <a:solidFill>
                            <a:srgbClr val="FF0000"/>
                          </a:solidFill>
                        </a:rPr>
                        <a:t>sustained and focussed</a:t>
                      </a:r>
                      <a:r>
                        <a:rPr lang="en-GB" dirty="0"/>
                        <a:t> investigations, </a:t>
                      </a:r>
                      <a:r>
                        <a:rPr lang="en-GB" dirty="0">
                          <a:solidFill>
                            <a:srgbClr val="FF0000"/>
                          </a:solidFill>
                        </a:rPr>
                        <a:t>informed by contextual or other sources</a:t>
                      </a:r>
                      <a:r>
                        <a:rPr lang="en-GB" dirty="0"/>
                        <a:t> demonstrating </a:t>
                      </a:r>
                      <a:r>
                        <a:rPr lang="en-GB" dirty="0">
                          <a:solidFill>
                            <a:srgbClr val="FF0000"/>
                          </a:solidFill>
                        </a:rPr>
                        <a:t>analytical and </a:t>
                      </a:r>
                      <a:r>
                        <a:rPr lang="en-GB" dirty="0"/>
                        <a:t>critical understanding of sources.</a:t>
                      </a:r>
                    </a:p>
                  </a:txBody>
                  <a:tcPr/>
                </a:tc>
                <a:tc>
                  <a:txBody>
                    <a:bodyPr/>
                    <a:lstStyle/>
                    <a:p>
                      <a:r>
                        <a:rPr lang="en-GB" dirty="0">
                          <a:solidFill>
                            <a:srgbClr val="FF0000"/>
                          </a:solidFill>
                        </a:rPr>
                        <a:t>Explore and select appropriate resources, media, materials, techniques and processes, reviewing and refining ideas as work develops. </a:t>
                      </a:r>
                      <a:endParaRPr lang="en-GB" dirty="0"/>
                    </a:p>
                  </a:txBody>
                  <a:tcPr/>
                </a:tc>
                <a:tc>
                  <a:txBody>
                    <a:bodyPr/>
                    <a:lstStyle/>
                    <a:p>
                      <a:r>
                        <a:rPr lang="en-GB" dirty="0"/>
                        <a:t>Record ideas, observations and insights relevant to intentions </a:t>
                      </a:r>
                      <a:r>
                        <a:rPr lang="en-GB" dirty="0">
                          <a:solidFill>
                            <a:srgbClr val="FF0000"/>
                          </a:solidFill>
                        </a:rPr>
                        <a:t>reflecting critically on </a:t>
                      </a:r>
                      <a:r>
                        <a:rPr lang="en-GB" dirty="0"/>
                        <a:t>work </a:t>
                      </a:r>
                      <a:r>
                        <a:rPr lang="en-GB" dirty="0">
                          <a:solidFill>
                            <a:srgbClr val="FF0000"/>
                          </a:solidFill>
                        </a:rPr>
                        <a:t>and</a:t>
                      </a:r>
                      <a:r>
                        <a:rPr lang="en-GB" dirty="0"/>
                        <a:t> progress.</a:t>
                      </a:r>
                    </a:p>
                  </a:txBody>
                  <a:tcPr/>
                </a:tc>
                <a:tc>
                  <a:txBody>
                    <a:bodyPr/>
                    <a:lstStyle/>
                    <a:p>
                      <a:r>
                        <a:rPr lang="en-GB" dirty="0"/>
                        <a:t>Present a personal and meaningful response that realises intentions and </a:t>
                      </a:r>
                      <a:r>
                        <a:rPr lang="en-GB" dirty="0">
                          <a:solidFill>
                            <a:srgbClr val="FF0000"/>
                          </a:solidFill>
                        </a:rPr>
                        <a:t>where appropriate, makes connections between visual and other elements.</a:t>
                      </a:r>
                      <a:r>
                        <a:rPr lang="en-GB" dirty="0"/>
                        <a:t> </a:t>
                      </a:r>
                    </a:p>
                  </a:txBody>
                  <a:tcPr/>
                </a:tc>
                <a:extLst>
                  <a:ext uri="{0D108BD9-81ED-4DB2-BD59-A6C34878D82A}">
                    <a16:rowId xmlns:a16="http://schemas.microsoft.com/office/drawing/2014/main" val="3379525967"/>
                  </a:ext>
                </a:extLst>
              </a:tr>
            </a:tbl>
          </a:graphicData>
        </a:graphic>
      </p:graphicFrame>
      <p:sp>
        <p:nvSpPr>
          <p:cNvPr id="4" name="Date Placeholder 3">
            <a:extLst>
              <a:ext uri="{FF2B5EF4-FFF2-40B4-BE49-F238E27FC236}">
                <a16:creationId xmlns:a16="http://schemas.microsoft.com/office/drawing/2014/main" id="{F0C6EBBE-659D-C1D6-CD6D-4411C96995D8}"/>
              </a:ext>
            </a:extLst>
          </p:cNvPr>
          <p:cNvSpPr>
            <a:spLocks noGrp="1"/>
          </p:cNvSpPr>
          <p:nvPr>
            <p:ph type="dt" sz="half" idx="10"/>
          </p:nvPr>
        </p:nvSpPr>
        <p:spPr/>
        <p:txBody>
          <a:bodyPr/>
          <a:lstStyle/>
          <a:p>
            <a:pPr rtl="0"/>
            <a:fld id="{6AF379E8-AC6C-43B9-9222-BDF0AF9336F0}" type="datetime1">
              <a:rPr lang="en-US" smtClean="0"/>
              <a:t>11/6/2023</a:t>
            </a:fld>
            <a:endParaRPr lang="en-US" dirty="0"/>
          </a:p>
        </p:txBody>
      </p:sp>
      <p:sp>
        <p:nvSpPr>
          <p:cNvPr id="6" name="TextBox 5">
            <a:extLst>
              <a:ext uri="{FF2B5EF4-FFF2-40B4-BE49-F238E27FC236}">
                <a16:creationId xmlns:a16="http://schemas.microsoft.com/office/drawing/2014/main" id="{9AABBCB9-7DDB-F79E-B2B9-86D1023C0780}"/>
              </a:ext>
            </a:extLst>
          </p:cNvPr>
          <p:cNvSpPr txBox="1"/>
          <p:nvPr/>
        </p:nvSpPr>
        <p:spPr>
          <a:xfrm>
            <a:off x="8505825" y="5621086"/>
            <a:ext cx="6096000" cy="369332"/>
          </a:xfrm>
          <a:prstGeom prst="rect">
            <a:avLst/>
          </a:prstGeom>
          <a:noFill/>
        </p:spPr>
        <p:txBody>
          <a:bodyPr wrap="square">
            <a:spAutoFit/>
          </a:bodyPr>
          <a:lstStyle/>
          <a:p>
            <a:r>
              <a:rPr lang="en-GB"/>
              <a:t>(AQA.ORG.UK, 2023b)</a:t>
            </a:r>
          </a:p>
        </p:txBody>
      </p:sp>
    </p:spTree>
    <p:extLst>
      <p:ext uri="{BB962C8B-B14F-4D97-AF65-F5344CB8AC3E}">
        <p14:creationId xmlns:p14="http://schemas.microsoft.com/office/powerpoint/2010/main" val="23230071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39_TF78438558" id="{0BED6512-3D0D-4F75-AB59-5444160ED234}" vid="{29214CBE-E8BC-4FF0-A7D0-03F1D5557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{295DD0E2-7366-4F67-B94E-4E35AB9B3040}tf78438558_win32</Template>
  <TotalTime>12</TotalTime>
  <Words>2287</Words>
  <Application>Microsoft Office PowerPoint</Application>
  <PresentationFormat>Widescreen</PresentationFormat>
  <Paragraphs>201</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Abadi</vt:lpstr>
      <vt:lpstr>Arial</vt:lpstr>
      <vt:lpstr>Calibri</vt:lpstr>
      <vt:lpstr>Century Gothic</vt:lpstr>
      <vt:lpstr>Garamond</vt:lpstr>
      <vt:lpstr>Open Sans</vt:lpstr>
      <vt:lpstr>Times New Roman</vt:lpstr>
      <vt:lpstr>SavonVTI</vt:lpstr>
      <vt:lpstr>What works teach meets 1</vt:lpstr>
      <vt:lpstr>Breakdown of sessions</vt:lpstr>
      <vt:lpstr>Sam Stewart   PhD Art and Design Researcher, MA Textiles, PGCE Design and Technology </vt:lpstr>
      <vt:lpstr>Career</vt:lpstr>
      <vt:lpstr>Key Influences</vt:lpstr>
      <vt:lpstr>Over to you! </vt:lpstr>
      <vt:lpstr>Over to you! </vt:lpstr>
      <vt:lpstr>Key Influences – What does an Art teacher have to do? TLA GCSE</vt:lpstr>
      <vt:lpstr>Key Influences – What does an Art teacher have to do? TLA A’ Level</vt:lpstr>
      <vt:lpstr>Key Influences – What does an Art teacher have to do? A’ Level</vt:lpstr>
      <vt:lpstr>Key Influences – What does an Art teacher have to do? A’ Level</vt:lpstr>
      <vt:lpstr>Key Influences – What does an Art teacher have to do? A’ Level</vt:lpstr>
      <vt:lpstr>Key Influences – What does an Art teacher have to do? A’ Level</vt:lpstr>
      <vt:lpstr>What does an Art teacher have to do? GCSE and A’ Level</vt:lpstr>
      <vt:lpstr>Key Influences – What does an Art teacher have to do? A’ Level</vt:lpstr>
      <vt:lpstr>Key Influences – What does an Art teacher have to do? Heuristic Play – this could go on and on…!</vt:lpstr>
      <vt:lpstr>Key Influences – What does an Art teacher have to do? Heuristic Play – this could go on and on…!</vt:lpstr>
      <vt:lpstr>Key Influences – What does an Art teacher have to do? Heuristic Play – this could go on and on…!</vt:lpstr>
      <vt:lpstr>Key Influences – What does an Art teacher have to do? Heuristic Play – this could go on and on…!</vt:lpstr>
      <vt:lpstr>What is Art Pedagogy?</vt:lpstr>
      <vt:lpstr>What is Art Pedagogy?</vt:lpstr>
      <vt:lpstr>What is Art Pedagogy?</vt:lpstr>
      <vt:lpstr>What are your concerns around Pedagogy? Q &amp; A</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works teach meets 1</dc:title>
  <dc:creator>Samantha Stewart</dc:creator>
  <cp:lastModifiedBy>Msigiti, Njoroge</cp:lastModifiedBy>
  <cp:revision>10</cp:revision>
  <dcterms:created xsi:type="dcterms:W3CDTF">2023-10-03T11:08:05Z</dcterms:created>
  <dcterms:modified xsi:type="dcterms:W3CDTF">2023-11-06T10:44:03Z</dcterms:modified>
</cp:coreProperties>
</file>