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5"/>
  </p:notesMasterIdLst>
  <p:sldIdLst>
    <p:sldId id="282" r:id="rId5"/>
    <p:sldId id="283" r:id="rId6"/>
    <p:sldId id="296" r:id="rId7"/>
    <p:sldId id="289" r:id="rId8"/>
    <p:sldId id="285" r:id="rId9"/>
    <p:sldId id="297" r:id="rId10"/>
    <p:sldId id="293" r:id="rId11"/>
    <p:sldId id="286" r:id="rId12"/>
    <p:sldId id="298" r:id="rId13"/>
    <p:sldId id="29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99"/>
    <a:srgbClr val="00FFFF"/>
    <a:srgbClr val="9999FF"/>
    <a:srgbClr val="FFFFCC"/>
    <a:srgbClr val="58973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80179-B5FE-45C9-82C9-3C3D47AA9A6C}" v="20" dt="2023-10-10T12:53:11.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p:normalViewPr>
  <p:slideViewPr>
    <p:cSldViewPr>
      <p:cViewPr varScale="1">
        <p:scale>
          <a:sx n="67" d="100"/>
          <a:sy n="67" d="100"/>
        </p:scale>
        <p:origin x="124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F123E-DF82-4DD4-A8AD-73CBE2562D8F}" type="datetimeFigureOut">
              <a:rPr lang="en-GB" smtClean="0"/>
              <a:t>01/11/2023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24644-B804-4387-B1FE-03B60E1ADD40}" type="slidenum">
              <a:rPr lang="en-GB" smtClean="0"/>
              <a:t>‹#›</a:t>
            </a:fld>
            <a:endParaRPr lang="en-GB"/>
          </a:p>
        </p:txBody>
      </p:sp>
    </p:spTree>
    <p:extLst>
      <p:ext uri="{BB962C8B-B14F-4D97-AF65-F5344CB8AC3E}">
        <p14:creationId xmlns:p14="http://schemas.microsoft.com/office/powerpoint/2010/main" val="322179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751C440-C00A-4254-9FCE-5AA5AE284013}"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6A8F6-CCFD-4CEF-9031-35B0A0BD3964}"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95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1C440-C00A-4254-9FCE-5AA5AE284013}"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168669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1C440-C00A-4254-9FCE-5AA5AE284013}"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6A8F6-CCFD-4CEF-9031-35B0A0BD3964}"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00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1C440-C00A-4254-9FCE-5AA5AE284013}"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274718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1C440-C00A-4254-9FCE-5AA5AE284013}"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6A8F6-CCFD-4CEF-9031-35B0A0BD3964}"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9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1C440-C00A-4254-9FCE-5AA5AE284013}"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123291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1C440-C00A-4254-9FCE-5AA5AE284013}" type="datetimeFigureOut">
              <a:rPr lang="en-GB" smtClean="0"/>
              <a:t>01/11/2023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282979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1C440-C00A-4254-9FCE-5AA5AE284013}" type="datetimeFigureOut">
              <a:rPr lang="en-GB" smtClean="0"/>
              <a:t>01/11/2023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172894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1C440-C00A-4254-9FCE-5AA5AE284013}" type="datetimeFigureOut">
              <a:rPr lang="en-GB" smtClean="0"/>
              <a:t>01/11/2023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37984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51C440-C00A-4254-9FCE-5AA5AE284013}"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6A8F6-CCFD-4CEF-9031-35B0A0BD3964}" type="slidenum">
              <a:rPr lang="en-GB" smtClean="0"/>
              <a:t>‹#›</a:t>
            </a:fld>
            <a:endParaRPr lang="en-GB"/>
          </a:p>
        </p:txBody>
      </p:sp>
    </p:spTree>
    <p:extLst>
      <p:ext uri="{BB962C8B-B14F-4D97-AF65-F5344CB8AC3E}">
        <p14:creationId xmlns:p14="http://schemas.microsoft.com/office/powerpoint/2010/main" val="428384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51C440-C00A-4254-9FCE-5AA5AE284013}"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6A8F6-CCFD-4CEF-9031-35B0A0BD3964}"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99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51C440-C00A-4254-9FCE-5AA5AE284013}" type="datetimeFigureOut">
              <a:rPr lang="en-GB" smtClean="0"/>
              <a:t>01/11/2023</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46A8F6-CCFD-4CEF-9031-35B0A0BD3964}"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3871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structural-learning.com/post/pedagogy-for-teaching-a-classroom-guide" TargetMode="External"/><Relationship Id="rId7" Type="http://schemas.openxmlformats.org/officeDocument/2006/relationships/image" Target="../media/image19.svg"/><Relationship Id="rId2" Type="http://schemas.openxmlformats.org/officeDocument/2006/relationships/hyperlink" Target="https://www.tes.com/magazine/teaching-learning/general/what-is-pedagogy"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www.uis.edu/colrs/teaching-resources/foundations-good-teaching/pedagogy-andragogy-heutagogy" TargetMode="External"/><Relationship Id="rId4" Type="http://schemas.openxmlformats.org/officeDocument/2006/relationships/hyperlink" Target="https://tophat.com/blog/pedagog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ocabulary.com/dictionary/pedagogy" TargetMode="External"/><Relationship Id="rId2" Type="http://schemas.openxmlformats.org/officeDocument/2006/relationships/hyperlink" Target="https://www.tes.com/magazine/teaching-learning/general/what-is-pedagogy"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ophat.com/blog/pedago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411736"/>
          </a:xfrm>
          <a:solidFill>
            <a:srgbClr val="FFC000"/>
          </a:solidFill>
        </p:spPr>
        <p:txBody>
          <a:bodyPr>
            <a:normAutofit/>
          </a:bodyPr>
          <a:lstStyle/>
          <a:p>
            <a:pPr algn="ctr"/>
            <a:r>
              <a:rPr lang="en-GB" dirty="0"/>
              <a:t>Subject Specialist Pedagogy</a:t>
            </a:r>
            <a:br>
              <a:rPr lang="en-GB" dirty="0"/>
            </a:br>
            <a:r>
              <a:rPr lang="en-GB" dirty="0"/>
              <a:t>What is subject pedagogy in social sciences? </a:t>
            </a:r>
            <a:br>
              <a:rPr lang="en-GB" dirty="0"/>
            </a:br>
            <a:r>
              <a:rPr lang="en-GB" dirty="0"/>
              <a:t>Why is it important? </a:t>
            </a:r>
          </a:p>
        </p:txBody>
      </p:sp>
      <p:pic>
        <p:nvPicPr>
          <p:cNvPr id="6" name="Content Placeholder 5" descr="Bamboo and grasses">
            <a:extLst>
              <a:ext uri="{FF2B5EF4-FFF2-40B4-BE49-F238E27FC236}">
                <a16:creationId xmlns:a16="http://schemas.microsoft.com/office/drawing/2014/main" id="{554B135D-0B48-1D2B-E367-942A54C4ACAC}"/>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8096" y="2996952"/>
            <a:ext cx="7290053" cy="3440791"/>
          </a:xfrm>
        </p:spPr>
      </p:pic>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0237" y="6437743"/>
            <a:ext cx="1247102"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73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206C-ADB0-1046-C67E-682287154DC4}"/>
              </a:ext>
            </a:extLst>
          </p:cNvPr>
          <p:cNvSpPr>
            <a:spLocks noGrp="1"/>
          </p:cNvSpPr>
          <p:nvPr>
            <p:ph type="title"/>
          </p:nvPr>
        </p:nvSpPr>
        <p:spPr>
          <a:xfrm>
            <a:off x="786960" y="569191"/>
            <a:ext cx="7290054" cy="1499616"/>
          </a:xfrm>
          <a:solidFill>
            <a:srgbClr val="7030A0"/>
          </a:solidFill>
        </p:spPr>
        <p:txBody>
          <a:bodyPr/>
          <a:lstStyle/>
          <a:p>
            <a:r>
              <a:rPr lang="en-GB" dirty="0"/>
              <a:t>Plenary </a:t>
            </a:r>
          </a:p>
        </p:txBody>
      </p:sp>
      <p:sp>
        <p:nvSpPr>
          <p:cNvPr id="3" name="Content Placeholder 2">
            <a:extLst>
              <a:ext uri="{FF2B5EF4-FFF2-40B4-BE49-F238E27FC236}">
                <a16:creationId xmlns:a16="http://schemas.microsoft.com/office/drawing/2014/main" id="{BFFDFC62-10AE-B972-C198-A712334CACA4}"/>
              </a:ext>
            </a:extLst>
          </p:cNvPr>
          <p:cNvSpPr>
            <a:spLocks noGrp="1"/>
          </p:cNvSpPr>
          <p:nvPr>
            <p:ph sz="half" idx="1"/>
          </p:nvPr>
        </p:nvSpPr>
        <p:spPr>
          <a:xfrm>
            <a:off x="768096" y="2564904"/>
            <a:ext cx="3566160" cy="3744456"/>
          </a:xfrm>
        </p:spPr>
        <p:txBody>
          <a:bodyPr>
            <a:normAutofit fontScale="32500" lnSpcReduction="20000"/>
          </a:bodyPr>
          <a:lstStyle/>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Subject specialist pedagogy and initial teacher training for the learning and skills sector in England: the context, a response and some critical issues </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https://www.tandfonline.com/doi/full/10.1080/03098770600965367 </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‘Generic pedagogy is not enough’: Teacher educators and subject-specialist pedagogy in the Further Education and Skills sector in England</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https://www.sciencedirect.com/science/article/pii/S0742051X20314244</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Roy Fisher &amp;Keith Webb   Times </a:t>
            </a:r>
            <a:r>
              <a:rPr lang="en-GB" sz="2900" dirty="0" err="1">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Educationa</a:t>
            </a: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Supplement </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https://www.tes.com/magazine/teaching-learning/general/what-is-pedagogy</a:t>
            </a:r>
            <a:r>
              <a:rPr lang="en-GB" sz="2900" dirty="0">
                <a:solidFill>
                  <a:schemeClr val="accent4"/>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https://www.structural-learning.com/post/pedagogy-for-teaching-a-classroom-guide</a:t>
            </a:r>
            <a:r>
              <a:rPr lang="en-GB" sz="2900" dirty="0">
                <a:solidFill>
                  <a:schemeClr val="accent4"/>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https://tophat.com/blog/pedagogy/</a:t>
            </a:r>
            <a:r>
              <a:rPr lang="en-GB" sz="2900" dirty="0">
                <a:solidFill>
                  <a:schemeClr val="accent4"/>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GB" sz="2900" dirty="0">
                <a:solidFill>
                  <a:schemeClr val="accent4"/>
                </a:solidFill>
                <a:latin typeface="Arial" panose="020B0604020202020204" pitchFamily="34" charset="0"/>
                <a:cs typeface="Arial" panose="020B0604020202020204" pitchFamily="34" charset="0"/>
                <a:hlinkClick r:id="rId5"/>
              </a:rPr>
              <a:t>https://www.uis.edu/colrs/teaching-resources/foundations-good-teaching/pedagogy-andragogy-heutagogy</a:t>
            </a:r>
            <a:r>
              <a:rPr lang="en-GB" sz="2900" dirty="0">
                <a:solidFill>
                  <a:schemeClr val="accent4"/>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GB" sz="3200" b="1" dirty="0"/>
          </a:p>
        </p:txBody>
      </p:sp>
      <p:pic>
        <p:nvPicPr>
          <p:cNvPr id="5" name="Content Placeholder 5" descr="A red panda relaxing on a branch">
            <a:extLst>
              <a:ext uri="{FF2B5EF4-FFF2-40B4-BE49-F238E27FC236}">
                <a16:creationId xmlns:a16="http://schemas.microsoft.com/office/drawing/2014/main" id="{433C0A52-4437-745B-F34E-7427DB61FC15}"/>
              </a:ext>
            </a:extLst>
          </p:cNvPr>
          <p:cNvPicPr>
            <a:picLocks noGrp="1" noChangeAspect="1"/>
          </p:cNvPicPr>
          <p:nvPr>
            <p:ph sz="half" idx="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334256" y="2058530"/>
            <a:ext cx="3803269" cy="4023359"/>
          </a:xfrm>
        </p:spPr>
      </p:pic>
      <p:pic>
        <p:nvPicPr>
          <p:cNvPr id="6" name="Picture 5">
            <a:extLst>
              <a:ext uri="{FF2B5EF4-FFF2-40B4-BE49-F238E27FC236}">
                <a16:creationId xmlns:a16="http://schemas.microsoft.com/office/drawing/2014/main" id="{BBB6051E-D072-1F23-914F-04C597A6B970}"/>
              </a:ext>
            </a:extLst>
          </p:cNvPr>
          <p:cNvPicPr>
            <a:picLocks noChangeAspect="1"/>
          </p:cNvPicPr>
          <p:nvPr/>
        </p:nvPicPr>
        <p:blipFill>
          <a:blip r:embed="rId8"/>
          <a:stretch>
            <a:fillRect/>
          </a:stretch>
        </p:blipFill>
        <p:spPr>
          <a:xfrm>
            <a:off x="7757182" y="6453336"/>
            <a:ext cx="1297375" cy="439350"/>
          </a:xfrm>
          <a:prstGeom prst="rect">
            <a:avLst/>
          </a:prstGeom>
        </p:spPr>
      </p:pic>
    </p:spTree>
    <p:extLst>
      <p:ext uri="{BB962C8B-B14F-4D97-AF65-F5344CB8AC3E}">
        <p14:creationId xmlns:p14="http://schemas.microsoft.com/office/powerpoint/2010/main" val="182521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lgn="ctr"/>
            <a:br>
              <a:rPr lang="en-GB" dirty="0"/>
            </a:br>
            <a:r>
              <a:rPr lang="en-GB" dirty="0"/>
              <a:t>Pedagogy???</a:t>
            </a:r>
            <a:br>
              <a:rPr lang="en-GB" dirty="0"/>
            </a:br>
            <a:endParaRPr lang="en-GB" dirty="0"/>
          </a:p>
        </p:txBody>
      </p:sp>
      <p:sp>
        <p:nvSpPr>
          <p:cNvPr id="3" name="Content Placeholder 2"/>
          <p:cNvSpPr>
            <a:spLocks noGrp="1"/>
          </p:cNvSpPr>
          <p:nvPr>
            <p:ph sz="half" idx="1"/>
          </p:nvPr>
        </p:nvSpPr>
        <p:spPr/>
        <p:txBody>
          <a:bodyPr>
            <a:normAutofit fontScale="92500" lnSpcReduction="10000"/>
          </a:bodyPr>
          <a:lstStyle/>
          <a:p>
            <a:pPr>
              <a:buFont typeface="Arial" panose="020B0604020202020204" pitchFamily="34" charset="0"/>
              <a:buChar char="•"/>
            </a:pPr>
            <a:r>
              <a:rPr lang="en-GB" dirty="0"/>
              <a:t> </a:t>
            </a:r>
          </a:p>
          <a:p>
            <a:pPr marL="0" indent="0">
              <a:buNone/>
            </a:pPr>
            <a:r>
              <a:rPr lang="en-GB" dirty="0"/>
              <a:t>Pedagogy is defined simply as the method, and practice, of teaching. It encompasses teaching approaches, teaching theory and feedback and assessment.   (TES 2023)</a:t>
            </a:r>
          </a:p>
          <a:p>
            <a:pPr marL="0" indent="0">
              <a:buNone/>
            </a:pPr>
            <a:endParaRPr lang="en-GB" dirty="0"/>
          </a:p>
          <a:p>
            <a:pPr marL="0" indent="0">
              <a:buNone/>
            </a:pPr>
            <a:endParaRPr lang="en-GB" dirty="0"/>
          </a:p>
          <a:p>
            <a:pPr marL="0" indent="0">
              <a:buNone/>
            </a:pPr>
            <a:endParaRPr lang="en-GB" dirty="0"/>
          </a:p>
          <a:p>
            <a:pPr marL="0" indent="0">
              <a:buNone/>
            </a:pPr>
            <a:r>
              <a:rPr lang="en-GB" dirty="0">
                <a:hlinkClick r:id="rId2"/>
              </a:rPr>
              <a:t>https://www.tes.com/magazine/teaching-learning/general/what-is-pedagogy</a:t>
            </a:r>
            <a:r>
              <a:rPr lang="en-GB" dirty="0"/>
              <a:t> </a:t>
            </a:r>
          </a:p>
          <a:p>
            <a:pPr marL="0" indent="0">
              <a:buNone/>
            </a:pPr>
            <a:endParaRPr lang="en-GB" dirty="0"/>
          </a:p>
        </p:txBody>
      </p:sp>
      <p:sp>
        <p:nvSpPr>
          <p:cNvPr id="8" name="Content Placeholder 7">
            <a:extLst>
              <a:ext uri="{FF2B5EF4-FFF2-40B4-BE49-F238E27FC236}">
                <a16:creationId xmlns:a16="http://schemas.microsoft.com/office/drawing/2014/main" id="{1460919A-6E10-B732-07F9-160AFB672004}"/>
              </a:ext>
            </a:extLst>
          </p:cNvPr>
          <p:cNvSpPr>
            <a:spLocks noGrp="1"/>
          </p:cNvSpPr>
          <p:nvPr>
            <p:ph sz="half" idx="2"/>
          </p:nvPr>
        </p:nvSpPr>
        <p:spPr/>
        <p:txBody>
          <a:bodyPr>
            <a:normAutofit fontScale="92500" lnSpcReduction="10000"/>
          </a:bodyPr>
          <a:lstStyle/>
          <a:p>
            <a:endParaRPr lang="en-GB" dirty="0"/>
          </a:p>
          <a:p>
            <a:r>
              <a:rPr lang="en-GB" dirty="0"/>
              <a:t>Pedagogy is another word for education, the profession and science of teaching.</a:t>
            </a:r>
          </a:p>
          <a:p>
            <a:endParaRPr lang="en-GB" dirty="0"/>
          </a:p>
          <a:p>
            <a:endParaRPr lang="en-GB" dirty="0"/>
          </a:p>
          <a:p>
            <a:endParaRPr lang="en-GB" dirty="0"/>
          </a:p>
          <a:p>
            <a:endParaRPr lang="en-GB" dirty="0"/>
          </a:p>
          <a:p>
            <a:r>
              <a:rPr lang="en-GB" dirty="0">
                <a:hlinkClick r:id="rId3"/>
              </a:rPr>
              <a:t>https://www.vocabulary.com/dictionary/pedagogy</a:t>
            </a:r>
            <a:endParaRPr lang="en-GB" dirty="0"/>
          </a:p>
          <a:p>
            <a:endParaRPr lang="en-GB" dirty="0"/>
          </a:p>
        </p:txBody>
      </p:sp>
      <p:pic>
        <p:nvPicPr>
          <p:cNvPr id="4" name="Picture 3"/>
          <p:cNvPicPr>
            <a:picLocks noChangeAspect="1"/>
          </p:cNvPicPr>
          <p:nvPr/>
        </p:nvPicPr>
        <p:blipFill>
          <a:blip r:embed="rId4"/>
          <a:stretch>
            <a:fillRect/>
          </a:stretch>
        </p:blipFill>
        <p:spPr>
          <a:xfrm>
            <a:off x="7576823" y="6381328"/>
            <a:ext cx="1409292" cy="476672"/>
          </a:xfrm>
          <a:prstGeom prst="rect">
            <a:avLst/>
          </a:prstGeom>
        </p:spPr>
      </p:pic>
    </p:spTree>
    <p:extLst>
      <p:ext uri="{BB962C8B-B14F-4D97-AF65-F5344CB8AC3E}">
        <p14:creationId xmlns:p14="http://schemas.microsoft.com/office/powerpoint/2010/main" val="256250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a:br>
              <a:rPr lang="en-GB" dirty="0"/>
            </a:br>
            <a:r>
              <a:rPr lang="en-GB" dirty="0"/>
              <a:t>Is there such a thing as subject specialist pedagogy?  </a:t>
            </a:r>
            <a:br>
              <a:rPr lang="en-GB" dirty="0"/>
            </a:br>
            <a:endParaRPr lang="en-GB" dirty="0"/>
          </a:p>
        </p:txBody>
      </p:sp>
      <p:sp>
        <p:nvSpPr>
          <p:cNvPr id="8" name="Content Placeholder 7">
            <a:extLst>
              <a:ext uri="{FF2B5EF4-FFF2-40B4-BE49-F238E27FC236}">
                <a16:creationId xmlns:a16="http://schemas.microsoft.com/office/drawing/2014/main" id="{1460919A-6E10-B732-07F9-160AFB672004}"/>
              </a:ext>
            </a:extLst>
          </p:cNvPr>
          <p:cNvSpPr>
            <a:spLocks noGrp="1"/>
          </p:cNvSpPr>
          <p:nvPr>
            <p:ph sz="half" idx="2"/>
          </p:nvPr>
        </p:nvSpPr>
        <p:spPr/>
        <p:txBody>
          <a:bodyPr>
            <a:normAutofit/>
          </a:bodyPr>
          <a:lstStyle/>
          <a:p>
            <a:endParaRPr lang="en-GB" dirty="0"/>
          </a:p>
          <a:p>
            <a:pPr marL="0" indent="0">
              <a:buNone/>
            </a:pPr>
            <a:r>
              <a:rPr lang="en-GB" sz="4000" dirty="0"/>
              <a:t>What does it look like? </a:t>
            </a:r>
          </a:p>
          <a:p>
            <a:pPr marL="0" indent="0">
              <a:buNone/>
            </a:pPr>
            <a:endParaRPr lang="en-GB" sz="4000" dirty="0"/>
          </a:p>
          <a:p>
            <a:endParaRPr lang="en-GB" dirty="0"/>
          </a:p>
          <a:p>
            <a:endParaRPr lang="en-GB" dirty="0"/>
          </a:p>
        </p:txBody>
      </p:sp>
      <p:pic>
        <p:nvPicPr>
          <p:cNvPr id="4" name="Picture 3"/>
          <p:cNvPicPr>
            <a:picLocks noChangeAspect="1"/>
          </p:cNvPicPr>
          <p:nvPr/>
        </p:nvPicPr>
        <p:blipFill>
          <a:blip r:embed="rId2"/>
          <a:stretch>
            <a:fillRect/>
          </a:stretch>
        </p:blipFill>
        <p:spPr>
          <a:xfrm>
            <a:off x="7364048" y="6309360"/>
            <a:ext cx="1622067" cy="548640"/>
          </a:xfrm>
          <a:prstGeom prst="rect">
            <a:avLst/>
          </a:prstGeom>
        </p:spPr>
      </p:pic>
      <p:sp>
        <p:nvSpPr>
          <p:cNvPr id="6" name="Content Placeholder 5">
            <a:extLst>
              <a:ext uri="{FF2B5EF4-FFF2-40B4-BE49-F238E27FC236}">
                <a16:creationId xmlns:a16="http://schemas.microsoft.com/office/drawing/2014/main" id="{6DFE74A3-3734-5289-CB66-C19E693C8CC2}"/>
              </a:ext>
            </a:extLst>
          </p:cNvPr>
          <p:cNvSpPr>
            <a:spLocks noGrp="1"/>
          </p:cNvSpPr>
          <p:nvPr>
            <p:ph sz="half" idx="1"/>
          </p:nvPr>
        </p:nvSpPr>
        <p:spPr/>
        <p:txBody>
          <a:bodyPr/>
          <a:lstStyle/>
          <a:p>
            <a:endParaRPr lang="en-GB" dirty="0"/>
          </a:p>
          <a:p>
            <a:r>
              <a:rPr lang="en-GB" sz="4000" dirty="0"/>
              <a:t>What is it?</a:t>
            </a:r>
          </a:p>
          <a:p>
            <a:endParaRPr lang="en-GB" sz="4000" dirty="0"/>
          </a:p>
          <a:p>
            <a:r>
              <a:rPr lang="en-GB" sz="4000" dirty="0"/>
              <a:t>  </a:t>
            </a:r>
          </a:p>
        </p:txBody>
      </p:sp>
      <p:pic>
        <p:nvPicPr>
          <p:cNvPr id="10" name="Graphic 9" descr="Balloon animal poodle">
            <a:extLst>
              <a:ext uri="{FF2B5EF4-FFF2-40B4-BE49-F238E27FC236}">
                <a16:creationId xmlns:a16="http://schemas.microsoft.com/office/drawing/2014/main" id="{78A2F316-743F-39FA-B4E5-7B28C178B1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57" y="3553949"/>
            <a:ext cx="2924943" cy="2924943"/>
          </a:xfrm>
          <a:prstGeom prst="rect">
            <a:avLst/>
          </a:prstGeom>
        </p:spPr>
      </p:pic>
      <p:pic>
        <p:nvPicPr>
          <p:cNvPr id="14" name="Graphic 13" descr="Telescope with planets">
            <a:extLst>
              <a:ext uri="{FF2B5EF4-FFF2-40B4-BE49-F238E27FC236}">
                <a16:creationId xmlns:a16="http://schemas.microsoft.com/office/drawing/2014/main" id="{E9B5F426-2D3B-3A10-DEEF-C03C8E668F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9279" y="3690725"/>
            <a:ext cx="2924943" cy="2924943"/>
          </a:xfrm>
          <a:prstGeom prst="rect">
            <a:avLst/>
          </a:prstGeom>
        </p:spPr>
      </p:pic>
    </p:spTree>
    <p:extLst>
      <p:ext uri="{BB962C8B-B14F-4D97-AF65-F5344CB8AC3E}">
        <p14:creationId xmlns:p14="http://schemas.microsoft.com/office/powerpoint/2010/main" val="20576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64704"/>
            <a:ext cx="7290054" cy="1052735"/>
          </a:xfrm>
          <a:solidFill>
            <a:schemeClr val="accent4">
              <a:lumMod val="20000"/>
              <a:lumOff val="80000"/>
            </a:schemeClr>
          </a:solidFill>
        </p:spPr>
        <p:txBody>
          <a:bodyPr>
            <a:normAutofit/>
          </a:bodyPr>
          <a:lstStyle/>
          <a:p>
            <a:r>
              <a:rPr lang="en-GB" dirty="0"/>
              <a:t>Why Subject Specialist Pedagogy?</a:t>
            </a:r>
          </a:p>
        </p:txBody>
      </p:sp>
      <p:sp>
        <p:nvSpPr>
          <p:cNvPr id="3" name="Content Placeholder 2"/>
          <p:cNvSpPr>
            <a:spLocks noGrp="1"/>
          </p:cNvSpPr>
          <p:nvPr>
            <p:ph idx="1"/>
          </p:nvPr>
        </p:nvSpPr>
        <p:spPr>
          <a:xfrm>
            <a:off x="768096" y="1628800"/>
            <a:ext cx="7290055" cy="4563744"/>
          </a:xfrm>
        </p:spPr>
        <p:txBody>
          <a:bodyPr>
            <a:normAutofit fontScale="70000" lnSpcReduction="20000"/>
          </a:bodyPr>
          <a:lstStyle/>
          <a:p>
            <a:pPr marL="0" indent="0">
              <a:buNone/>
            </a:pPr>
            <a:endParaRPr lang="en-GB" sz="2000" b="0" i="0" dirty="0">
              <a:solidFill>
                <a:srgbClr val="333333"/>
              </a:solidFill>
              <a:effectLst/>
              <a:latin typeface="Arial" panose="020B0604020202020204" pitchFamily="34" charset="0"/>
            </a:endParaRPr>
          </a:p>
          <a:p>
            <a:pPr>
              <a:buFont typeface="Arial" panose="020B0604020202020204" pitchFamily="34" charset="0"/>
              <a:buChar char="•"/>
            </a:pPr>
            <a:r>
              <a:rPr lang="en-GB" sz="2200" b="0" i="0" dirty="0">
                <a:solidFill>
                  <a:srgbClr val="333333"/>
                </a:solidFill>
                <a:effectLst/>
                <a:latin typeface="Arial" panose="020B0604020202020204" pitchFamily="34" charset="0"/>
                <a:cs typeface="Arial" panose="020B0604020202020204" pitchFamily="34" charset="0"/>
              </a:rPr>
              <a:t>Having a well-thought-out pedagogy can improve the quality of your teaching and the way students learn</a:t>
            </a:r>
          </a:p>
          <a:p>
            <a:pPr>
              <a:buFont typeface="Arial" panose="020B0604020202020204" pitchFamily="34" charset="0"/>
              <a:buChar char="•"/>
            </a:pPr>
            <a:r>
              <a:rPr lang="en-GB" sz="2200" b="0" i="0" dirty="0">
                <a:solidFill>
                  <a:srgbClr val="333333"/>
                </a:solidFill>
                <a:effectLst/>
                <a:latin typeface="Arial" panose="020B0604020202020204" pitchFamily="34" charset="0"/>
                <a:cs typeface="Arial" panose="020B0604020202020204" pitchFamily="34" charset="0"/>
              </a:rPr>
              <a:t>Helping students gain a deeper grasp of fundamental material. </a:t>
            </a:r>
          </a:p>
          <a:p>
            <a:pPr>
              <a:buFont typeface="Arial" panose="020B0604020202020204" pitchFamily="34" charset="0"/>
              <a:buChar char="•"/>
            </a:pPr>
            <a:r>
              <a:rPr lang="en-GB" sz="2200" b="0" i="0" dirty="0">
                <a:solidFill>
                  <a:srgbClr val="333333"/>
                </a:solidFill>
                <a:effectLst/>
                <a:latin typeface="Arial" panose="020B0604020202020204" pitchFamily="34" charset="0"/>
                <a:cs typeface="Arial" panose="020B0604020202020204" pitchFamily="34" charset="0"/>
              </a:rPr>
              <a:t>Being mindful of the way you teach can help you better understand how to help    students achieve deeper learning in your subject. </a:t>
            </a:r>
          </a:p>
          <a:p>
            <a:pPr>
              <a:buFont typeface="Arial" panose="020B0604020202020204" pitchFamily="34" charset="0"/>
              <a:buChar char="•"/>
            </a:pPr>
            <a:r>
              <a:rPr lang="en-GB" sz="2200" b="0" i="0" dirty="0">
                <a:solidFill>
                  <a:srgbClr val="333333"/>
                </a:solidFill>
                <a:effectLst/>
                <a:latin typeface="Arial" panose="020B0604020202020204" pitchFamily="34" charset="0"/>
                <a:cs typeface="Arial" panose="020B0604020202020204" pitchFamily="34" charset="0"/>
              </a:rPr>
              <a:t>The proper approach helps students move beyond simple forms of thinking as defined in the Bloom’s taxonomy pyramid, like basic memorization and comprehension, to complex learning processes like analysis, evaluation, and creation. </a:t>
            </a:r>
          </a:p>
          <a:p>
            <a:pPr>
              <a:buFont typeface="Arial" panose="020B0604020202020204" pitchFamily="34" charset="0"/>
              <a:buChar char="•"/>
            </a:pPr>
            <a:r>
              <a:rPr lang="en-GB" sz="2200" dirty="0">
                <a:latin typeface="Arial" panose="020B0604020202020204" pitchFamily="34" charset="0"/>
                <a:cs typeface="Arial" panose="020B0604020202020204" pitchFamily="34" charset="0"/>
              </a:rPr>
              <a:t>Students expand their knowledge base, but also understand how to use their learnings in authentic and relevant to their real-world (subject focused) contexts. </a:t>
            </a:r>
          </a:p>
          <a:p>
            <a:pPr>
              <a:buFont typeface="Arial" panose="020B0604020202020204" pitchFamily="34" charset="0"/>
              <a:buChar char="•"/>
            </a:pPr>
            <a:r>
              <a:rPr lang="en-GB" sz="2200" dirty="0">
                <a:latin typeface="Arial" panose="020B0604020202020204" pitchFamily="34" charset="0"/>
                <a:cs typeface="Arial" panose="020B0604020202020204" pitchFamily="34" charset="0"/>
              </a:rPr>
              <a:t>Through your pedagogical strategies, students can also learn what approaches work best for them: Which learning activities and learning styles they tend to gravitate towards—and how to develop concepts and build mental models to further their learning—are all important elements to consider. Overall, active learning makes student engagement rise. Students get to participate in personalized teaching strategies, rather than be mere spectators in the classroom.   </a:t>
            </a:r>
          </a:p>
          <a:p>
            <a:r>
              <a:rPr lang="en-GB" sz="2200" dirty="0">
                <a:latin typeface="Arial" panose="020B0604020202020204" pitchFamily="34" charset="0"/>
                <a:cs typeface="Arial" panose="020B0604020202020204" pitchFamily="34" charset="0"/>
                <a:hlinkClick r:id="rId2"/>
              </a:rPr>
              <a:t>https://tophat.com/blog/pedagogy/</a:t>
            </a:r>
            <a:r>
              <a:rPr lang="en-GB" sz="2200" dirty="0">
                <a:latin typeface="Arial" panose="020B0604020202020204" pitchFamily="34" charset="0"/>
                <a:cs typeface="Arial" panose="020B0604020202020204" pitchFamily="34" charset="0"/>
              </a:rPr>
              <a:t> </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468" y="6309320"/>
            <a:ext cx="1303531"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99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5216"/>
            <a:ext cx="7632848" cy="1499616"/>
          </a:xfrm>
          <a:solidFill>
            <a:srgbClr val="FF6699"/>
          </a:solidFill>
        </p:spPr>
        <p:txBody>
          <a:bodyPr>
            <a:normAutofit/>
          </a:bodyPr>
          <a:lstStyle/>
          <a:p>
            <a:r>
              <a:rPr lang="en-GB" dirty="0"/>
              <a:t>What are social science Subject Specialist Strategies/activities?  </a:t>
            </a:r>
          </a:p>
        </p:txBody>
      </p:sp>
      <p:sp>
        <p:nvSpPr>
          <p:cNvPr id="3" name="Content Placeholder 2"/>
          <p:cNvSpPr>
            <a:spLocks noGrp="1"/>
          </p:cNvSpPr>
          <p:nvPr>
            <p:ph sz="half" idx="1"/>
          </p:nvPr>
        </p:nvSpPr>
        <p:spPr/>
        <p:txBody>
          <a:bodyPr>
            <a:norm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GB" sz="1900" dirty="0">
              <a:solidFill>
                <a:prstClr val="black"/>
              </a:solidFill>
              <a:latin typeface="Tw Cen MT" panose="020B0602020104020603"/>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GB" sz="1900" dirty="0">
              <a:solidFill>
                <a:prstClr val="black"/>
              </a:solidFill>
              <a:latin typeface="Tw Cen MT" panose="020B0602020104020603"/>
            </a:endParaRP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r>
              <a:rPr lang="en-GB" sz="3200" dirty="0"/>
              <a:t>Examples please</a:t>
            </a: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lang="en-GB" sz="1300" dirty="0"/>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lang="en-GB" sz="1300" dirty="0"/>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r>
              <a:rPr lang="en-GB" dirty="0"/>
              <a:t>Strategies you have used.</a:t>
            </a: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lang="en-GB" dirty="0"/>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r>
              <a:rPr lang="en-GB" dirty="0"/>
              <a:t>Strategies you have seen used</a:t>
            </a: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lang="en-GB" sz="5400"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427211"/>
            <a:ext cx="1096987" cy="36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2" descr="Two flowering cacti">
            <a:extLst>
              <a:ext uri="{FF2B5EF4-FFF2-40B4-BE49-F238E27FC236}">
                <a16:creationId xmlns:a16="http://schemas.microsoft.com/office/drawing/2014/main" id="{A2B6CE5F-9828-11BE-E514-8BF1AAFF5E7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2625" y="2286000"/>
            <a:ext cx="3565525" cy="4383360"/>
          </a:xfrm>
        </p:spPr>
      </p:pic>
    </p:spTree>
    <p:extLst>
      <p:ext uri="{BB962C8B-B14F-4D97-AF65-F5344CB8AC3E}">
        <p14:creationId xmlns:p14="http://schemas.microsoft.com/office/powerpoint/2010/main" val="213863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a:normAutofit fontScale="90000"/>
          </a:bodyPr>
          <a:lstStyle/>
          <a:p>
            <a:pPr algn="ctr"/>
            <a:br>
              <a:rPr lang="en-GB" dirty="0"/>
            </a:br>
            <a:r>
              <a:rPr lang="en-GB" dirty="0"/>
              <a:t>What are social science Subject Specialist Strategies?  </a:t>
            </a:r>
            <a:br>
              <a:rPr lang="en-GB" dirty="0"/>
            </a:br>
            <a:endParaRPr lang="en-GB" dirty="0"/>
          </a:p>
        </p:txBody>
      </p:sp>
      <p:sp>
        <p:nvSpPr>
          <p:cNvPr id="8" name="Content Placeholder 7">
            <a:extLst>
              <a:ext uri="{FF2B5EF4-FFF2-40B4-BE49-F238E27FC236}">
                <a16:creationId xmlns:a16="http://schemas.microsoft.com/office/drawing/2014/main" id="{1460919A-6E10-B732-07F9-160AFB672004}"/>
              </a:ext>
            </a:extLst>
          </p:cNvPr>
          <p:cNvSpPr>
            <a:spLocks noGrp="1"/>
          </p:cNvSpPr>
          <p:nvPr>
            <p:ph sz="half" idx="2"/>
          </p:nvPr>
        </p:nvSpPr>
        <p:spPr/>
        <p:txBody>
          <a:bodyPr>
            <a:normAutofit fontScale="25000" lnSpcReduction="20000"/>
          </a:bodyPr>
          <a:lstStyle/>
          <a:p>
            <a:pPr marL="0" indent="0">
              <a:buNone/>
            </a:pPr>
            <a:endParaRPr lang="en-GB" dirty="0"/>
          </a:p>
          <a:p>
            <a:pPr marL="0" indent="0">
              <a:buNone/>
            </a:pPr>
            <a:r>
              <a:rPr lang="en-GB" sz="7200" dirty="0">
                <a:latin typeface="Arial" panose="020B0604020202020204" pitchFamily="34" charset="0"/>
                <a:cs typeface="Arial" panose="020B0604020202020204" pitchFamily="34" charset="0"/>
              </a:rPr>
              <a:t>8. Share learning with students, teaching is a two way process.  </a:t>
            </a:r>
          </a:p>
          <a:p>
            <a:pPr marL="0" indent="0">
              <a:buNone/>
            </a:pPr>
            <a:r>
              <a:rPr lang="en-GB" sz="7200" dirty="0">
                <a:latin typeface="Arial" panose="020B0604020202020204" pitchFamily="34" charset="0"/>
                <a:cs typeface="Arial" panose="020B0604020202020204" pitchFamily="34" charset="0"/>
              </a:rPr>
              <a:t>9. Use/adapt student contributions to maximize student interest.  This can be planned or ad hoc </a:t>
            </a:r>
          </a:p>
          <a:p>
            <a:pPr marL="0" indent="0">
              <a:buNone/>
            </a:pPr>
            <a:r>
              <a:rPr lang="en-GB" sz="7200" dirty="0">
                <a:latin typeface="Arial" panose="020B0604020202020204" pitchFamily="34" charset="0"/>
                <a:cs typeface="Arial" panose="020B0604020202020204" pitchFamily="34" charset="0"/>
              </a:rPr>
              <a:t>10. Satisfy diverse motivational needs  e.g. pick tasks and examples carefully</a:t>
            </a:r>
          </a:p>
          <a:p>
            <a:pPr marL="0" indent="0">
              <a:buNone/>
            </a:pPr>
            <a:r>
              <a:rPr lang="en-GB" sz="7200" dirty="0">
                <a:latin typeface="Arial" panose="020B0604020202020204" pitchFamily="34" charset="0"/>
                <a:cs typeface="Arial" panose="020B0604020202020204" pitchFamily="34" charset="0"/>
              </a:rPr>
              <a:t>11. Use a variety of activities</a:t>
            </a:r>
          </a:p>
          <a:p>
            <a:pPr marL="0" indent="0">
              <a:buNone/>
            </a:pPr>
            <a:r>
              <a:rPr lang="en-GB" sz="7200" dirty="0">
                <a:latin typeface="Arial" panose="020B0604020202020204" pitchFamily="34" charset="0"/>
                <a:cs typeface="Arial" panose="020B0604020202020204" pitchFamily="34" charset="0"/>
              </a:rPr>
              <a:t>12. Teaching as inquiry i.e. problem solving, exploring, evaluating, questioning </a:t>
            </a:r>
          </a:p>
          <a:p>
            <a:pPr marL="0" indent="0">
              <a:buNone/>
            </a:pPr>
            <a:r>
              <a:rPr lang="en-GB" sz="7200" dirty="0">
                <a:latin typeface="Arial" panose="020B0604020202020204" pitchFamily="34" charset="0"/>
                <a:cs typeface="Arial" panose="020B0604020202020204" pitchFamily="34" charset="0"/>
              </a:rPr>
              <a:t>13. Socratic questioning</a:t>
            </a:r>
          </a:p>
          <a:p>
            <a:pPr marL="0" indent="0">
              <a:buNone/>
            </a:pPr>
            <a:r>
              <a:rPr lang="en-GB" sz="7200" dirty="0">
                <a:latin typeface="Arial" panose="020B0604020202020204" pitchFamily="34" charset="0"/>
                <a:cs typeface="Arial" panose="020B0604020202020204" pitchFamily="34" charset="0"/>
              </a:rPr>
              <a:t>14. Challenge beliefs </a:t>
            </a:r>
          </a:p>
          <a:p>
            <a:pPr marL="0" indent="0">
              <a:buNone/>
            </a:pPr>
            <a:r>
              <a:rPr lang="en-GB" sz="7200" dirty="0">
                <a:latin typeface="Arial" panose="020B0604020202020204" pitchFamily="34" charset="0"/>
                <a:cs typeface="Arial" panose="020B0604020202020204" pitchFamily="34" charset="0"/>
              </a:rPr>
              <a:t> </a:t>
            </a:r>
          </a:p>
          <a:p>
            <a:pPr marL="0" indent="0">
              <a:buNone/>
            </a:pPr>
            <a:endParaRPr lang="en-GB" sz="72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7364048" y="6309360"/>
            <a:ext cx="1622067" cy="548640"/>
          </a:xfrm>
          <a:prstGeom prst="rect">
            <a:avLst/>
          </a:prstGeom>
        </p:spPr>
      </p:pic>
      <p:sp>
        <p:nvSpPr>
          <p:cNvPr id="6" name="Content Placeholder 5">
            <a:extLst>
              <a:ext uri="{FF2B5EF4-FFF2-40B4-BE49-F238E27FC236}">
                <a16:creationId xmlns:a16="http://schemas.microsoft.com/office/drawing/2014/main" id="{6DFE74A3-3734-5289-CB66-C19E693C8CC2}"/>
              </a:ext>
            </a:extLst>
          </p:cNvPr>
          <p:cNvSpPr>
            <a:spLocks noGrp="1"/>
          </p:cNvSpPr>
          <p:nvPr>
            <p:ph sz="half" idx="1"/>
          </p:nvPr>
        </p:nvSpPr>
        <p:spPr/>
        <p:txBody>
          <a:bodyPr>
            <a:normAutofit fontScale="25000" lnSpcReduction="20000"/>
          </a:bodyPr>
          <a:lstStyle/>
          <a:p>
            <a:endParaRPr lang="en-GB" dirty="0"/>
          </a:p>
          <a:p>
            <a:r>
              <a:rPr lang="en-GB" sz="7200" dirty="0">
                <a:latin typeface="Arial" panose="020B0604020202020204" pitchFamily="34" charset="0"/>
                <a:cs typeface="Arial" panose="020B0604020202020204" pitchFamily="34" charset="0"/>
              </a:rPr>
              <a:t>1. Link to prior subject knowledge</a:t>
            </a:r>
          </a:p>
          <a:p>
            <a:r>
              <a:rPr lang="en-GB" sz="7200" dirty="0">
                <a:latin typeface="Arial" panose="020B0604020202020204" pitchFamily="34" charset="0"/>
                <a:cs typeface="Arial" panose="020B0604020202020204" pitchFamily="34" charset="0"/>
              </a:rPr>
              <a:t>2  Define boundaries (safe space)</a:t>
            </a:r>
          </a:p>
          <a:p>
            <a:r>
              <a:rPr lang="en-GB" sz="7200" dirty="0">
                <a:latin typeface="Arial" panose="020B0604020202020204" pitchFamily="34" charset="0"/>
                <a:cs typeface="Arial" panose="020B0604020202020204" pitchFamily="34" charset="0"/>
              </a:rPr>
              <a:t>3. Link to previous learning</a:t>
            </a:r>
          </a:p>
          <a:p>
            <a:r>
              <a:rPr lang="en-GB" sz="7200" dirty="0">
                <a:latin typeface="Arial" panose="020B0604020202020204" pitchFamily="34" charset="0"/>
                <a:cs typeface="Arial" panose="020B0604020202020204" pitchFamily="34" charset="0"/>
              </a:rPr>
              <a:t>4. Connection—Draw on relevant content  e.g. current and group appropriate </a:t>
            </a:r>
          </a:p>
          <a:p>
            <a:r>
              <a:rPr lang="en-GB" sz="7200" dirty="0">
                <a:latin typeface="Arial" panose="020B0604020202020204" pitchFamily="34" charset="0"/>
                <a:cs typeface="Arial" panose="020B0604020202020204" pitchFamily="34" charset="0"/>
              </a:rPr>
              <a:t>5. Connection—Ensure inclusive content</a:t>
            </a:r>
          </a:p>
          <a:p>
            <a:r>
              <a:rPr lang="en-GB" sz="7200" dirty="0">
                <a:latin typeface="Arial" panose="020B0604020202020204" pitchFamily="34" charset="0"/>
                <a:cs typeface="Arial" panose="020B0604020202020204" pitchFamily="34" charset="0"/>
              </a:rPr>
              <a:t>6. Provide opportunities to build productive learning relationships</a:t>
            </a:r>
            <a:endParaRPr lang="en-GB" dirty="0"/>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7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 Promote dialogue and   discussion</a:t>
            </a:r>
          </a:p>
          <a:p>
            <a:endParaRPr lang="en-GB" dirty="0"/>
          </a:p>
          <a:p>
            <a:r>
              <a:rPr lang="en-GB" dirty="0"/>
              <a:t> </a:t>
            </a:r>
          </a:p>
          <a:p>
            <a:endParaRPr lang="en-GB" dirty="0"/>
          </a:p>
          <a:p>
            <a:endParaRPr lang="en-GB" dirty="0"/>
          </a:p>
        </p:txBody>
      </p:sp>
    </p:spTree>
    <p:extLst>
      <p:ext uri="{BB962C8B-B14F-4D97-AF65-F5344CB8AC3E}">
        <p14:creationId xmlns:p14="http://schemas.microsoft.com/office/powerpoint/2010/main" val="142248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7AEF7F-165B-4FAB-9291-9DEDDE91DBE1}"/>
              </a:ext>
            </a:extLst>
          </p:cNvPr>
          <p:cNvSpPr>
            <a:spLocks noGrp="1"/>
          </p:cNvSpPr>
          <p:nvPr>
            <p:ph type="title"/>
          </p:nvPr>
        </p:nvSpPr>
        <p:spPr>
          <a:solidFill>
            <a:srgbClr val="FFFF00"/>
          </a:solidFill>
        </p:spPr>
        <p:txBody>
          <a:bodyPr/>
          <a:lstStyle/>
          <a:p>
            <a:r>
              <a:rPr lang="en-GB" dirty="0"/>
              <a:t>Types of Pedagogy</a:t>
            </a:r>
          </a:p>
        </p:txBody>
      </p:sp>
      <p:sp>
        <p:nvSpPr>
          <p:cNvPr id="6" name="Content Placeholder 5">
            <a:extLst>
              <a:ext uri="{FF2B5EF4-FFF2-40B4-BE49-F238E27FC236}">
                <a16:creationId xmlns:a16="http://schemas.microsoft.com/office/drawing/2014/main" id="{A27C2B09-0455-D238-A2D1-2F5DD270FF9B}"/>
              </a:ext>
            </a:extLst>
          </p:cNvPr>
          <p:cNvSpPr>
            <a:spLocks noGrp="1"/>
          </p:cNvSpPr>
          <p:nvPr>
            <p:ph idx="1"/>
          </p:nvPr>
        </p:nvSpPr>
        <p:spPr>
          <a:xfrm>
            <a:off x="768096" y="2286000"/>
            <a:ext cx="7290055" cy="4023360"/>
          </a:xfrm>
        </p:spPr>
        <p:txBody>
          <a:bodyPr>
            <a:normAutofit fontScale="92500"/>
          </a:bodyPr>
          <a:lstStyle/>
          <a:p>
            <a:pPr marL="0" indent="0">
              <a:buNone/>
            </a:pPr>
            <a:endParaRPr lang="en-GB" sz="2000" baseline="30000" dirty="0"/>
          </a:p>
          <a:p>
            <a:pPr marL="0" indent="0">
              <a:buNone/>
            </a:pPr>
            <a:r>
              <a:rPr lang="en-GB" sz="2400" b="1" baseline="30000" dirty="0">
                <a:latin typeface="Arial" panose="020B0604020202020204" pitchFamily="34" charset="0"/>
                <a:cs typeface="Arial" panose="020B0604020202020204" pitchFamily="34" charset="0"/>
              </a:rPr>
              <a:t>Socratic</a:t>
            </a:r>
            <a:r>
              <a:rPr lang="en-GB" sz="2400" baseline="30000" dirty="0">
                <a:latin typeface="Arial" panose="020B0604020202020204" pitchFamily="34" charset="0"/>
                <a:cs typeface="Arial" panose="020B0604020202020204" pitchFamily="34" charset="0"/>
              </a:rPr>
              <a:t>:  Questioning: critical thinking reasoning  </a:t>
            </a:r>
          </a:p>
          <a:p>
            <a:pPr marL="0" indent="0">
              <a:buNone/>
            </a:pPr>
            <a:r>
              <a:rPr lang="en-GB" sz="2400" b="1" baseline="30000" dirty="0">
                <a:latin typeface="Arial" panose="020B0604020202020204" pitchFamily="34" charset="0"/>
                <a:cs typeface="Arial" panose="020B0604020202020204" pitchFamily="34" charset="0"/>
              </a:rPr>
              <a:t>Problem based Learning</a:t>
            </a:r>
            <a:r>
              <a:rPr lang="en-GB" sz="2400" baseline="30000" dirty="0">
                <a:latin typeface="Arial" panose="020B0604020202020204" pitchFamily="34" charset="0"/>
                <a:cs typeface="Arial" panose="020B0604020202020204" pitchFamily="34" charset="0"/>
              </a:rPr>
              <a:t>:  acquire knowledge by devising a solution to a real-world problem:  knowledge, comms skills and teamwork</a:t>
            </a:r>
          </a:p>
          <a:p>
            <a:pPr marL="0" indent="0">
              <a:buNone/>
            </a:pPr>
            <a:r>
              <a:rPr lang="en-GB" sz="2400" b="1" baseline="30000" dirty="0">
                <a:latin typeface="Arial" panose="020B0604020202020204" pitchFamily="34" charset="0"/>
                <a:cs typeface="Arial" panose="020B0604020202020204" pitchFamily="34" charset="0"/>
              </a:rPr>
              <a:t>Collaborative pedagogy</a:t>
            </a:r>
            <a:r>
              <a:rPr lang="en-GB" sz="2400" baseline="30000" dirty="0">
                <a:latin typeface="Arial" panose="020B0604020202020204" pitchFamily="34" charset="0"/>
                <a:cs typeface="Arial" panose="020B0604020202020204" pitchFamily="34" charset="0"/>
              </a:rPr>
              <a:t>:  Learner centred with learners working together:  critical thinking, writing skills, interpersonal engagement </a:t>
            </a:r>
          </a:p>
          <a:p>
            <a:pPr marL="0" indent="0">
              <a:buNone/>
            </a:pPr>
            <a:r>
              <a:rPr lang="en-GB" sz="2400" b="1" baseline="30000" dirty="0">
                <a:latin typeface="Arial" panose="020B0604020202020204" pitchFamily="34" charset="0"/>
                <a:cs typeface="Arial" panose="020B0604020202020204" pitchFamily="34" charset="0"/>
              </a:rPr>
              <a:t>Integrative pedagogy: </a:t>
            </a:r>
            <a:r>
              <a:rPr lang="en-GB" sz="2400" baseline="30000" dirty="0">
                <a:latin typeface="Arial" panose="020B0604020202020204" pitchFamily="34" charset="0"/>
                <a:cs typeface="Arial" panose="020B0604020202020204" pitchFamily="34" charset="0"/>
              </a:rPr>
              <a:t> Making connections using concepts, skills and experience  </a:t>
            </a:r>
          </a:p>
          <a:p>
            <a:pPr marL="0" indent="0">
              <a:buNone/>
            </a:pPr>
            <a:r>
              <a:rPr lang="en-GB" sz="2400" b="1" baseline="30000" dirty="0">
                <a:latin typeface="Arial" panose="020B0604020202020204" pitchFamily="34" charset="0"/>
                <a:cs typeface="Arial" panose="020B0604020202020204" pitchFamily="34" charset="0"/>
              </a:rPr>
              <a:t>Reflective pedagogy</a:t>
            </a:r>
            <a:r>
              <a:rPr lang="en-GB" sz="2400" baseline="30000" dirty="0">
                <a:latin typeface="Arial" panose="020B0604020202020204" pitchFamily="34" charset="0"/>
                <a:cs typeface="Arial" panose="020B0604020202020204" pitchFamily="34" charset="0"/>
              </a:rPr>
              <a:t>:  Use of reflective opportunities and work on performance and concepts</a:t>
            </a:r>
          </a:p>
          <a:p>
            <a:pPr marL="0" indent="0">
              <a:buNone/>
            </a:pPr>
            <a:r>
              <a:rPr lang="en-GB" sz="2400" b="1" baseline="30000" dirty="0">
                <a:latin typeface="Arial" panose="020B0604020202020204" pitchFamily="34" charset="0"/>
                <a:cs typeface="Arial" panose="020B0604020202020204" pitchFamily="34" charset="0"/>
              </a:rPr>
              <a:t>Critical pedagogy</a:t>
            </a:r>
            <a:r>
              <a:rPr lang="en-GB" sz="2400" baseline="30000" dirty="0">
                <a:latin typeface="Arial" panose="020B0604020202020204" pitchFamily="34" charset="0"/>
                <a:cs typeface="Arial" panose="020B0604020202020204" pitchFamily="34" charset="0"/>
              </a:rPr>
              <a:t>:  Question and challenging prevalent beliefs and practices</a:t>
            </a:r>
          </a:p>
          <a:p>
            <a:pPr marL="0" indent="0">
              <a:buNone/>
            </a:pPr>
            <a:r>
              <a:rPr lang="en-GB" sz="2400" b="1" baseline="30000" dirty="0">
                <a:latin typeface="Arial" panose="020B0604020202020204" pitchFamily="34" charset="0"/>
                <a:cs typeface="Arial" panose="020B0604020202020204" pitchFamily="34" charset="0"/>
              </a:rPr>
              <a:t>Constructivist pedagogy</a:t>
            </a:r>
            <a:r>
              <a:rPr lang="en-GB" sz="2400" baseline="30000" dirty="0">
                <a:latin typeface="Arial" panose="020B0604020202020204" pitchFamily="34" charset="0"/>
                <a:cs typeface="Arial" panose="020B0604020202020204" pitchFamily="34" charset="0"/>
              </a:rPr>
              <a:t>: Student-</a:t>
            </a:r>
            <a:r>
              <a:rPr lang="en-GB" sz="2400" baseline="30000" dirty="0" err="1">
                <a:latin typeface="Arial" panose="020B0604020202020204" pitchFamily="34" charset="0"/>
                <a:cs typeface="Arial" panose="020B0604020202020204" pitchFamily="34" charset="0"/>
              </a:rPr>
              <a:t>centered</a:t>
            </a:r>
            <a:r>
              <a:rPr lang="en-GB" sz="2400" baseline="30000" dirty="0">
                <a:latin typeface="Arial" panose="020B0604020202020204" pitchFamily="34" charset="0"/>
                <a:cs typeface="Arial" panose="020B0604020202020204" pitchFamily="34" charset="0"/>
              </a:rPr>
              <a:t> learning: Engaging students in activities that enable them to construct their own knowledge </a:t>
            </a:r>
            <a:r>
              <a:rPr lang="en-GB" sz="2400" baseline="30000" dirty="0"/>
              <a:t>and encourages them to actively participate in the learning process</a:t>
            </a:r>
          </a:p>
        </p:txBody>
      </p:sp>
      <p:pic>
        <p:nvPicPr>
          <p:cNvPr id="7" name="Picture 6">
            <a:extLst>
              <a:ext uri="{FF2B5EF4-FFF2-40B4-BE49-F238E27FC236}">
                <a16:creationId xmlns:a16="http://schemas.microsoft.com/office/drawing/2014/main" id="{01148EBB-E622-3D08-ADE7-6240D272A8CC}"/>
              </a:ext>
            </a:extLst>
          </p:cNvPr>
          <p:cNvPicPr>
            <a:picLocks noChangeAspect="1"/>
          </p:cNvPicPr>
          <p:nvPr/>
        </p:nvPicPr>
        <p:blipFill>
          <a:blip r:embed="rId2"/>
          <a:stretch>
            <a:fillRect/>
          </a:stretch>
        </p:blipFill>
        <p:spPr>
          <a:xfrm>
            <a:off x="7956376" y="6422121"/>
            <a:ext cx="1026173" cy="347509"/>
          </a:xfrm>
          <a:prstGeom prst="rect">
            <a:avLst/>
          </a:prstGeom>
        </p:spPr>
      </p:pic>
    </p:spTree>
    <p:extLst>
      <p:ext uri="{BB962C8B-B14F-4D97-AF65-F5344CB8AC3E}">
        <p14:creationId xmlns:p14="http://schemas.microsoft.com/office/powerpoint/2010/main" val="396704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GB" dirty="0"/>
              <a:t>Your own Pedagogy/Style </a:t>
            </a:r>
          </a:p>
        </p:txBody>
      </p:sp>
      <p:pic>
        <p:nvPicPr>
          <p:cNvPr id="9" name="Content Placeholder 8" descr="Unicorn">
            <a:extLst>
              <a:ext uri="{FF2B5EF4-FFF2-40B4-BE49-F238E27FC236}">
                <a16:creationId xmlns:a16="http://schemas.microsoft.com/office/drawing/2014/main" id="{AB0C652C-DFC8-D2AC-4A75-CD2B00A9A6B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2625" y="2514600"/>
            <a:ext cx="3565525" cy="3565525"/>
          </a:xfrm>
        </p:spPr>
      </p:pic>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106" y="6309360"/>
            <a:ext cx="1304539" cy="54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502C6AD-24C7-A863-7246-7DE37FA72C1D}"/>
              </a:ext>
            </a:extLst>
          </p:cNvPr>
          <p:cNvSpPr>
            <a:spLocks noGrp="1"/>
          </p:cNvSpPr>
          <p:nvPr>
            <p:ph sz="half" idx="1"/>
          </p:nvPr>
        </p:nvSpPr>
        <p:spPr/>
        <p:txBody>
          <a:bodyPr>
            <a:normAutofit/>
          </a:bodyPr>
          <a:lstStyle/>
          <a:p>
            <a:pPr>
              <a:buFont typeface="Arial" panose="020B0604020202020204" pitchFamily="34" charset="0"/>
              <a:buChar char="•"/>
            </a:pPr>
            <a:r>
              <a:rPr lang="en-GB" dirty="0"/>
              <a:t> Create your own pedagogy, start by forming a personal philosophy of teaching statement.</a:t>
            </a:r>
          </a:p>
          <a:p>
            <a:pPr>
              <a:buFont typeface="Arial" panose="020B0604020202020204" pitchFamily="34" charset="0"/>
              <a:buChar char="•"/>
            </a:pPr>
            <a:r>
              <a:rPr lang="en-GB" dirty="0"/>
              <a:t> A a crucial step in the profession of teaching. This helps students manage their expectations about your teaching methods and better approach your curriculum. </a:t>
            </a:r>
          </a:p>
          <a:p>
            <a:pPr marL="0" indent="0">
              <a:buNone/>
            </a:pPr>
            <a:endParaRPr lang="en-GB" dirty="0"/>
          </a:p>
        </p:txBody>
      </p:sp>
    </p:spTree>
    <p:extLst>
      <p:ext uri="{BB962C8B-B14F-4D97-AF65-F5344CB8AC3E}">
        <p14:creationId xmlns:p14="http://schemas.microsoft.com/office/powerpoint/2010/main" val="341758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7AEF7F-165B-4FAB-9291-9DEDDE91DBE1}"/>
              </a:ext>
            </a:extLst>
          </p:cNvPr>
          <p:cNvSpPr>
            <a:spLocks noGrp="1"/>
          </p:cNvSpPr>
          <p:nvPr>
            <p:ph type="title"/>
          </p:nvPr>
        </p:nvSpPr>
        <p:spPr>
          <a:solidFill>
            <a:schemeClr val="bg1">
              <a:lumMod val="75000"/>
            </a:schemeClr>
          </a:solidFill>
        </p:spPr>
        <p:txBody>
          <a:bodyPr/>
          <a:lstStyle/>
          <a:p>
            <a:r>
              <a:rPr lang="en-GB" dirty="0"/>
              <a:t>Pedagogy, Andragogy and heutagogy </a:t>
            </a:r>
          </a:p>
        </p:txBody>
      </p:sp>
      <p:sp>
        <p:nvSpPr>
          <p:cNvPr id="6" name="Content Placeholder 5">
            <a:extLst>
              <a:ext uri="{FF2B5EF4-FFF2-40B4-BE49-F238E27FC236}">
                <a16:creationId xmlns:a16="http://schemas.microsoft.com/office/drawing/2014/main" id="{A27C2B09-0455-D238-A2D1-2F5DD270FF9B}"/>
              </a:ext>
            </a:extLst>
          </p:cNvPr>
          <p:cNvSpPr>
            <a:spLocks noGrp="1"/>
          </p:cNvSpPr>
          <p:nvPr>
            <p:ph idx="1"/>
          </p:nvPr>
        </p:nvSpPr>
        <p:spPr>
          <a:xfrm>
            <a:off x="768096" y="2286000"/>
            <a:ext cx="7290055" cy="4023360"/>
          </a:xfrm>
        </p:spPr>
        <p:txBody>
          <a:bodyPr>
            <a:normAutofit/>
          </a:bodyPr>
          <a:lstStyle/>
          <a:p>
            <a:pPr marL="0" indent="0">
              <a:buNone/>
            </a:pPr>
            <a:endParaRPr lang="en-GB" sz="2000" baseline="30000" dirty="0"/>
          </a:p>
          <a:p>
            <a:pPr marL="0" indent="0">
              <a:buNone/>
            </a:pPr>
            <a:r>
              <a:rPr lang="en-GB" sz="2400" b="1" i="0" dirty="0">
                <a:effectLst/>
                <a:latin typeface="Arial" panose="020B0604020202020204" pitchFamily="34" charset="0"/>
                <a:cs typeface="Arial" panose="020B0604020202020204" pitchFamily="34" charset="0"/>
              </a:rPr>
              <a:t>Pedagogy</a:t>
            </a:r>
            <a:r>
              <a:rPr lang="en-GB" sz="2400" b="0" i="0" dirty="0">
                <a:effectLst/>
                <a:latin typeface="Arial" panose="020B0604020202020204" pitchFamily="34" charset="0"/>
                <a:cs typeface="Arial" panose="020B0604020202020204" pitchFamily="34" charset="0"/>
              </a:rPr>
              <a:t>:  Designs the learning process, imposes material, is assumed to know best.</a:t>
            </a:r>
          </a:p>
          <a:p>
            <a:pPr marL="0" indent="0">
              <a:buNone/>
            </a:pPr>
            <a:r>
              <a:rPr lang="en-GB" sz="2400" b="1" i="0" dirty="0">
                <a:effectLst/>
                <a:latin typeface="Arial" panose="020B0604020202020204" pitchFamily="34" charset="0"/>
                <a:cs typeface="Arial" panose="020B0604020202020204" pitchFamily="34" charset="0"/>
              </a:rPr>
              <a:t>Andragogy</a:t>
            </a:r>
            <a:r>
              <a:rPr lang="en-GB" sz="2400" b="0" i="0" dirty="0">
                <a:effectLst/>
                <a:latin typeface="Arial" panose="020B0604020202020204" pitchFamily="34" charset="0"/>
                <a:cs typeface="Arial" panose="020B0604020202020204" pitchFamily="34" charset="0"/>
              </a:rPr>
              <a:t>:  Enabler or facilitator, climate of collaboration, respect and openness</a:t>
            </a:r>
            <a:endParaRPr lang="en-GB" sz="2400" b="1" baseline="3000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Heutagogy</a:t>
            </a:r>
            <a:r>
              <a:rPr lang="en-GB" sz="2400" dirty="0">
                <a:latin typeface="Arial" panose="020B0604020202020204" pitchFamily="34" charset="0"/>
                <a:cs typeface="Arial" panose="020B0604020202020204" pitchFamily="34" charset="0"/>
              </a:rPr>
              <a:t>:   </a:t>
            </a:r>
            <a:r>
              <a:rPr lang="en-GB" sz="2400" b="0" i="0" dirty="0">
                <a:effectLst/>
                <a:latin typeface="Arial" panose="020B0604020202020204" pitchFamily="34" charset="0"/>
                <a:cs typeface="Arial" panose="020B0604020202020204" pitchFamily="34" charset="0"/>
              </a:rPr>
              <a:t>Develop the learner’s capability. Cultivate a high degree of self-efficacy to apply competencies in novel as well as familiar situations.  Enable learners opportunities to work creatively with others</a:t>
            </a:r>
            <a:endParaRPr lang="en-GB" sz="2400" b="1" baseline="30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1148EBB-E622-3D08-ADE7-6240D272A8CC}"/>
              </a:ext>
            </a:extLst>
          </p:cNvPr>
          <p:cNvPicPr>
            <a:picLocks noChangeAspect="1"/>
          </p:cNvPicPr>
          <p:nvPr/>
        </p:nvPicPr>
        <p:blipFill>
          <a:blip r:embed="rId2"/>
          <a:stretch>
            <a:fillRect/>
          </a:stretch>
        </p:blipFill>
        <p:spPr>
          <a:xfrm>
            <a:off x="7835913" y="6381327"/>
            <a:ext cx="1146636" cy="388303"/>
          </a:xfrm>
          <a:prstGeom prst="rect">
            <a:avLst/>
          </a:prstGeom>
        </p:spPr>
      </p:pic>
    </p:spTree>
    <p:extLst>
      <p:ext uri="{BB962C8B-B14F-4D97-AF65-F5344CB8AC3E}">
        <p14:creationId xmlns:p14="http://schemas.microsoft.com/office/powerpoint/2010/main" val="2669019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B7C651C952294EBD908A7A7481A17D" ma:contentTypeVersion="14" ma:contentTypeDescription="Create a new document." ma:contentTypeScope="" ma:versionID="20478bb10136b53cf59da568d90056de">
  <xsd:schema xmlns:xsd="http://www.w3.org/2001/XMLSchema" xmlns:xs="http://www.w3.org/2001/XMLSchema" xmlns:p="http://schemas.microsoft.com/office/2006/metadata/properties" xmlns:ns3="79f3a2af-930c-4895-8e14-9603b371263b" xmlns:ns4="58b3e519-a639-438e-b2ee-b69be2dc6593" targetNamespace="http://schemas.microsoft.com/office/2006/metadata/properties" ma:root="true" ma:fieldsID="315e86c8d088d4776997fcbc7e5ebebd" ns3:_="" ns4:_="">
    <xsd:import namespace="79f3a2af-930c-4895-8e14-9603b371263b"/>
    <xsd:import namespace="58b3e519-a639-438e-b2ee-b69be2dc659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3a2af-930c-4895-8e14-9603b3712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b3e519-a639-438e-b2ee-b69be2dc65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D8F2A7-8FDC-4A37-A568-7987B54DC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3a2af-930c-4895-8e14-9603b371263b"/>
    <ds:schemaRef ds:uri="58b3e519-a639-438e-b2ee-b69be2dc6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C5FF09-B9EE-4981-A53B-EB163D90EAAF}">
  <ds:schemaRefs>
    <ds:schemaRef ds:uri="http://schemas.microsoft.com/sharepoint/v3/contenttype/forms"/>
  </ds:schemaRefs>
</ds:datastoreItem>
</file>

<file path=customXml/itemProps3.xml><?xml version="1.0" encoding="utf-8"?>
<ds:datastoreItem xmlns:ds="http://schemas.openxmlformats.org/officeDocument/2006/customXml" ds:itemID="{C55A6B8C-F9EC-4D96-99DF-F520F0996681}">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58b3e519-a639-438e-b2ee-b69be2dc6593"/>
    <ds:schemaRef ds:uri="79f3a2af-930c-4895-8e14-9603b371263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12684</TotalTime>
  <Words>852</Words>
  <Application>Microsoft Office PowerPoint</Application>
  <PresentationFormat>On-screen Show (4:3)</PresentationFormat>
  <Paragraphs>91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Tw Cen MT</vt:lpstr>
      <vt:lpstr>Tw Cen MT Condensed</vt:lpstr>
      <vt:lpstr>Wingdings 3</vt:lpstr>
      <vt:lpstr>Integral</vt:lpstr>
      <vt:lpstr>Subject Specialist Pedagogy What is subject pedagogy in social sciences?  Why is it important? </vt:lpstr>
      <vt:lpstr> Pedagogy??? </vt:lpstr>
      <vt:lpstr> Is there such a thing as subject specialist pedagogy?   </vt:lpstr>
      <vt:lpstr>Why Subject Specialist Pedagogy?</vt:lpstr>
      <vt:lpstr>What are social science Subject Specialist Strategies/activities?  </vt:lpstr>
      <vt:lpstr> What are social science Subject Specialist Strategies?   </vt:lpstr>
      <vt:lpstr>Types of Pedagogy</vt:lpstr>
      <vt:lpstr>Your own Pedagogy/Style </vt:lpstr>
      <vt:lpstr>Pedagogy, Andragogy and heutagogy </vt:lpstr>
      <vt:lpstr>Plenary </vt:lpstr>
    </vt:vector>
  </TitlesOfParts>
  <Company>University of Plymouth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Hockenhull</dc:creator>
  <cp:lastModifiedBy>Boodt, Sarah</cp:lastModifiedBy>
  <cp:revision>108</cp:revision>
  <dcterms:created xsi:type="dcterms:W3CDTF">2011-09-08T13:27:42Z</dcterms:created>
  <dcterms:modified xsi:type="dcterms:W3CDTF">2023-11-01T11:51:07Z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0x0101000AB7C651C952294EBD908A7A7481A17D</vt:lpwstr>
  </property>
</Properties>
</file>