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256" r:id="rId5"/>
    <p:sldId id="310" r:id="rId6"/>
    <p:sldId id="297" r:id="rId7"/>
    <p:sldId id="353" r:id="rId8"/>
    <p:sldId id="346" r:id="rId9"/>
    <p:sldId id="347" r:id="rId10"/>
    <p:sldId id="351" r:id="rId11"/>
    <p:sldId id="263" r:id="rId12"/>
    <p:sldId id="341" r:id="rId13"/>
    <p:sldId id="339" r:id="rId14"/>
    <p:sldId id="348" r:id="rId15"/>
    <p:sldId id="349" r:id="rId16"/>
    <p:sldId id="350" r:id="rId17"/>
    <p:sldId id="340" r:id="rId18"/>
    <p:sldId id="344" r:id="rId19"/>
    <p:sldId id="345" r:id="rId20"/>
    <p:sldId id="333" r:id="rId21"/>
    <p:sldId id="334" r:id="rId22"/>
    <p:sldId id="335" r:id="rId23"/>
    <p:sldId id="336" r:id="rId24"/>
    <p:sldId id="337" r:id="rId25"/>
    <p:sldId id="338" r:id="rId26"/>
    <p:sldId id="342" r:id="rId27"/>
    <p:sldId id="352" r:id="rId28"/>
    <p:sldId id="34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EBEE97B-F395-4B33-9972-C72972332406}">
          <p14:sldIdLst>
            <p14:sldId id="256"/>
            <p14:sldId id="310"/>
            <p14:sldId id="297"/>
            <p14:sldId id="353"/>
            <p14:sldId id="346"/>
            <p14:sldId id="347"/>
            <p14:sldId id="351"/>
            <p14:sldId id="263"/>
            <p14:sldId id="341"/>
            <p14:sldId id="339"/>
            <p14:sldId id="348"/>
            <p14:sldId id="349"/>
            <p14:sldId id="350"/>
            <p14:sldId id="340"/>
            <p14:sldId id="344"/>
            <p14:sldId id="345"/>
            <p14:sldId id="333"/>
            <p14:sldId id="334"/>
            <p14:sldId id="335"/>
            <p14:sldId id="336"/>
            <p14:sldId id="337"/>
            <p14:sldId id="338"/>
            <p14:sldId id="342"/>
            <p14:sldId id="352"/>
            <p14:sldId id="343"/>
          </p14:sldIdLst>
        </p14:section>
        <p14:section name="Untitled Section" id="{76D87FC1-C4C9-437C-BB70-31100323CB24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1934" autoAdjust="0"/>
  </p:normalViewPr>
  <p:slideViewPr>
    <p:cSldViewPr snapToGrid="0">
      <p:cViewPr varScale="1">
        <p:scale>
          <a:sx n="60" d="100"/>
          <a:sy n="60" d="100"/>
        </p:scale>
        <p:origin x="11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D2C609-F30D-40D2-9CDA-2C676FD4B4F1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A4920-6ADD-459C-8C61-8CE303CC28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770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Volcano lesson,</a:t>
            </a:r>
            <a:r>
              <a:rPr lang="en-GB" baseline="0" dirty="0" smtClean="0"/>
              <a:t>  no answerers lesson, apply knowledge to know area of social interest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A4920-6ADD-459C-8C61-8CE303CC286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51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Why?</a:t>
            </a:r>
            <a:r>
              <a:rPr lang="en-GB" baseline="0" dirty="0" smtClean="0"/>
              <a:t>   Deeper discussion, Learner efficacy, peer learning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A4920-6ADD-459C-8C61-8CE303CC286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238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A4920-6ADD-459C-8C61-8CE303CC286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951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Why?</a:t>
            </a:r>
            <a:r>
              <a:rPr lang="en-GB" baseline="0" dirty="0" smtClean="0"/>
              <a:t>   Deeper discussion, Learner efficacy, peer learning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A4920-6ADD-459C-8C61-8CE303CC286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408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A4920-6ADD-459C-8C61-8CE303CC286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301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A4920-6ADD-459C-8C61-8CE303CC2869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585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9C894-28AA-4DFC-9E1F-2C472C34FF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6AC40C-B33D-4ED0-A1E8-FE96764361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A08B8-75A1-461A-B77F-894CBFC83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B968-4DE0-466D-AD00-7A2C8DDEF274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200A7-B999-4FE7-9A90-119763CCD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B0D28-F4FD-4C0B-9B0F-795D4D83B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F8B3-F268-4F7D-A0AA-3381302BD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859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F6F7C-47BF-467D-9397-380FE0A88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6790D0-0AC2-4D66-966D-ECC984D32F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F55A6-483A-4BBF-A8F6-33AE8391B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B968-4DE0-466D-AD00-7A2C8DDEF274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77454-4FD6-4608-A855-3461425DB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E5589-031C-424C-BCFE-3D5D8A77F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F8B3-F268-4F7D-A0AA-3381302BD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806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AAEDBA-7146-498B-8F0C-DBA7E139E8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E97E96-BADF-417B-8A4B-412E1C5A91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8F404-BBC7-4A44-B878-A7374B9AB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B968-4DE0-466D-AD00-7A2C8DDEF274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BE5A5-639E-4C02-A726-F38A241E1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8D449-6D9B-49F5-849E-60A51B61D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F8B3-F268-4F7D-A0AA-3381302BD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695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C3195-9B69-436A-BCF4-EB02EF411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044A1-2176-4838-9DDB-8B85D5EAC8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4627CB-AAD8-47C1-B025-81130D1F4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B968-4DE0-466D-AD00-7A2C8DDEF274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08F15-33E3-4939-A364-1279400E9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D2D4F-8C15-480D-916D-59C6E88C5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F8B3-F268-4F7D-A0AA-3381302BD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80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CD99D-1DCF-48F4-BA0B-D49B4A9E6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08FCDE-8468-4831-AEE3-36523CAEB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60C52C-33C7-4A9B-B105-3A0AECDC7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B968-4DE0-466D-AD00-7A2C8DDEF274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F9850-4C31-4391-BED8-3D0496B38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D72CB-9F19-4193-B537-DC798A137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F8B3-F268-4F7D-A0AA-3381302BD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245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D6BA9-E5E5-4CB1-B066-A1F9A1203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6DF28-779B-45FF-8FD5-9C8CD16BE2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A31119-599C-4FBB-AB1A-4887E5842D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4D8CAD-9F6B-49E6-92A9-1492150C5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B968-4DE0-466D-AD00-7A2C8DDEF274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0EB279-15A8-44FC-B4C8-2E3C7AC31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1C523-1FAE-47DE-9ACA-47B0741E6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F8B3-F268-4F7D-A0AA-3381302BD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602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B285C-6805-437B-9718-BF57BB374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10A260-8F21-4616-8EF0-C96CE5298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EE8758-D4CE-4D20-BB94-93938C3B68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7D407E-CDB1-4CE0-BAA6-0E132CDF4F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67FEB2-C34C-4BA3-8723-D304543D8B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1D55BA-DB94-4ABB-8A29-2F372ED4C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B968-4DE0-466D-AD00-7A2C8DDEF274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ED9238-21C4-42DE-90E6-955A77AFB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64AB3C-6DD7-4ABC-B89F-699D2BD68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F8B3-F268-4F7D-A0AA-3381302BD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748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564DD-B2D1-4B38-BDDA-8067253DE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74C1E3-2452-4C06-B12B-95D6E3FC8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B968-4DE0-466D-AD00-7A2C8DDEF274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F6FACA-E294-469B-9406-D126E7D84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387F31-6040-4929-8CEC-BF8BD8990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F8B3-F268-4F7D-A0AA-3381302BD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079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EE1038-4CEF-415C-9941-D3CC92443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B968-4DE0-466D-AD00-7A2C8DDEF274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0535F8-E1FF-42FA-B582-63E4226BB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3336B8-D973-4FFF-BB12-4C870EE60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F8B3-F268-4F7D-A0AA-3381302BD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666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02C2E-7451-4BC2-B465-99F7EBD2A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C1495-ED64-4B5D-8338-EC23DEBEB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BEFA5A-EB33-4102-9F2F-D215E5883C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6C2009-23AA-4B0A-8670-D1A1A5A18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B968-4DE0-466D-AD00-7A2C8DDEF274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E22FFC-2724-4A91-9A81-D23A1150F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2F1F90-6694-4491-AD63-84265AA56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F8B3-F268-4F7D-A0AA-3381302BD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063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8D80A-371D-41A7-8EAF-BB9B9D2D4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C4C9B7-8E1E-421F-A6AC-AAF2DE58EB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8F9B85-A391-4DCE-B642-75E72BE241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A4A85F-1401-4159-9D6D-18327F666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B968-4DE0-466D-AD00-7A2C8DDEF274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5C8561-8A64-4D61-89F6-6BB0739DB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BF6567-3E0C-499D-A074-3B9B7ED42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F8B3-F268-4F7D-A0AA-3381302BD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157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CFBA3E-1A9D-4605-ABE5-CC8CE020A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65831E-301D-4B29-B217-9707E237A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24F60-472B-4194-A7DA-D2A4409C23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5B968-4DE0-466D-AD00-7A2C8DDEF274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44BB3-2F5E-4C83-8585-00D9FD6E8F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7BA814-454D-4DFF-BCDC-44549B596C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BF8B3-F268-4F7D-A0AA-3381302BD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984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dium.com/teachfx/ping-pong-and-volleyball-9e05649df1bc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oer.opendeved.net/wiki/The_educational_value_of_dialogic_talk_in_whole-class_dialogu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k.sagepub.com/books/exploring-talk-in-school" TargetMode="External"/><Relationship Id="rId4" Type="http://schemas.openxmlformats.org/officeDocument/2006/relationships/hyperlink" Target="https://robinalexander.org.uk/dialogic-teaching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hangingminds.org/techniques/questioning/socratic_questions.ht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nthelibrarywiththeleadpipe.org/2017/socratic-questioning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3312FC-E43F-4DB7-8545-8CCD68749D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501" y="2053641"/>
            <a:ext cx="4051299" cy="27600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Socratic Questioning/Conversations</a:t>
            </a:r>
            <a:r>
              <a:rPr lang="en-US" sz="4400" dirty="0">
                <a:solidFill>
                  <a:srgbClr val="FFFFFF"/>
                </a:solidFill>
              </a:rPr>
              <a:t>/</a:t>
            </a:r>
            <a:r>
              <a:rPr lang="en-US" sz="4400" dirty="0" smtClean="0">
                <a:solidFill>
                  <a:srgbClr val="FFFFFF"/>
                </a:solidFill>
              </a:rPr>
              <a:t>Dialogic Talk </a:t>
            </a:r>
            <a:r>
              <a:rPr lang="en-US" sz="4400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endParaRPr lang="en-US" sz="4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BCC646-3AAC-4906-9DDB-862E3AB14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99300" y="801866"/>
            <a:ext cx="4297358" cy="52306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Mark Delf </a:t>
            </a:r>
            <a:endParaRPr lang="en-US" dirty="0">
              <a:solidFill>
                <a:srgbClr val="000000"/>
              </a:solidFill>
            </a:endParaRPr>
          </a:p>
          <a:p>
            <a:pPr algn="l"/>
            <a:endParaRPr lang="en-US" dirty="0">
              <a:solidFill>
                <a:srgbClr val="000000"/>
              </a:solidFill>
            </a:endParaRPr>
          </a:p>
          <a:p>
            <a:pPr algn="l"/>
            <a:r>
              <a:rPr lang="en-US" dirty="0" smtClean="0">
                <a:solidFill>
                  <a:srgbClr val="000000"/>
                </a:solidFill>
              </a:rPr>
              <a:t>8</a:t>
            </a:r>
            <a:r>
              <a:rPr lang="en-US" dirty="0" smtClean="0">
                <a:solidFill>
                  <a:srgbClr val="000000"/>
                </a:solidFill>
              </a:rPr>
              <a:t>/03/23</a:t>
            </a:r>
            <a:endParaRPr lang="en-US" dirty="0">
              <a:solidFill>
                <a:srgbClr val="000000"/>
              </a:solidFill>
            </a:endParaRPr>
          </a:p>
          <a:p>
            <a:pPr algn="l"/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21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1"/>
            <a:ext cx="9833548" cy="111968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dirty="0" smtClean="0">
                <a:solidFill>
                  <a:srgbClr val="FFFFFF"/>
                </a:solidFill>
              </a:rPr>
              <a:t>Socratic Questioning the goal,</a:t>
            </a:r>
            <a:br>
              <a:rPr lang="en-GB" sz="4000" dirty="0" smtClean="0">
                <a:solidFill>
                  <a:srgbClr val="FFFFFF"/>
                </a:solidFill>
              </a:rPr>
            </a:br>
            <a:r>
              <a:rPr lang="en-GB" sz="4000" dirty="0">
                <a:solidFill>
                  <a:srgbClr val="FFFFFF"/>
                </a:solidFill>
              </a:rPr>
              <a:t>f</a:t>
            </a:r>
            <a:r>
              <a:rPr lang="en-GB" sz="4000" dirty="0" smtClean="0">
                <a:solidFill>
                  <a:srgbClr val="FFFFFF"/>
                </a:solidFill>
              </a:rPr>
              <a:t>rom ping pong to volleyball </a:t>
            </a:r>
            <a:endParaRPr lang="en-GB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226" y="2413000"/>
            <a:ext cx="9833548" cy="422293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b="1" dirty="0" smtClean="0"/>
              <a:t>Ping-pong questions</a:t>
            </a:r>
          </a:p>
          <a:p>
            <a:pPr marL="0" indent="0">
              <a:buNone/>
            </a:pPr>
            <a:r>
              <a:rPr lang="en-GB" dirty="0" smtClean="0"/>
              <a:t>Effective </a:t>
            </a:r>
            <a:r>
              <a:rPr lang="en-GB" dirty="0"/>
              <a:t>“ping-pong” questions elicit quick responses that help </a:t>
            </a:r>
            <a:r>
              <a:rPr lang="en-GB" dirty="0" smtClean="0"/>
              <a:t>learners </a:t>
            </a:r>
            <a:r>
              <a:rPr lang="en-GB" dirty="0"/>
              <a:t>access prior knowledge and get them “warmed up” for deeper discussion as they orient themselves to specific content. They tend to be quick exchanges between the teacher and individual </a:t>
            </a:r>
            <a:r>
              <a:rPr lang="en-GB" dirty="0" smtClean="0"/>
              <a:t>learners</a:t>
            </a:r>
            <a:r>
              <a:rPr lang="en-GB" dirty="0"/>
              <a:t>. </a:t>
            </a:r>
            <a:endParaRPr lang="en-GB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b="1" dirty="0"/>
              <a:t>Volleyball questions</a:t>
            </a:r>
          </a:p>
          <a:p>
            <a:pPr marL="0" indent="0">
              <a:buNone/>
            </a:pPr>
            <a:r>
              <a:rPr lang="en-GB" dirty="0"/>
              <a:t>“Volleyball” questions encourage </a:t>
            </a:r>
            <a:r>
              <a:rPr lang="en-GB" dirty="0" smtClean="0"/>
              <a:t>learners </a:t>
            </a:r>
            <a:r>
              <a:rPr lang="en-GB" dirty="0"/>
              <a:t>to build on one another’s contributions to a discussion. They allow </a:t>
            </a:r>
            <a:r>
              <a:rPr lang="en-GB" dirty="0" smtClean="0"/>
              <a:t>learners </a:t>
            </a:r>
            <a:r>
              <a:rPr lang="en-GB" dirty="0"/>
              <a:t>to respond to one another with longer talk time. </a:t>
            </a:r>
            <a:endParaRPr lang="en-GB" sz="2000" dirty="0" smtClean="0">
              <a:solidFill>
                <a:srgbClr val="000000"/>
              </a:solidFill>
            </a:endParaRPr>
          </a:p>
          <a:p>
            <a:r>
              <a:rPr lang="en-GB" sz="2000" dirty="0">
                <a:solidFill>
                  <a:srgbClr val="000000"/>
                </a:solidFill>
                <a:hlinkClick r:id="rId4"/>
              </a:rPr>
              <a:t>https://</a:t>
            </a:r>
            <a:r>
              <a:rPr lang="en-GB" sz="2000" dirty="0" smtClean="0">
                <a:solidFill>
                  <a:srgbClr val="000000"/>
                </a:solidFill>
                <a:hlinkClick r:id="rId4"/>
              </a:rPr>
              <a:t>medium.com/teachfx/ping-pong-and-volleyball-9e05649df1bc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endParaRPr lang="en-GB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16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1"/>
            <a:ext cx="9833548" cy="1119686"/>
          </a:xfrm>
        </p:spPr>
        <p:txBody>
          <a:bodyPr>
            <a:normAutofit/>
          </a:bodyPr>
          <a:lstStyle/>
          <a:p>
            <a:pPr algn="ctr"/>
            <a:r>
              <a:rPr lang="en-GB" sz="4000" dirty="0" smtClean="0">
                <a:solidFill>
                  <a:srgbClr val="FFFFFF"/>
                </a:solidFill>
              </a:rPr>
              <a:t>Ping Pong </a:t>
            </a:r>
            <a:endParaRPr lang="en-GB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226" y="2501901"/>
            <a:ext cx="9833548" cy="4013200"/>
          </a:xfrm>
        </p:spPr>
        <p:txBody>
          <a:bodyPr>
            <a:normAutofit fontScale="62500" lnSpcReduction="20000"/>
          </a:bodyPr>
          <a:lstStyle/>
          <a:p>
            <a:pPr>
              <a:tabLst>
                <a:tab pos="914400" algn="l"/>
              </a:tabLst>
            </a:pPr>
            <a:r>
              <a:rPr lang="en-GB" sz="27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Teacher to </a:t>
            </a:r>
            <a:r>
              <a:rPr lang="en-GB" sz="27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learner </a:t>
            </a:r>
            <a:r>
              <a:rPr lang="en-GB" sz="27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to teacher </a:t>
            </a:r>
            <a:r>
              <a:rPr lang="en-GB" sz="2700" dirty="0">
                <a:ea typeface="Times New Roman" panose="02020603050405020304" pitchFamily="18" charset="0"/>
                <a:cs typeface="Times New Roman" panose="02020603050405020304" pitchFamily="18" charset="0"/>
              </a:rPr>
              <a:t>interaction </a:t>
            </a:r>
          </a:p>
          <a:p>
            <a:pPr>
              <a:tabLst>
                <a:tab pos="914400" algn="l"/>
              </a:tabLst>
            </a:pPr>
            <a:r>
              <a:rPr lang="en-GB" sz="27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Teacher seeking the right answer </a:t>
            </a:r>
            <a:r>
              <a:rPr lang="en-GB" sz="2700" dirty="0">
                <a:ea typeface="Times New Roman" panose="02020603050405020304" pitchFamily="18" charset="0"/>
                <a:cs typeface="Times New Roman" panose="02020603050405020304" pitchFamily="18" charset="0"/>
              </a:rPr>
              <a:t>to predominantly closed questions e.g. factual recall, procedures </a:t>
            </a:r>
          </a:p>
          <a:p>
            <a:pPr>
              <a:tabLst>
                <a:tab pos="914400" algn="l"/>
              </a:tabLst>
            </a:pPr>
            <a:r>
              <a:rPr lang="en-GB" sz="2700" dirty="0">
                <a:ea typeface="Times New Roman" panose="02020603050405020304" pitchFamily="18" charset="0"/>
                <a:cs typeface="Times New Roman" panose="02020603050405020304" pitchFamily="18" charset="0"/>
              </a:rPr>
              <a:t>Reliance on </a:t>
            </a:r>
            <a:r>
              <a:rPr lang="en-GB" sz="27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Hands Up</a:t>
            </a:r>
          </a:p>
          <a:p>
            <a:pPr>
              <a:tabLst>
                <a:tab pos="914400" algn="l"/>
              </a:tabLst>
            </a:pPr>
            <a:r>
              <a:rPr lang="en-GB" sz="27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Limited waiting time </a:t>
            </a:r>
            <a:r>
              <a:rPr lang="en-GB" sz="2700" dirty="0">
                <a:ea typeface="Times New Roman" panose="02020603050405020304" pitchFamily="18" charset="0"/>
                <a:cs typeface="Times New Roman" panose="02020603050405020304" pitchFamily="18" charset="0"/>
              </a:rPr>
              <a:t>before and after </a:t>
            </a:r>
            <a:r>
              <a:rPr lang="en-GB" sz="27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learner </a:t>
            </a:r>
            <a:r>
              <a:rPr lang="en-GB" sz="2700" dirty="0">
                <a:ea typeface="Times New Roman" panose="02020603050405020304" pitchFamily="18" charset="0"/>
                <a:cs typeface="Times New Roman" panose="02020603050405020304" pitchFamily="18" charset="0"/>
              </a:rPr>
              <a:t>response </a:t>
            </a:r>
          </a:p>
          <a:p>
            <a:pPr>
              <a:tabLst>
                <a:tab pos="914400" algn="l"/>
              </a:tabLst>
            </a:pPr>
            <a:r>
              <a:rPr lang="en-GB" sz="27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Responses</a:t>
            </a:r>
            <a:r>
              <a:rPr lang="en-GB" sz="2700" dirty="0">
                <a:ea typeface="Times New Roman" panose="02020603050405020304" pitchFamily="18" charset="0"/>
                <a:cs typeface="Times New Roman" panose="02020603050405020304" pitchFamily="18" charset="0"/>
              </a:rPr>
              <a:t> are typically</a:t>
            </a:r>
            <a:r>
              <a:rPr lang="en-GB" sz="27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brief</a:t>
            </a:r>
            <a:r>
              <a:rPr lang="en-GB" sz="2700" dirty="0">
                <a:ea typeface="Times New Roman" panose="02020603050405020304" pitchFamily="18" charset="0"/>
                <a:cs typeface="Times New Roman" panose="02020603050405020304" pitchFamily="18" charset="0"/>
              </a:rPr>
              <a:t>, one word or phrase </a:t>
            </a:r>
          </a:p>
          <a:p>
            <a:pPr>
              <a:tabLst>
                <a:tab pos="914400" algn="l"/>
              </a:tabLst>
            </a:pPr>
            <a:r>
              <a:rPr lang="en-GB" sz="27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Few opportunities </a:t>
            </a:r>
            <a:r>
              <a:rPr lang="en-GB" sz="2700" dirty="0">
                <a:ea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GB" sz="27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learners </a:t>
            </a:r>
            <a:r>
              <a:rPr lang="en-GB" sz="2700" dirty="0">
                <a:ea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GB" sz="27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discuss questions </a:t>
            </a:r>
            <a:endParaRPr lang="en-GB" sz="27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914400" algn="l"/>
              </a:tabLst>
            </a:pPr>
            <a:r>
              <a:rPr lang="en-GB" sz="27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Few opportunities </a:t>
            </a:r>
            <a:r>
              <a:rPr lang="en-GB" sz="2700" dirty="0">
                <a:ea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GB" sz="27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learners </a:t>
            </a:r>
            <a:r>
              <a:rPr lang="en-GB" sz="2700" dirty="0">
                <a:ea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GB" sz="27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build on and/or constructively challenge </a:t>
            </a:r>
            <a:r>
              <a:rPr lang="en-GB" sz="2700" dirty="0">
                <a:ea typeface="Times New Roman" panose="02020603050405020304" pitchFamily="18" charset="0"/>
                <a:cs typeface="Times New Roman" panose="02020603050405020304" pitchFamily="18" charset="0"/>
              </a:rPr>
              <a:t>each other’s responses</a:t>
            </a:r>
          </a:p>
          <a:p>
            <a:pPr>
              <a:tabLst>
                <a:tab pos="914400" algn="l"/>
              </a:tabLst>
            </a:pPr>
            <a:r>
              <a:rPr lang="en-GB" sz="2700" dirty="0">
                <a:ea typeface="Times New Roman" panose="02020603050405020304" pitchFamily="18" charset="0"/>
                <a:cs typeface="Times New Roman" panose="02020603050405020304" pitchFamily="18" charset="0"/>
              </a:rPr>
              <a:t>Question/answer </a:t>
            </a:r>
            <a:r>
              <a:rPr lang="en-GB" sz="27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sessions dominated by </a:t>
            </a:r>
            <a:r>
              <a:rPr lang="en-GB" sz="2700" dirty="0">
                <a:ea typeface="Times New Roman" panose="02020603050405020304" pitchFamily="18" charset="0"/>
                <a:cs typeface="Times New Roman" panose="02020603050405020304" pitchFamily="18" charset="0"/>
              </a:rPr>
              <a:t>a small number of “</a:t>
            </a:r>
            <a:r>
              <a:rPr lang="en-GB" sz="27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enthusiasts” </a:t>
            </a:r>
          </a:p>
          <a:p>
            <a:pPr>
              <a:tabLst>
                <a:tab pos="914400" algn="l"/>
              </a:tabLst>
            </a:pPr>
            <a:r>
              <a:rPr lang="en-GB" sz="2700" dirty="0">
                <a:ea typeface="Times New Roman" panose="02020603050405020304" pitchFamily="18" charset="0"/>
                <a:cs typeface="Times New Roman" panose="02020603050405020304" pitchFamily="18" charset="0"/>
              </a:rPr>
              <a:t>Very </a:t>
            </a:r>
            <a:r>
              <a:rPr lang="en-GB" sz="27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few opportunities </a:t>
            </a:r>
            <a:r>
              <a:rPr lang="en-GB" sz="2700" dirty="0">
                <a:ea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GB" sz="27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learners </a:t>
            </a:r>
            <a:r>
              <a:rPr lang="en-GB" sz="2700" dirty="0">
                <a:ea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GB" sz="27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formulate their own questions </a:t>
            </a:r>
          </a:p>
          <a:p>
            <a:pPr>
              <a:tabLst>
                <a:tab pos="914400" algn="l"/>
              </a:tabLst>
            </a:pPr>
            <a:r>
              <a:rPr lang="en-GB" sz="2700" dirty="0">
                <a:ea typeface="Times New Roman" panose="02020603050405020304" pitchFamily="18" charset="0"/>
                <a:cs typeface="Times New Roman" panose="02020603050405020304" pitchFamily="18" charset="0"/>
              </a:rPr>
              <a:t>Some </a:t>
            </a:r>
            <a:r>
              <a:rPr lang="en-GB" sz="27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learners </a:t>
            </a:r>
            <a:r>
              <a:rPr lang="en-GB" sz="27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are reluctant to offer contributions </a:t>
            </a:r>
            <a:r>
              <a:rPr lang="en-GB" sz="2700" dirty="0">
                <a:ea typeface="Times New Roman" panose="02020603050405020304" pitchFamily="18" charset="0"/>
                <a:cs typeface="Times New Roman" panose="02020603050405020304" pitchFamily="18" charset="0"/>
              </a:rPr>
              <a:t>for fear of being mocked by peers if they get it wrong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50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1"/>
            <a:ext cx="9833548" cy="1119686"/>
          </a:xfrm>
        </p:spPr>
        <p:txBody>
          <a:bodyPr>
            <a:normAutofit/>
          </a:bodyPr>
          <a:lstStyle/>
          <a:p>
            <a:pPr algn="ctr"/>
            <a:r>
              <a:rPr lang="en-GB" sz="4000" dirty="0" smtClean="0">
                <a:solidFill>
                  <a:srgbClr val="FFFFFF"/>
                </a:solidFill>
              </a:rPr>
              <a:t>Volley Ball </a:t>
            </a:r>
            <a:endParaRPr lang="en-GB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226" y="2753936"/>
            <a:ext cx="9833548" cy="3881995"/>
          </a:xfrm>
        </p:spPr>
        <p:txBody>
          <a:bodyPr>
            <a:normAutofit fontScale="92500" lnSpcReduction="10000"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  <a:tabLst>
                <a:tab pos="914400" algn="l"/>
              </a:tabLst>
            </a:pPr>
            <a:r>
              <a:rPr lang="en-GB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Teacher </a:t>
            </a:r>
            <a:r>
              <a:rPr lang="en-GB" altLang="en-US" sz="2000" b="1" dirty="0">
                <a:ea typeface="Times New Roman" panose="02020603050405020304" pitchFamily="18" charset="0"/>
                <a:cs typeface="Arial" panose="020B0604020202020204" pitchFamily="34" charset="0"/>
              </a:rPr>
              <a:t>to </a:t>
            </a:r>
            <a:r>
              <a:rPr lang="en-GB" altLang="en-US" sz="20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learner </a:t>
            </a:r>
            <a:r>
              <a:rPr lang="en-GB" altLang="en-US" sz="2000" b="1" dirty="0">
                <a:ea typeface="Times New Roman" panose="02020603050405020304" pitchFamily="18" charset="0"/>
                <a:cs typeface="Arial" panose="020B0604020202020204" pitchFamily="34" charset="0"/>
              </a:rPr>
              <a:t>to </a:t>
            </a:r>
            <a:r>
              <a:rPr lang="en-GB" altLang="en-US" sz="20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learner </a:t>
            </a:r>
            <a:r>
              <a:rPr lang="en-GB" altLang="en-US" sz="2000" b="1" dirty="0">
                <a:ea typeface="Times New Roman" panose="02020603050405020304" pitchFamily="18" charset="0"/>
                <a:cs typeface="Arial" panose="020B0604020202020204" pitchFamily="34" charset="0"/>
              </a:rPr>
              <a:t>to </a:t>
            </a:r>
            <a:r>
              <a:rPr lang="en-GB" altLang="en-US" sz="20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learner </a:t>
            </a:r>
            <a:r>
              <a:rPr lang="en-GB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interaction</a:t>
            </a:r>
            <a:endParaRPr lang="en-GB" altLang="en-US" sz="2000" dirty="0"/>
          </a:p>
          <a:p>
            <a:pPr marL="0" lvl="0" indent="0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  <a:tabLst>
                <a:tab pos="914400" algn="l"/>
              </a:tabLst>
            </a:pPr>
            <a:r>
              <a:rPr lang="en-GB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Teachers plan </a:t>
            </a:r>
            <a:r>
              <a:rPr lang="en-GB" altLang="en-US" sz="2000" b="1" dirty="0">
                <a:ea typeface="Times New Roman" panose="02020603050405020304" pitchFamily="18" charset="0"/>
                <a:cs typeface="Arial" panose="020B0604020202020204" pitchFamily="34" charset="0"/>
              </a:rPr>
              <a:t>sequences of questions </a:t>
            </a:r>
            <a:r>
              <a:rPr lang="en-GB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e.g. break down a big, open question into subsidiary questions,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  <a:tabLst>
                <a:tab pos="914400" algn="l"/>
              </a:tabLst>
            </a:pPr>
            <a:r>
              <a:rPr lang="en-GB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Teachers plan </a:t>
            </a:r>
            <a:r>
              <a:rPr lang="en-GB" altLang="en-US" sz="2000" b="1" dirty="0">
                <a:ea typeface="Times New Roman" panose="02020603050405020304" pitchFamily="18" charset="0"/>
                <a:cs typeface="Arial" panose="020B0604020202020204" pitchFamily="34" charset="0"/>
              </a:rPr>
              <a:t>questions that are increasingly challenging </a:t>
            </a:r>
            <a:r>
              <a:rPr lang="en-GB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in terms of thinking skills</a:t>
            </a:r>
            <a:endParaRPr lang="en-GB" altLang="en-US" sz="2000" dirty="0"/>
          </a:p>
          <a:p>
            <a:pPr marL="0" lvl="0" indent="0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  <a:tabLst>
                <a:tab pos="914400" algn="l"/>
              </a:tabLst>
            </a:pPr>
            <a:r>
              <a:rPr lang="en-GB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Teachers interested in </a:t>
            </a:r>
            <a:r>
              <a:rPr lang="en-GB" altLang="en-US" sz="2000" b="1" dirty="0">
                <a:ea typeface="Times New Roman" panose="02020603050405020304" pitchFamily="18" charset="0"/>
                <a:cs typeface="Arial" panose="020B0604020202020204" pitchFamily="34" charset="0"/>
              </a:rPr>
              <a:t>finding out what learners think </a:t>
            </a:r>
            <a:r>
              <a:rPr lang="en-GB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and why rather than the right answer</a:t>
            </a:r>
            <a:endParaRPr lang="en-GB" altLang="en-US" sz="2000" dirty="0"/>
          </a:p>
          <a:p>
            <a:pPr marL="0" lvl="0" indent="0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  <a:tabLst>
                <a:tab pos="914400" algn="l"/>
              </a:tabLst>
            </a:pPr>
            <a:r>
              <a:rPr lang="en-GB" altLang="en-US" sz="2000" b="1" dirty="0">
                <a:ea typeface="Times New Roman" panose="02020603050405020304" pitchFamily="18" charset="0"/>
                <a:cs typeface="Arial" panose="020B0604020202020204" pitchFamily="34" charset="0"/>
              </a:rPr>
              <a:t>Teachers avoid </a:t>
            </a:r>
            <a:r>
              <a:rPr lang="en-GB" altLang="en-US" sz="20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‘Hands Up’ </a:t>
            </a:r>
            <a:r>
              <a:rPr lang="en-GB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preferring strategies  e.g. Think, pair, share</a:t>
            </a:r>
            <a:endParaRPr lang="en-GB" altLang="en-US" sz="2000" dirty="0"/>
          </a:p>
          <a:p>
            <a:pPr marL="0" lvl="0" indent="0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  <a:tabLst>
                <a:tab pos="914400" algn="l"/>
              </a:tabLst>
            </a:pPr>
            <a:r>
              <a:rPr lang="en-GB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Teachers </a:t>
            </a:r>
            <a:r>
              <a:rPr lang="en-GB" altLang="en-US" sz="2000" b="1" dirty="0">
                <a:ea typeface="Times New Roman" panose="02020603050405020304" pitchFamily="18" charset="0"/>
                <a:cs typeface="Arial" panose="020B0604020202020204" pitchFamily="34" charset="0"/>
              </a:rPr>
              <a:t>increase the amount of waiting time </a:t>
            </a:r>
            <a:r>
              <a:rPr lang="en-GB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before and after </a:t>
            </a:r>
            <a:r>
              <a:rPr lang="en-GB" altLang="en-US" sz="2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learner </a:t>
            </a:r>
            <a:r>
              <a:rPr lang="en-GB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response</a:t>
            </a:r>
            <a:endParaRPr lang="en-GB" altLang="en-US" sz="2000" dirty="0"/>
          </a:p>
          <a:p>
            <a:pPr marL="0" lvl="0" indent="0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  <a:tabLst>
                <a:tab pos="914400" algn="l"/>
              </a:tabLst>
            </a:pPr>
            <a:r>
              <a:rPr lang="en-GB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en-GB" altLang="en-US" sz="2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earners </a:t>
            </a:r>
            <a:r>
              <a:rPr lang="en-GB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are frequently asked to </a:t>
            </a:r>
            <a:r>
              <a:rPr lang="en-GB" altLang="en-US" sz="2000" b="1" dirty="0">
                <a:ea typeface="Times New Roman" panose="02020603050405020304" pitchFamily="18" charset="0"/>
                <a:cs typeface="Arial" panose="020B0604020202020204" pitchFamily="34" charset="0"/>
              </a:rPr>
              <a:t>discuss questions with their response partners</a:t>
            </a:r>
            <a:r>
              <a:rPr lang="en-GB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before feeding back to the class</a:t>
            </a:r>
            <a:endParaRPr lang="en-GB" altLang="en-US" sz="2000" dirty="0"/>
          </a:p>
          <a:p>
            <a:pPr marL="0" lvl="0" indent="0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  <a:tabLst>
                <a:tab pos="914400" algn="l"/>
              </a:tabLst>
            </a:pPr>
            <a:r>
              <a:rPr lang="en-GB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en-GB" altLang="en-US" sz="2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earners </a:t>
            </a:r>
            <a:r>
              <a:rPr lang="en-GB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are actively encouraged to </a:t>
            </a:r>
            <a:r>
              <a:rPr lang="en-GB" altLang="en-US" sz="2000" b="1" dirty="0">
                <a:ea typeface="Times New Roman" panose="02020603050405020304" pitchFamily="18" charset="0"/>
                <a:cs typeface="Arial" panose="020B0604020202020204" pitchFamily="34" charset="0"/>
              </a:rPr>
              <a:t>build on and/or constructively challenge </a:t>
            </a:r>
            <a:r>
              <a:rPr lang="en-GB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answers given by </a:t>
            </a:r>
            <a:r>
              <a:rPr lang="en-GB" altLang="en-US" sz="2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      their </a:t>
            </a:r>
            <a:r>
              <a:rPr lang="en-GB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peers</a:t>
            </a:r>
            <a:endParaRPr lang="en-GB" altLang="en-US" sz="2000" dirty="0"/>
          </a:p>
          <a:p>
            <a:pPr marL="0" lvl="0" indent="0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  <a:tabLst>
                <a:tab pos="914400" algn="l"/>
              </a:tabLst>
            </a:pPr>
            <a:r>
              <a:rPr lang="en-GB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en-GB" altLang="en-US" sz="2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earners </a:t>
            </a:r>
            <a:r>
              <a:rPr lang="en-GB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are invited to </a:t>
            </a:r>
            <a:r>
              <a:rPr lang="en-GB" altLang="en-US" sz="2000" b="1" dirty="0">
                <a:ea typeface="Times New Roman" panose="02020603050405020304" pitchFamily="18" charset="0"/>
                <a:cs typeface="Arial" panose="020B0604020202020204" pitchFamily="34" charset="0"/>
              </a:rPr>
              <a:t>devise their own questions </a:t>
            </a:r>
            <a:r>
              <a:rPr lang="en-GB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and to analyse them</a:t>
            </a:r>
            <a:endParaRPr lang="en-GB" altLang="en-US" sz="2000" dirty="0"/>
          </a:p>
          <a:p>
            <a:pPr marL="0" lvl="0" indent="0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  <a:tabLst>
                <a:tab pos="914400" algn="l"/>
              </a:tabLst>
            </a:pPr>
            <a:r>
              <a:rPr lang="en-GB" altLang="en-US" sz="2000" b="1" dirty="0"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en-GB" altLang="en-US" sz="20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earners </a:t>
            </a:r>
            <a:r>
              <a:rPr lang="en-GB" altLang="en-US" sz="2000" b="1" dirty="0">
                <a:ea typeface="Times New Roman" panose="02020603050405020304" pitchFamily="18" charset="0"/>
                <a:cs typeface="Arial" panose="020B0604020202020204" pitchFamily="34" charset="0"/>
              </a:rPr>
              <a:t>are prepared to take risks </a:t>
            </a:r>
            <a:r>
              <a:rPr lang="en-GB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because teacher values wrong answers as useful for learning</a:t>
            </a:r>
            <a:endParaRPr lang="en-GB" altLang="en-US" sz="2000" dirty="0"/>
          </a:p>
          <a:p>
            <a:pPr marL="0" indent="0">
              <a:buNone/>
            </a:pPr>
            <a:endParaRPr lang="en-GB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77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1"/>
            <a:ext cx="9833548" cy="1119686"/>
          </a:xfrm>
        </p:spPr>
        <p:txBody>
          <a:bodyPr>
            <a:normAutofit/>
          </a:bodyPr>
          <a:lstStyle/>
          <a:p>
            <a:pPr algn="ctr"/>
            <a:r>
              <a:rPr lang="en-GB" sz="4000" dirty="0" smtClean="0">
                <a:solidFill>
                  <a:srgbClr val="FFFFFF"/>
                </a:solidFill>
              </a:rPr>
              <a:t>Reflect on talk/discussion in own practice</a:t>
            </a:r>
            <a:endParaRPr lang="en-GB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226" y="2413000"/>
            <a:ext cx="9833548" cy="42229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0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1"/>
                </a:solidFill>
              </a:rPr>
              <a:t>Who contributes?</a:t>
            </a:r>
          </a:p>
          <a:p>
            <a:pPr marL="0" indent="0">
              <a:buNone/>
            </a:pPr>
            <a:endParaRPr lang="en-GB" sz="2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1"/>
                </a:solidFill>
              </a:rPr>
              <a:t>How many times do you interact/answer question?</a:t>
            </a:r>
          </a:p>
          <a:p>
            <a:pPr marL="0" indent="0">
              <a:buNone/>
            </a:pPr>
            <a:endParaRPr lang="en-GB" sz="2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chemeClr val="accent1"/>
                </a:solidFill>
              </a:rPr>
              <a:t>When were they </a:t>
            </a:r>
            <a:r>
              <a:rPr lang="en-GB" sz="2000" dirty="0" smtClean="0">
                <a:solidFill>
                  <a:schemeClr val="accent1"/>
                </a:solidFill>
              </a:rPr>
              <a:t>most successful?</a:t>
            </a:r>
          </a:p>
          <a:p>
            <a:pPr marL="0" indent="0">
              <a:buNone/>
            </a:pPr>
            <a:endParaRPr lang="en-GB" sz="2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1"/>
                </a:solidFill>
              </a:rPr>
              <a:t>What does it feel like as a teacher when a good discussion happens? </a:t>
            </a:r>
          </a:p>
          <a:p>
            <a:pPr marL="0" indent="0">
              <a:buNone/>
            </a:pPr>
            <a:endParaRPr lang="en-GB" sz="2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chemeClr val="accent1"/>
                </a:solidFill>
              </a:rPr>
              <a:t>What does it feel like as a </a:t>
            </a:r>
            <a:r>
              <a:rPr lang="en-GB" sz="2000" dirty="0" smtClean="0">
                <a:solidFill>
                  <a:schemeClr val="accent1"/>
                </a:solidFill>
              </a:rPr>
              <a:t>learner when </a:t>
            </a:r>
            <a:r>
              <a:rPr lang="en-GB" sz="2000" dirty="0">
                <a:solidFill>
                  <a:schemeClr val="accent1"/>
                </a:solidFill>
              </a:rPr>
              <a:t>a good discussion happens? </a:t>
            </a:r>
          </a:p>
          <a:p>
            <a:pPr marL="0" indent="0">
              <a:buNone/>
            </a:pPr>
            <a:endParaRPr lang="en-GB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sz="20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sz="20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01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5D24E9-279E-4F01-8ACE-948ABA239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dirty="0" smtClean="0">
                <a:solidFill>
                  <a:srgbClr val="FFFFFF"/>
                </a:solidFill>
              </a:rPr>
              <a:t>Teacher/Learner/Environment Qualities for Socratic learning</a:t>
            </a:r>
            <a:endParaRPr lang="en-GB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3745F-FC64-4EE4-93E1-AF3BEC91A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547257"/>
            <a:ext cx="9641174" cy="3879669"/>
          </a:xfrm>
        </p:spPr>
        <p:txBody>
          <a:bodyPr numCol="2">
            <a:normAutofit fontScale="85000" lnSpcReduction="10000"/>
          </a:bodyPr>
          <a:lstStyle/>
          <a:p>
            <a:r>
              <a:rPr lang="en-GB" dirty="0" smtClean="0"/>
              <a:t>Self confidence</a:t>
            </a:r>
          </a:p>
          <a:p>
            <a:r>
              <a:rPr lang="en-GB" dirty="0" smtClean="0"/>
              <a:t>Subject confidence</a:t>
            </a:r>
          </a:p>
          <a:p>
            <a:r>
              <a:rPr lang="en-GB" dirty="0" smtClean="0"/>
              <a:t>Motivation</a:t>
            </a:r>
          </a:p>
          <a:p>
            <a:r>
              <a:rPr lang="en-GB" dirty="0" smtClean="0"/>
              <a:t>Open minded</a:t>
            </a:r>
          </a:p>
          <a:p>
            <a:r>
              <a:rPr lang="en-GB" dirty="0" smtClean="0"/>
              <a:t>Patient/Pauses</a:t>
            </a:r>
          </a:p>
          <a:p>
            <a:r>
              <a:rPr lang="en-GB" dirty="0" smtClean="0"/>
              <a:t>Can </a:t>
            </a:r>
            <a:r>
              <a:rPr lang="en-GB" dirty="0" smtClean="0"/>
              <a:t>manage ‘productive discomfort’</a:t>
            </a:r>
          </a:p>
          <a:p>
            <a:r>
              <a:rPr lang="en-GB" dirty="0" smtClean="0"/>
              <a:t>Ask probing questions</a:t>
            </a:r>
          </a:p>
          <a:p>
            <a:r>
              <a:rPr lang="en-GB" dirty="0" smtClean="0"/>
              <a:t>Can summarise </a:t>
            </a:r>
          </a:p>
          <a:p>
            <a:r>
              <a:rPr lang="en-GB" dirty="0" smtClean="0"/>
              <a:t>Trust</a:t>
            </a:r>
          </a:p>
          <a:p>
            <a:r>
              <a:rPr lang="en-GB" dirty="0" smtClean="0"/>
              <a:t>Safe</a:t>
            </a:r>
          </a:p>
          <a:p>
            <a:r>
              <a:rPr lang="en-GB" dirty="0" smtClean="0"/>
              <a:t>Non Judgemental </a:t>
            </a:r>
            <a:endParaRPr lang="en-GB" dirty="0" smtClean="0"/>
          </a:p>
          <a:p>
            <a:r>
              <a:rPr lang="en-GB" dirty="0" smtClean="0"/>
              <a:t>Flexibility</a:t>
            </a:r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>
                <a:solidFill>
                  <a:schemeClr val="accent1"/>
                </a:solidFill>
              </a:rPr>
              <a:t>Reflect on own practice and areas to develop </a:t>
            </a:r>
          </a:p>
          <a:p>
            <a:endParaRPr lang="en-GB" dirty="0"/>
          </a:p>
          <a:p>
            <a:pPr marL="0" indent="0">
              <a:buNone/>
            </a:pPr>
            <a:endParaRPr lang="en-GB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09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5D24E9-279E-4F01-8ACE-948ABA239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dirty="0" smtClean="0">
                <a:solidFill>
                  <a:srgbClr val="FFFFFF"/>
                </a:solidFill>
              </a:rPr>
              <a:t>Challenges </a:t>
            </a:r>
            <a:endParaRPr lang="en-GB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3745F-FC64-4EE4-93E1-AF3BEC91A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547257"/>
            <a:ext cx="9833548" cy="3879669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GB" sz="3600" dirty="0" smtClean="0">
                <a:solidFill>
                  <a:srgbClr val="000000"/>
                </a:solidFill>
              </a:rPr>
              <a:t>Learner confidence</a:t>
            </a:r>
          </a:p>
          <a:p>
            <a:pPr marL="514350" indent="-514350">
              <a:buAutoNum type="arabicPeriod"/>
            </a:pPr>
            <a:r>
              <a:rPr lang="en-GB" sz="3600" dirty="0" smtClean="0">
                <a:solidFill>
                  <a:srgbClr val="000000"/>
                </a:solidFill>
              </a:rPr>
              <a:t>Subject matter</a:t>
            </a:r>
          </a:p>
          <a:p>
            <a:pPr marL="514350" indent="-514350">
              <a:buAutoNum type="arabicPeriod"/>
            </a:pPr>
            <a:r>
              <a:rPr lang="en-GB" sz="3600" dirty="0" smtClean="0">
                <a:solidFill>
                  <a:srgbClr val="000000"/>
                </a:solidFill>
              </a:rPr>
              <a:t>Learning habits</a:t>
            </a:r>
          </a:p>
          <a:p>
            <a:pPr marL="514350" indent="-514350">
              <a:buAutoNum type="arabicPeriod"/>
            </a:pPr>
            <a:r>
              <a:rPr lang="en-GB" sz="3600" dirty="0" smtClean="0">
                <a:solidFill>
                  <a:srgbClr val="000000"/>
                </a:solidFill>
              </a:rPr>
              <a:t>Offence</a:t>
            </a:r>
            <a:endParaRPr lang="en-GB" sz="3600" dirty="0" smtClean="0">
              <a:solidFill>
                <a:srgbClr val="000000"/>
              </a:solidFill>
            </a:endParaRPr>
          </a:p>
          <a:p>
            <a:pPr marL="514350" indent="-514350">
              <a:buAutoNum type="arabicPeriod"/>
            </a:pPr>
            <a:r>
              <a:rPr lang="en-GB" sz="3600" dirty="0" smtClean="0">
                <a:solidFill>
                  <a:srgbClr val="000000"/>
                </a:solidFill>
              </a:rPr>
              <a:t>Questions</a:t>
            </a:r>
          </a:p>
          <a:p>
            <a:pPr marL="514350" indent="-514350">
              <a:buAutoNum type="arabicPeriod"/>
            </a:pPr>
            <a:r>
              <a:rPr lang="en-GB" sz="3600" dirty="0" smtClean="0">
                <a:solidFill>
                  <a:srgbClr val="000000"/>
                </a:solidFill>
              </a:rPr>
              <a:t>Motivation</a:t>
            </a:r>
            <a:endParaRPr lang="en-GB" sz="3600" dirty="0" smtClean="0">
              <a:solidFill>
                <a:srgbClr val="000000"/>
              </a:solidFill>
            </a:endParaRPr>
          </a:p>
          <a:p>
            <a:pPr marL="514350" indent="-514350">
              <a:buAutoNum type="arabicPeriod"/>
            </a:pPr>
            <a:r>
              <a:rPr lang="en-GB" sz="3600" dirty="0" smtClean="0">
                <a:solidFill>
                  <a:schemeClr val="accent1"/>
                </a:solidFill>
              </a:rPr>
              <a:t>???? Own experience     </a:t>
            </a:r>
          </a:p>
          <a:p>
            <a:pPr marL="514350" indent="-514350">
              <a:buAutoNum type="arabicPeriod"/>
            </a:pPr>
            <a:endParaRPr lang="en-GB" sz="1600" dirty="0" smtClean="0">
              <a:solidFill>
                <a:srgbClr val="000000"/>
              </a:solidFill>
            </a:endParaRPr>
          </a:p>
          <a:p>
            <a:pPr marL="514350" indent="-514350">
              <a:buAutoNum type="arabicPeriod"/>
            </a:pPr>
            <a:endParaRPr lang="en-GB" sz="1600" dirty="0" smtClean="0">
              <a:solidFill>
                <a:srgbClr val="000000"/>
              </a:solidFill>
            </a:endParaRPr>
          </a:p>
          <a:p>
            <a:pPr marL="514350" indent="-514350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322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5D24E9-279E-4F01-8ACE-948ABA239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dirty="0" smtClean="0">
                <a:solidFill>
                  <a:srgbClr val="FFFFFF"/>
                </a:solidFill>
              </a:rPr>
              <a:t>Types of </a:t>
            </a:r>
            <a:r>
              <a:rPr lang="en-GB" sz="4000" dirty="0" smtClean="0">
                <a:solidFill>
                  <a:srgbClr val="FFFFFF"/>
                </a:solidFill>
              </a:rPr>
              <a:t>Question </a:t>
            </a:r>
            <a:endParaRPr lang="en-GB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3745F-FC64-4EE4-93E1-AF3BEC91A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547257"/>
            <a:ext cx="9833548" cy="3879669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en-GB" sz="1600" dirty="0" smtClean="0">
              <a:solidFill>
                <a:srgbClr val="000000"/>
              </a:solidFill>
            </a:endParaRPr>
          </a:p>
          <a:p>
            <a:pPr marL="514350" indent="-514350">
              <a:buAutoNum type="arabicPeriod"/>
            </a:pPr>
            <a:endParaRPr lang="en-GB" sz="1600" dirty="0" smtClean="0">
              <a:solidFill>
                <a:srgbClr val="000000"/>
              </a:solidFill>
            </a:endParaRPr>
          </a:p>
          <a:p>
            <a:pPr marL="514350" indent="-514350">
              <a:buAutoNum type="arabicPeriod"/>
            </a:pPr>
            <a:endParaRPr lang="en-GB" dirty="0"/>
          </a:p>
        </p:txBody>
      </p:sp>
      <p:pic>
        <p:nvPicPr>
          <p:cNvPr id="4" name="Picture 3" descr="Socrates' 3 sietacci for martial arts - Expert Fight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0" y="2545588"/>
            <a:ext cx="5803900" cy="43124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46900" y="2753936"/>
            <a:ext cx="45593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Socrates </a:t>
            </a:r>
            <a:r>
              <a:rPr lang="en-GB" dirty="0" smtClean="0"/>
              <a:t>(470–399 </a:t>
            </a:r>
            <a:r>
              <a:rPr lang="en-GB" dirty="0"/>
              <a:t>BC) </a:t>
            </a:r>
            <a:r>
              <a:rPr lang="en-GB" dirty="0" smtClean="0"/>
              <a:t>a </a:t>
            </a:r>
            <a:r>
              <a:rPr lang="en-GB" dirty="0"/>
              <a:t>Greek philosopher from Athens who is credited as the founder of Western philosophy and among the first moral philosophers of the ethical tradition of thought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690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5D24E9-279E-4F01-8ACE-948ABA239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rgbClr val="FFFFFF"/>
                </a:solidFill>
              </a:rPr>
              <a:t>Conceptual clarification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3745F-FC64-4EE4-93E1-AF3BEC91A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69"/>
            <a:ext cx="9833548" cy="3229453"/>
          </a:xfrm>
        </p:spPr>
        <p:txBody>
          <a:bodyPr>
            <a:normAutofit/>
          </a:bodyPr>
          <a:lstStyle/>
          <a:p>
            <a:pPr lvl="0"/>
            <a:r>
              <a:rPr lang="en-GB" i="1" dirty="0"/>
              <a:t>Why are you saying that?</a:t>
            </a:r>
            <a:endParaRPr lang="en-GB" dirty="0"/>
          </a:p>
          <a:p>
            <a:pPr lvl="0"/>
            <a:r>
              <a:rPr lang="en-GB" i="1" dirty="0"/>
              <a:t>What exactly does this mean?</a:t>
            </a:r>
            <a:endParaRPr lang="en-GB" dirty="0"/>
          </a:p>
          <a:p>
            <a:pPr lvl="0"/>
            <a:r>
              <a:rPr lang="en-GB" i="1" dirty="0"/>
              <a:t>How does this relate to what we have been talking about?</a:t>
            </a:r>
            <a:endParaRPr lang="en-GB" dirty="0"/>
          </a:p>
          <a:p>
            <a:pPr lvl="0"/>
            <a:r>
              <a:rPr lang="en-GB" i="1" dirty="0"/>
              <a:t>What is the nature of ...?</a:t>
            </a:r>
            <a:endParaRPr lang="en-GB" dirty="0"/>
          </a:p>
          <a:p>
            <a:pPr lvl="0"/>
            <a:r>
              <a:rPr lang="en-GB" i="1" dirty="0"/>
              <a:t>What do we already know about this?</a:t>
            </a:r>
            <a:endParaRPr lang="en-GB" dirty="0"/>
          </a:p>
          <a:p>
            <a:pPr lvl="0"/>
            <a:r>
              <a:rPr lang="en-GB" i="1" dirty="0"/>
              <a:t>Can you give me an example?</a:t>
            </a:r>
            <a:endParaRPr lang="en-GB" dirty="0"/>
          </a:p>
          <a:p>
            <a:pPr marL="0" indent="0">
              <a:buNone/>
            </a:pPr>
            <a:endParaRPr lang="en-GB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23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5D24E9-279E-4F01-8ACE-948ABA239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rgbClr val="FFFFFF"/>
                </a:solidFill>
              </a:rPr>
              <a:t>Probing </a:t>
            </a:r>
            <a:r>
              <a:rPr lang="en-GB" sz="4000" dirty="0" smtClean="0">
                <a:solidFill>
                  <a:srgbClr val="FFFFFF"/>
                </a:solidFill>
              </a:rPr>
              <a:t>assumptions</a:t>
            </a:r>
            <a:endParaRPr lang="en-GB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3745F-FC64-4EE4-93E1-AF3BEC91A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69"/>
            <a:ext cx="9833548" cy="3229453"/>
          </a:xfrm>
        </p:spPr>
        <p:txBody>
          <a:bodyPr>
            <a:normAutofit/>
          </a:bodyPr>
          <a:lstStyle/>
          <a:p>
            <a:pPr lvl="0"/>
            <a:r>
              <a:rPr lang="en-GB" i="1" dirty="0"/>
              <a:t>What else could we assume?</a:t>
            </a:r>
            <a:endParaRPr lang="en-GB" dirty="0"/>
          </a:p>
          <a:p>
            <a:pPr lvl="0"/>
            <a:r>
              <a:rPr lang="en-GB" i="1" dirty="0"/>
              <a:t>You seem to be assuming ... ?</a:t>
            </a:r>
            <a:endParaRPr lang="en-GB" dirty="0"/>
          </a:p>
          <a:p>
            <a:pPr lvl="0"/>
            <a:r>
              <a:rPr lang="en-GB" i="1" dirty="0"/>
              <a:t>How did you choose those assumptions?</a:t>
            </a:r>
            <a:endParaRPr lang="en-GB" dirty="0"/>
          </a:p>
          <a:p>
            <a:pPr lvl="0"/>
            <a:r>
              <a:rPr lang="en-GB" i="1" dirty="0"/>
              <a:t>Please explain why/how ... ?</a:t>
            </a:r>
            <a:endParaRPr lang="en-GB" dirty="0"/>
          </a:p>
          <a:p>
            <a:pPr lvl="0"/>
            <a:r>
              <a:rPr lang="en-GB" i="1" dirty="0"/>
              <a:t>How can you verify or disprove that assumption?</a:t>
            </a:r>
            <a:endParaRPr lang="en-GB" dirty="0"/>
          </a:p>
          <a:p>
            <a:pPr lvl="0"/>
            <a:r>
              <a:rPr lang="en-GB" i="1" dirty="0"/>
              <a:t>What would happen if ... ?</a:t>
            </a:r>
            <a:endParaRPr lang="en-GB" dirty="0"/>
          </a:p>
          <a:p>
            <a:pPr marL="0" indent="0">
              <a:buNone/>
            </a:pPr>
            <a:endParaRPr lang="en-GB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43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5D24E9-279E-4F01-8ACE-948ABA239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rgbClr val="FFFFFF"/>
                </a:solidFill>
              </a:rPr>
              <a:t>Probing rationale, reasons and evidence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3745F-FC64-4EE4-93E1-AF3BEC91A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69"/>
            <a:ext cx="9833548" cy="322945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GB" i="1" dirty="0"/>
              <a:t>What do you think causes ... ?</a:t>
            </a:r>
            <a:endParaRPr lang="en-GB" dirty="0"/>
          </a:p>
          <a:p>
            <a:pPr lvl="0"/>
            <a:r>
              <a:rPr lang="en-GB" i="1" dirty="0"/>
              <a:t>What is the nature of this?</a:t>
            </a:r>
            <a:endParaRPr lang="en-GB" dirty="0"/>
          </a:p>
          <a:p>
            <a:pPr lvl="0"/>
            <a:r>
              <a:rPr lang="en-GB" i="1" dirty="0"/>
              <a:t>Are these reasons good enough?</a:t>
            </a:r>
            <a:endParaRPr lang="en-GB" dirty="0"/>
          </a:p>
          <a:p>
            <a:pPr lvl="0"/>
            <a:r>
              <a:rPr lang="en-GB" i="1" dirty="0"/>
              <a:t>Would it stand up in court?</a:t>
            </a:r>
            <a:endParaRPr lang="en-GB" dirty="0"/>
          </a:p>
          <a:p>
            <a:pPr lvl="0"/>
            <a:r>
              <a:rPr lang="en-GB" i="1" dirty="0"/>
              <a:t>How might it be refuted?</a:t>
            </a:r>
            <a:endParaRPr lang="en-GB" dirty="0"/>
          </a:p>
          <a:p>
            <a:pPr lvl="0"/>
            <a:r>
              <a:rPr lang="en-GB" i="1" dirty="0"/>
              <a:t>How can I be sure of what you are saying?</a:t>
            </a:r>
            <a:endParaRPr lang="en-GB" dirty="0"/>
          </a:p>
          <a:p>
            <a:pPr lvl="0"/>
            <a:r>
              <a:rPr lang="en-GB" i="1" dirty="0"/>
              <a:t>Why is ... happening?</a:t>
            </a:r>
            <a:endParaRPr lang="en-GB" dirty="0"/>
          </a:p>
          <a:p>
            <a:pPr marL="0" indent="0">
              <a:buNone/>
            </a:pPr>
            <a:endParaRPr lang="en-GB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07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393" y="2079767"/>
            <a:ext cx="3669161" cy="2760098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Outcomes/Objectives 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0574" y="235131"/>
            <a:ext cx="5306084" cy="6492240"/>
          </a:xfrm>
        </p:spPr>
        <p:txBody>
          <a:bodyPr anchor="ctr">
            <a:normAutofit/>
          </a:bodyPr>
          <a:lstStyle/>
          <a:p>
            <a:pPr marL="342900" lvl="0" indent="-342900">
              <a:lnSpc>
                <a:spcPct val="115000"/>
              </a:lnSpc>
              <a:tabLst>
                <a:tab pos="457200" algn="l"/>
              </a:tabLst>
            </a:pPr>
            <a:endParaRPr lang="en-GB" sz="2000" dirty="0" smtClean="0">
              <a:latin typeface="Arial" panose="020B0604020202020204" pitchFamily="34" charset="0"/>
              <a:ea typeface="SimHei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tabLst>
                <a:tab pos="457200" algn="l"/>
              </a:tabLst>
            </a:pPr>
            <a:r>
              <a:rPr lang="en-GB" sz="2000" dirty="0" smtClean="0">
                <a:latin typeface="Arial" panose="020B0604020202020204" pitchFamily="34" charset="0"/>
                <a:ea typeface="SimHei"/>
                <a:cs typeface="Arial" panose="020B0604020202020204" pitchFamily="34" charset="0"/>
              </a:rPr>
              <a:t>Explore subject specialist social science teaching</a:t>
            </a:r>
          </a:p>
          <a:p>
            <a:pPr marL="342900" lvl="0" indent="-342900">
              <a:lnSpc>
                <a:spcPct val="115000"/>
              </a:lnSpc>
              <a:tabLst>
                <a:tab pos="457200" algn="l"/>
              </a:tabLst>
            </a:pPr>
            <a:r>
              <a:rPr lang="en-GB" sz="2000" dirty="0" smtClean="0">
                <a:latin typeface="Arial" panose="020B0604020202020204" pitchFamily="34" charset="0"/>
                <a:ea typeface="SimHei"/>
                <a:cs typeface="Arial" panose="020B0604020202020204" pitchFamily="34" charset="0"/>
              </a:rPr>
              <a:t>Describe types of Socratic question</a:t>
            </a:r>
          </a:p>
          <a:p>
            <a:pPr marL="342900" lvl="0" indent="-342900">
              <a:lnSpc>
                <a:spcPct val="115000"/>
              </a:lnSpc>
              <a:tabLst>
                <a:tab pos="457200" algn="l"/>
              </a:tabLst>
            </a:pPr>
            <a:r>
              <a:rPr lang="en-GB" sz="2000" dirty="0" smtClean="0">
                <a:latin typeface="Arial" panose="020B0604020202020204" pitchFamily="34" charset="0"/>
                <a:ea typeface="SimHei"/>
                <a:cs typeface="Arial" panose="020B0604020202020204" pitchFamily="34" charset="0"/>
              </a:rPr>
              <a:t>Identify activities including Socratic questioning</a:t>
            </a:r>
          </a:p>
          <a:p>
            <a:pPr marL="342900" lvl="0" indent="-342900">
              <a:lnSpc>
                <a:spcPct val="115000"/>
              </a:lnSpc>
              <a:tabLst>
                <a:tab pos="457200" algn="l"/>
              </a:tabLst>
            </a:pPr>
            <a:endParaRPr lang="en-GB" sz="2000" dirty="0">
              <a:latin typeface="Arial" panose="020B0604020202020204" pitchFamily="34" charset="0"/>
              <a:ea typeface="SimHei"/>
              <a:cs typeface="Times New Roman" panose="02020603050405020304" pitchFamily="18" charset="0"/>
            </a:endParaRPr>
          </a:p>
          <a:p>
            <a:endParaRPr lang="en-GB" sz="2400" dirty="0">
              <a:solidFill>
                <a:srgbClr val="000000"/>
              </a:solidFill>
            </a:endParaRPr>
          </a:p>
          <a:p>
            <a:endParaRPr lang="en-GB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30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5D24E9-279E-4F01-8ACE-948ABA239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rgbClr val="FFFFFF"/>
                </a:solidFill>
              </a:rPr>
              <a:t>Questioning viewpoints and perspectives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3745F-FC64-4EE4-93E1-AF3BEC91A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69"/>
            <a:ext cx="9833548" cy="3229453"/>
          </a:xfrm>
        </p:spPr>
        <p:txBody>
          <a:bodyPr>
            <a:normAutofit/>
          </a:bodyPr>
          <a:lstStyle/>
          <a:p>
            <a:pPr lvl="0"/>
            <a:r>
              <a:rPr lang="en-GB" i="1" dirty="0"/>
              <a:t>Another way of looking at this is ..., does this seem reasonable?</a:t>
            </a:r>
            <a:endParaRPr lang="en-GB" dirty="0"/>
          </a:p>
          <a:p>
            <a:pPr lvl="0"/>
            <a:r>
              <a:rPr lang="en-GB" i="1" dirty="0"/>
              <a:t>What alternative ways of looking at this are there?</a:t>
            </a:r>
            <a:endParaRPr lang="en-GB" dirty="0"/>
          </a:p>
          <a:p>
            <a:pPr lvl="0"/>
            <a:r>
              <a:rPr lang="en-GB" i="1" dirty="0"/>
              <a:t>Why it is ... necessary?</a:t>
            </a:r>
            <a:endParaRPr lang="en-GB" dirty="0"/>
          </a:p>
          <a:p>
            <a:pPr lvl="0"/>
            <a:r>
              <a:rPr lang="en-GB" i="1" dirty="0"/>
              <a:t>Who benefits from this?</a:t>
            </a:r>
            <a:endParaRPr lang="en-GB" dirty="0"/>
          </a:p>
          <a:p>
            <a:pPr lvl="0"/>
            <a:r>
              <a:rPr lang="en-GB" i="1" dirty="0"/>
              <a:t>What is the difference between... and...?</a:t>
            </a:r>
            <a:endParaRPr lang="en-GB" dirty="0"/>
          </a:p>
          <a:p>
            <a:pPr lvl="0"/>
            <a:r>
              <a:rPr lang="en-GB" i="1" dirty="0"/>
              <a:t>Why is it better than ...?</a:t>
            </a:r>
            <a:endParaRPr lang="en-GB" dirty="0"/>
          </a:p>
          <a:p>
            <a:pPr marL="0" indent="0">
              <a:buNone/>
            </a:pPr>
            <a:endParaRPr lang="en-GB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26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5D24E9-279E-4F01-8ACE-948ABA239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rgbClr val="FFFFFF"/>
                </a:solidFill>
              </a:rPr>
              <a:t>Probe implications and consequences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3745F-FC64-4EE4-93E1-AF3BEC91A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69"/>
            <a:ext cx="9833548" cy="322945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GB" i="1" dirty="0"/>
              <a:t>Then what would happen?</a:t>
            </a:r>
            <a:endParaRPr lang="en-GB" dirty="0"/>
          </a:p>
          <a:p>
            <a:pPr lvl="0"/>
            <a:r>
              <a:rPr lang="en-GB" i="1" dirty="0"/>
              <a:t>What are the consequences of that assumption?</a:t>
            </a:r>
            <a:endParaRPr lang="en-GB" dirty="0"/>
          </a:p>
          <a:p>
            <a:pPr lvl="0"/>
            <a:r>
              <a:rPr lang="en-GB" i="1" dirty="0"/>
              <a:t>How could ... be used to ... ?</a:t>
            </a:r>
            <a:endParaRPr lang="en-GB" dirty="0"/>
          </a:p>
          <a:p>
            <a:pPr lvl="0"/>
            <a:r>
              <a:rPr lang="en-GB" i="1" dirty="0"/>
              <a:t>What are the implications of ... ?</a:t>
            </a:r>
            <a:endParaRPr lang="en-GB" dirty="0"/>
          </a:p>
          <a:p>
            <a:pPr lvl="0"/>
            <a:r>
              <a:rPr lang="en-GB" i="1" dirty="0"/>
              <a:t>How does ... affect ... ?</a:t>
            </a:r>
            <a:endParaRPr lang="en-GB" dirty="0"/>
          </a:p>
          <a:p>
            <a:pPr lvl="0"/>
            <a:r>
              <a:rPr lang="en-GB" i="1" dirty="0"/>
              <a:t>How does ... fit with what we learned before?</a:t>
            </a:r>
            <a:endParaRPr lang="en-GB" dirty="0"/>
          </a:p>
          <a:p>
            <a:pPr lvl="0"/>
            <a:r>
              <a:rPr lang="en-GB" i="1" dirty="0"/>
              <a:t>Why is ... important?</a:t>
            </a:r>
            <a:endParaRPr lang="en-GB" dirty="0"/>
          </a:p>
          <a:p>
            <a:pPr marL="0" indent="0">
              <a:buNone/>
            </a:pPr>
            <a:endParaRPr lang="en-GB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56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5D24E9-279E-4F01-8ACE-948ABA239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rgbClr val="FFFFFF"/>
                </a:solidFill>
              </a:rPr>
              <a:t>Questions about the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3745F-FC64-4EE4-93E1-AF3BEC91A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69"/>
            <a:ext cx="9833548" cy="3229453"/>
          </a:xfrm>
        </p:spPr>
        <p:txBody>
          <a:bodyPr>
            <a:normAutofit/>
          </a:bodyPr>
          <a:lstStyle/>
          <a:p>
            <a:pPr lvl="0"/>
            <a:r>
              <a:rPr lang="en-GB" i="1" dirty="0"/>
              <a:t>What was the point of asking that question?</a:t>
            </a:r>
            <a:endParaRPr lang="en-GB" dirty="0"/>
          </a:p>
          <a:p>
            <a:pPr lvl="0"/>
            <a:r>
              <a:rPr lang="en-GB" i="1" dirty="0"/>
              <a:t>Why do you think I asked this question?</a:t>
            </a:r>
            <a:endParaRPr lang="en-GB" dirty="0"/>
          </a:p>
          <a:p>
            <a:pPr lvl="0"/>
            <a:r>
              <a:rPr lang="en-GB" i="1" dirty="0"/>
              <a:t>Am I making sense? Why not?</a:t>
            </a:r>
            <a:endParaRPr lang="en-GB" dirty="0"/>
          </a:p>
          <a:p>
            <a:pPr lvl="0"/>
            <a:r>
              <a:rPr lang="en-GB" i="1" dirty="0"/>
              <a:t>What else might I ask?</a:t>
            </a:r>
            <a:endParaRPr lang="en-GB" dirty="0"/>
          </a:p>
          <a:p>
            <a:r>
              <a:rPr lang="en-GB" i="1" dirty="0"/>
              <a:t>What does that mean?</a:t>
            </a:r>
            <a:endParaRPr lang="en-GB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39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5D24E9-279E-4F01-8ACE-948ABA239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dirty="0" smtClean="0">
                <a:solidFill>
                  <a:srgbClr val="FFFFFF"/>
                </a:solidFill>
              </a:rPr>
              <a:t>Socratic Activities: Opportunities to talk </a:t>
            </a:r>
            <a:endParaRPr lang="en-GB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3745F-FC64-4EE4-93E1-AF3BEC91A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547257"/>
            <a:ext cx="9833548" cy="381544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GB" dirty="0" smtClean="0"/>
              <a:t>Socratic circles  i.e. </a:t>
            </a:r>
            <a:r>
              <a:rPr lang="en-GB" dirty="0" err="1" smtClean="0"/>
              <a:t>Goldfishing</a:t>
            </a:r>
            <a:endParaRPr lang="en-GB" dirty="0" smtClean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dirty="0" smtClean="0"/>
              <a:t>Socratic seminars  i.e. </a:t>
            </a:r>
            <a:r>
              <a:rPr lang="en-GB" dirty="0"/>
              <a:t>The teacher uses Socratic questions to engage discussion around a targeted learning goal, often a text that invites authentic inquiry</a:t>
            </a:r>
            <a:r>
              <a:rPr lang="en-GB" dirty="0" smtClean="0"/>
              <a:t>.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dirty="0" smtClean="0"/>
              <a:t>Diamond nine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dirty="0" err="1" smtClean="0"/>
              <a:t>Envoying</a:t>
            </a:r>
            <a:endParaRPr lang="en-GB" dirty="0" smtClean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dirty="0" smtClean="0"/>
              <a:t>Prioritising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dirty="0" smtClean="0"/>
              <a:t>Noughts and crosses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dirty="0" smtClean="0"/>
              <a:t>Own example??? </a:t>
            </a:r>
            <a:endParaRPr lang="en-GB" dirty="0"/>
          </a:p>
          <a:p>
            <a:pPr marL="514350" indent="-514350">
              <a:buAutoNum type="arabicPeriod"/>
            </a:pPr>
            <a:endParaRPr lang="en-GB" dirty="0"/>
          </a:p>
          <a:p>
            <a:pPr marL="0" indent="0">
              <a:buNone/>
            </a:pPr>
            <a:endParaRPr lang="en-GB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32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5D24E9-279E-4F01-8ACE-948ABA239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dirty="0" smtClean="0">
                <a:solidFill>
                  <a:srgbClr val="FFFFFF"/>
                </a:solidFill>
              </a:rPr>
              <a:t>Meta cognition: </a:t>
            </a:r>
            <a:r>
              <a:rPr lang="en-GB" sz="4000" dirty="0" smtClean="0">
                <a:solidFill>
                  <a:schemeClr val="bg1"/>
                </a:solidFill>
              </a:rPr>
              <a:t>Self-regulation </a:t>
            </a:r>
            <a:r>
              <a:rPr lang="en-GB" sz="4000" dirty="0">
                <a:solidFill>
                  <a:schemeClr val="bg1"/>
                </a:solidFill>
              </a:rPr>
              <a:t>(what you do about your learning)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3745F-FC64-4EE4-93E1-AF3BEC91A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753937"/>
            <a:ext cx="9833548" cy="3568486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GB" sz="3200" dirty="0"/>
              <a:t>S</a:t>
            </a:r>
            <a:r>
              <a:rPr lang="en-GB" sz="3200" dirty="0" smtClean="0"/>
              <a:t>elf questioning: Planning       (goal)</a:t>
            </a:r>
          </a:p>
          <a:p>
            <a:pPr lvl="0"/>
            <a:r>
              <a:rPr lang="en-GB" sz="3200" dirty="0" smtClean="0"/>
              <a:t>Self questioning: Monitoring  (progress)</a:t>
            </a:r>
          </a:p>
          <a:p>
            <a:pPr lvl="0"/>
            <a:r>
              <a:rPr lang="en-GB" sz="3200" dirty="0" smtClean="0"/>
              <a:t>Self questioning: Evaluation    (impact)</a:t>
            </a:r>
          </a:p>
          <a:p>
            <a:pPr lvl="0"/>
            <a:endParaRPr lang="en-GB" sz="3200" dirty="0" smtClean="0"/>
          </a:p>
          <a:p>
            <a:r>
              <a:rPr lang="en-GB" sz="3200" dirty="0" smtClean="0"/>
              <a:t>Surface to deep </a:t>
            </a:r>
            <a:r>
              <a:rPr lang="en-GB" sz="3200" dirty="0"/>
              <a:t>level learning: </a:t>
            </a:r>
            <a:endParaRPr lang="en-GB" sz="3200" dirty="0" smtClean="0"/>
          </a:p>
          <a:p>
            <a:r>
              <a:rPr lang="en-GB" sz="3200" dirty="0" smtClean="0"/>
              <a:t>Surface </a:t>
            </a:r>
            <a:r>
              <a:rPr lang="en-GB" sz="3200" dirty="0"/>
              <a:t>level – getting it </a:t>
            </a:r>
            <a:r>
              <a:rPr lang="en-GB" sz="3200" dirty="0" smtClean="0"/>
              <a:t>done  (ES 0.13) </a:t>
            </a:r>
            <a:endParaRPr lang="en-GB" sz="3200" dirty="0"/>
          </a:p>
          <a:p>
            <a:r>
              <a:rPr lang="en-GB" sz="3200" dirty="0"/>
              <a:t>Deep – intrinsically </a:t>
            </a:r>
            <a:r>
              <a:rPr lang="en-GB" sz="3200" dirty="0" smtClean="0"/>
              <a:t>motivated  </a:t>
            </a:r>
            <a:r>
              <a:rPr lang="en-GB" sz="3200" dirty="0"/>
              <a:t>(ES 0.6)</a:t>
            </a:r>
          </a:p>
          <a:p>
            <a:pPr marL="0" indent="0">
              <a:buNone/>
            </a:pPr>
            <a:r>
              <a:rPr lang="en-GB" sz="3200" dirty="0" smtClean="0"/>
              <a:t>(Hattie</a:t>
            </a:r>
            <a:r>
              <a:rPr lang="en-GB" sz="3200" dirty="0"/>
              <a:t>, J. and Donoghue, G. Learning Strategies: a synthesis and conceptual model (2016</a:t>
            </a:r>
            <a:r>
              <a:rPr lang="en-GB" sz="3200" dirty="0" smtClean="0"/>
              <a:t>))</a:t>
            </a:r>
            <a:endParaRPr lang="en-GB" sz="3200" dirty="0"/>
          </a:p>
          <a:p>
            <a:pPr lvl="0"/>
            <a:endParaRPr lang="en-GB" sz="1600" dirty="0" smtClean="0">
              <a:solidFill>
                <a:srgbClr val="000000"/>
              </a:solidFill>
            </a:endParaRPr>
          </a:p>
          <a:p>
            <a:pPr lvl="0"/>
            <a:endParaRPr lang="en-GB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56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5D24E9-279E-4F01-8ACE-948ABA239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dirty="0" smtClean="0">
                <a:solidFill>
                  <a:srgbClr val="FFFFFF"/>
                </a:solidFill>
              </a:rPr>
              <a:t>Summary</a:t>
            </a:r>
            <a:endParaRPr lang="en-GB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3745F-FC64-4EE4-93E1-AF3BEC91A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69"/>
            <a:ext cx="9833548" cy="3229453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en-GB" dirty="0" smtClean="0">
                <a:solidFill>
                  <a:schemeClr val="accent1"/>
                </a:solidFill>
              </a:rPr>
              <a:t>Identify a topic and activity you can use Socratic questioning for</a:t>
            </a:r>
          </a:p>
          <a:p>
            <a:pPr lvl="0"/>
            <a:endParaRPr lang="en-GB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GB" dirty="0" smtClean="0">
                <a:solidFill>
                  <a:srgbClr val="000000"/>
                </a:solidFill>
              </a:rPr>
              <a:t>Dialogic Talk key theorists: Doug Barnes</a:t>
            </a:r>
            <a:r>
              <a:rPr lang="en-GB" smtClean="0">
                <a:solidFill>
                  <a:srgbClr val="000000"/>
                </a:solidFill>
              </a:rPr>
              <a:t>, </a:t>
            </a:r>
            <a:r>
              <a:rPr lang="en-GB" smtClean="0">
                <a:solidFill>
                  <a:srgbClr val="000000"/>
                </a:solidFill>
              </a:rPr>
              <a:t>Neil </a:t>
            </a:r>
            <a:r>
              <a:rPr lang="en-GB" dirty="0" smtClean="0">
                <a:solidFill>
                  <a:srgbClr val="000000"/>
                </a:solidFill>
              </a:rPr>
              <a:t>Mercer, Robin Alexander </a:t>
            </a:r>
          </a:p>
          <a:p>
            <a:r>
              <a:rPr lang="en-GB" dirty="0">
                <a:solidFill>
                  <a:srgbClr val="000000"/>
                </a:solidFill>
                <a:hlinkClick r:id="rId3"/>
              </a:rPr>
              <a:t>https://</a:t>
            </a:r>
            <a:r>
              <a:rPr lang="en-GB" dirty="0" smtClean="0">
                <a:solidFill>
                  <a:srgbClr val="000000"/>
                </a:solidFill>
                <a:hlinkClick r:id="rId3"/>
              </a:rPr>
              <a:t>oer.opendeved.net/wiki/The_educational_value_of_dialogic_talk_in_whole-class_dialogue</a:t>
            </a:r>
            <a:endParaRPr lang="en-GB" dirty="0">
              <a:solidFill>
                <a:srgbClr val="000000"/>
              </a:solidFill>
            </a:endParaRPr>
          </a:p>
          <a:p>
            <a:r>
              <a:rPr lang="en-GB" dirty="0">
                <a:solidFill>
                  <a:srgbClr val="000000"/>
                </a:solidFill>
                <a:hlinkClick r:id="rId4"/>
              </a:rPr>
              <a:t>https://robinalexander.org.uk/dialogic-teaching</a:t>
            </a:r>
            <a:r>
              <a:rPr lang="en-GB" dirty="0" smtClean="0">
                <a:solidFill>
                  <a:srgbClr val="000000"/>
                </a:solidFill>
                <a:hlinkClick r:id="rId4"/>
              </a:rPr>
              <a:t>/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</a:p>
          <a:p>
            <a:pPr lvl="0"/>
            <a:r>
              <a:rPr lang="en-GB" dirty="0">
                <a:solidFill>
                  <a:srgbClr val="000000"/>
                </a:solidFill>
                <a:hlinkClick r:id="rId5"/>
              </a:rPr>
              <a:t>https://</a:t>
            </a:r>
            <a:r>
              <a:rPr lang="en-GB" dirty="0" smtClean="0">
                <a:solidFill>
                  <a:srgbClr val="000000"/>
                </a:solidFill>
                <a:hlinkClick r:id="rId5"/>
              </a:rPr>
              <a:t>sk.sagepub.com/books/exploring-talk-in-school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endParaRPr lang="en-GB" dirty="0">
              <a:solidFill>
                <a:srgbClr val="000000"/>
              </a:solidFill>
            </a:endParaRPr>
          </a:p>
          <a:p>
            <a:pPr lvl="0"/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21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1"/>
            <a:ext cx="9833548" cy="111968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dirty="0" smtClean="0">
                <a:solidFill>
                  <a:srgbClr val="FFFFFF"/>
                </a:solidFill>
              </a:rPr>
              <a:t>Firstly what is does Subject Specialist Pedagogy in teaching Social Science looks like?</a:t>
            </a:r>
            <a:endParaRPr lang="en-GB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226" y="2599509"/>
            <a:ext cx="9833548" cy="403642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4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sz="3200" dirty="0" smtClean="0">
                <a:solidFill>
                  <a:srgbClr val="000000"/>
                </a:solidFill>
              </a:rPr>
              <a:t>One minute think time</a:t>
            </a:r>
          </a:p>
          <a:p>
            <a:pPr marL="0" indent="0">
              <a:buNone/>
            </a:pPr>
            <a:endParaRPr lang="en-GB" sz="4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sz="4800" dirty="0" smtClean="0">
                <a:solidFill>
                  <a:schemeClr val="accent1"/>
                </a:solidFill>
              </a:rPr>
              <a:t>Examples please?  </a:t>
            </a:r>
            <a:endParaRPr lang="en-GB" sz="4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43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1"/>
            <a:ext cx="9833548" cy="1119686"/>
          </a:xfrm>
        </p:spPr>
        <p:txBody>
          <a:bodyPr>
            <a:normAutofit/>
          </a:bodyPr>
          <a:lstStyle/>
          <a:p>
            <a:pPr algn="ctr"/>
            <a:r>
              <a:rPr lang="en-GB" sz="4000" dirty="0" smtClean="0">
                <a:solidFill>
                  <a:srgbClr val="FFFFFF"/>
                </a:solidFill>
              </a:rPr>
              <a:t>In your experience, what are the:</a:t>
            </a:r>
            <a:endParaRPr lang="en-GB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226" y="2599509"/>
            <a:ext cx="9833548" cy="403642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4800" dirty="0" smtClean="0">
              <a:solidFill>
                <a:srgbClr val="000000"/>
              </a:solidFill>
            </a:endParaRPr>
          </a:p>
          <a:p>
            <a:r>
              <a:rPr lang="en-GB" sz="3600" dirty="0" smtClean="0">
                <a:solidFill>
                  <a:srgbClr val="000000"/>
                </a:solidFill>
              </a:rPr>
              <a:t>Challenges teaching Social Science </a:t>
            </a:r>
          </a:p>
          <a:p>
            <a:endParaRPr lang="en-GB" sz="3600" dirty="0" smtClean="0">
              <a:solidFill>
                <a:srgbClr val="000000"/>
              </a:solidFill>
            </a:endParaRPr>
          </a:p>
          <a:p>
            <a:r>
              <a:rPr lang="en-GB" sz="3600" dirty="0" smtClean="0">
                <a:solidFill>
                  <a:srgbClr val="000000"/>
                </a:solidFill>
              </a:rPr>
              <a:t>Successes teaching Social Science</a:t>
            </a:r>
          </a:p>
          <a:p>
            <a:endParaRPr lang="en-GB" sz="3600" dirty="0" smtClean="0">
              <a:solidFill>
                <a:srgbClr val="000000"/>
              </a:solidFill>
            </a:endParaRPr>
          </a:p>
          <a:p>
            <a:r>
              <a:rPr lang="en-GB" sz="3600" dirty="0" smtClean="0">
                <a:solidFill>
                  <a:srgbClr val="000000"/>
                </a:solidFill>
              </a:rPr>
              <a:t>Effective r</a:t>
            </a:r>
            <a:r>
              <a:rPr lang="en-GB" sz="3600" dirty="0" smtClean="0">
                <a:solidFill>
                  <a:srgbClr val="000000"/>
                </a:solidFill>
              </a:rPr>
              <a:t>esources</a:t>
            </a:r>
            <a:endParaRPr lang="en-GB" sz="36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sz="4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26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1"/>
            <a:ext cx="9833548" cy="1119686"/>
          </a:xfrm>
        </p:spPr>
        <p:txBody>
          <a:bodyPr>
            <a:normAutofit/>
          </a:bodyPr>
          <a:lstStyle/>
          <a:p>
            <a:pPr algn="ctr"/>
            <a:r>
              <a:rPr lang="en-GB" sz="4000" dirty="0" smtClean="0">
                <a:solidFill>
                  <a:srgbClr val="FFFFFF"/>
                </a:solidFill>
              </a:rPr>
              <a:t>Defining Socratic Questioning </a:t>
            </a:r>
            <a:endParaRPr lang="en-GB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226" y="2599509"/>
            <a:ext cx="9833548" cy="4036422"/>
          </a:xfrm>
        </p:spPr>
        <p:txBody>
          <a:bodyPr>
            <a:normAutofit fontScale="85000" lnSpcReduction="20000"/>
          </a:bodyPr>
          <a:lstStyle/>
          <a:p>
            <a:endParaRPr lang="en-GB" sz="8800" dirty="0" smtClean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GB" sz="8800" dirty="0" smtClean="0">
                <a:solidFill>
                  <a:schemeClr val="accent1"/>
                </a:solidFill>
              </a:rPr>
              <a:t>????</a:t>
            </a:r>
          </a:p>
          <a:p>
            <a:pPr marL="0" indent="0" algn="ctr">
              <a:buNone/>
            </a:pPr>
            <a:endParaRPr lang="en-GB" sz="8800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GB" sz="5800" dirty="0" smtClean="0">
                <a:solidFill>
                  <a:schemeClr val="accent1"/>
                </a:solidFill>
              </a:rPr>
              <a:t>Write down a </a:t>
            </a:r>
            <a:r>
              <a:rPr lang="en-GB" sz="5800" dirty="0" smtClean="0">
                <a:solidFill>
                  <a:schemeClr val="accent1"/>
                </a:solidFill>
              </a:rPr>
              <a:t>word </a:t>
            </a:r>
            <a:r>
              <a:rPr lang="en-GB" sz="5800" dirty="0" smtClean="0">
                <a:solidFill>
                  <a:schemeClr val="accent1"/>
                </a:solidFill>
              </a:rPr>
              <a:t>that come to you when you hear the word Socratic</a:t>
            </a:r>
            <a:endParaRPr lang="en-GB" sz="5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79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1"/>
            <a:ext cx="9833548" cy="1119686"/>
          </a:xfrm>
        </p:spPr>
        <p:txBody>
          <a:bodyPr>
            <a:normAutofit/>
          </a:bodyPr>
          <a:lstStyle/>
          <a:p>
            <a:pPr algn="ctr"/>
            <a:r>
              <a:rPr lang="en-GB" sz="4000" dirty="0" smtClean="0">
                <a:solidFill>
                  <a:srgbClr val="FFFFFF"/>
                </a:solidFill>
              </a:rPr>
              <a:t>Socratic Questioning </a:t>
            </a:r>
            <a:endParaRPr lang="en-GB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226" y="2599509"/>
            <a:ext cx="9833548" cy="4036422"/>
          </a:xfrm>
        </p:spPr>
        <p:txBody>
          <a:bodyPr>
            <a:normAutofit/>
          </a:bodyPr>
          <a:lstStyle/>
          <a:p>
            <a:r>
              <a:rPr lang="en-GB" i="1" dirty="0" smtClean="0"/>
              <a:t>The overall purpose of Socratic questioning, is to challenge accuracy and completeness of thinking in a way that acts to move people towards their ultimate goal.</a:t>
            </a:r>
          </a:p>
          <a:p>
            <a:r>
              <a:rPr lang="en-GB" sz="1500" dirty="0">
                <a:hlinkClick r:id="rId3"/>
              </a:rPr>
              <a:t>http://</a:t>
            </a:r>
            <a:r>
              <a:rPr lang="en-GB" sz="1500" dirty="0" smtClean="0">
                <a:hlinkClick r:id="rId3"/>
              </a:rPr>
              <a:t>changingminds.org/techniques/questioning/socratic_questions.htm</a:t>
            </a:r>
            <a:r>
              <a:rPr lang="en-GB" sz="1500" dirty="0" smtClean="0"/>
              <a:t> </a:t>
            </a:r>
          </a:p>
          <a:p>
            <a:r>
              <a:rPr lang="en-GB" i="1" dirty="0" smtClean="0"/>
              <a:t>Socratic questioning, the act of asking questions in order to prompt critical thinking and reflection, expands the boundaries of librarianship by borrowing from the fields of philosophy, pedagogy, and psychology.  </a:t>
            </a:r>
          </a:p>
          <a:p>
            <a:pPr marL="0" indent="0">
              <a:buNone/>
            </a:pPr>
            <a:r>
              <a:rPr lang="en-GB" sz="1500" dirty="0" smtClean="0"/>
              <a:t>Shannon Robinson </a:t>
            </a:r>
            <a:r>
              <a:rPr lang="en-GB" sz="1500" i="1" dirty="0" smtClean="0">
                <a:hlinkClick r:id="rId4"/>
              </a:rPr>
              <a:t>https</a:t>
            </a:r>
            <a:r>
              <a:rPr lang="en-GB" sz="1500" i="1" dirty="0">
                <a:hlinkClick r:id="rId4"/>
              </a:rPr>
              <a:t>://www.inthelibrarywiththeleadpipe.org/2017/socratic-questioning</a:t>
            </a:r>
            <a:r>
              <a:rPr lang="en-GB" sz="1500" i="1" dirty="0" smtClean="0">
                <a:hlinkClick r:id="rId4"/>
              </a:rPr>
              <a:t>/</a:t>
            </a:r>
            <a:r>
              <a:rPr lang="en-GB" sz="1500" i="1" dirty="0" smtClean="0"/>
              <a:t> </a:t>
            </a:r>
          </a:p>
          <a:p>
            <a:endParaRPr lang="en-GB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1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1"/>
            <a:ext cx="9833548" cy="1119686"/>
          </a:xfrm>
        </p:spPr>
        <p:txBody>
          <a:bodyPr>
            <a:normAutofit/>
          </a:bodyPr>
          <a:lstStyle/>
          <a:p>
            <a:pPr algn="ctr"/>
            <a:r>
              <a:rPr lang="en-GB" sz="4000" dirty="0" smtClean="0">
                <a:solidFill>
                  <a:srgbClr val="FFFFFF"/>
                </a:solidFill>
              </a:rPr>
              <a:t>Socratic Questioning </a:t>
            </a:r>
            <a:endParaRPr lang="en-GB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226" y="2599509"/>
            <a:ext cx="9833548" cy="4036422"/>
          </a:xfrm>
        </p:spPr>
        <p:txBody>
          <a:bodyPr>
            <a:normAutofit/>
          </a:bodyPr>
          <a:lstStyle/>
          <a:p>
            <a:endParaRPr lang="en-GB" sz="3600" dirty="0" smtClean="0">
              <a:solidFill>
                <a:schemeClr val="accent1"/>
              </a:solidFill>
            </a:endParaRPr>
          </a:p>
          <a:p>
            <a:endParaRPr lang="en-GB" sz="3600" dirty="0">
              <a:solidFill>
                <a:schemeClr val="accent1"/>
              </a:solidFill>
            </a:endParaRPr>
          </a:p>
          <a:p>
            <a:r>
              <a:rPr lang="en-GB" sz="3600" dirty="0" smtClean="0">
                <a:solidFill>
                  <a:schemeClr val="accent1"/>
                </a:solidFill>
              </a:rPr>
              <a:t>Apply words to previous definitions </a:t>
            </a:r>
          </a:p>
          <a:p>
            <a:endParaRPr lang="en-GB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58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5D24E9-279E-4F01-8ACE-948ABA239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dirty="0" smtClean="0">
                <a:solidFill>
                  <a:srgbClr val="FFFFFF"/>
                </a:solidFill>
              </a:rPr>
              <a:t> ‘</a:t>
            </a:r>
            <a:r>
              <a:rPr lang="en-GB" sz="4000" dirty="0" err="1" smtClean="0">
                <a:solidFill>
                  <a:srgbClr val="FFFFFF"/>
                </a:solidFill>
              </a:rPr>
              <a:t>Socratically</a:t>
            </a:r>
            <a:r>
              <a:rPr lang="en-GB" sz="4000" dirty="0" smtClean="0">
                <a:solidFill>
                  <a:srgbClr val="FFFFFF"/>
                </a:solidFill>
              </a:rPr>
              <a:t>’</a:t>
            </a:r>
            <a:endParaRPr lang="en-GB" sz="14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3745F-FC64-4EE4-93E1-AF3BEC91A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547257"/>
            <a:ext cx="9833548" cy="3879669"/>
          </a:xfrm>
        </p:spPr>
        <p:txBody>
          <a:bodyPr>
            <a:normAutofit fontScale="92500"/>
          </a:bodyPr>
          <a:lstStyle/>
          <a:p>
            <a:r>
              <a:rPr lang="en-GB" dirty="0"/>
              <a:t>By using a series of focused yet open questions, we can unpack our beliefs and those of others</a:t>
            </a:r>
            <a:r>
              <a:rPr lang="en-GB" dirty="0" smtClean="0"/>
              <a:t>.</a:t>
            </a:r>
          </a:p>
          <a:p>
            <a:r>
              <a:rPr lang="en-GB" dirty="0" smtClean="0"/>
              <a:t>The teacher is mainly reflexive and allows learners to explore the subject. The learner, </a:t>
            </a:r>
            <a:r>
              <a:rPr lang="en-GB" dirty="0"/>
              <a:t>rather than remaining passive, actively helps push the dialogue forward</a:t>
            </a:r>
            <a:r>
              <a:rPr lang="en-GB" dirty="0" smtClean="0"/>
              <a:t>.</a:t>
            </a:r>
          </a:p>
          <a:p>
            <a:r>
              <a:rPr lang="en-GB" dirty="0"/>
              <a:t>Rather than teaching in the conventional sense, </a:t>
            </a:r>
            <a:r>
              <a:rPr lang="en-GB" dirty="0" smtClean="0"/>
              <a:t>the </a:t>
            </a:r>
            <a:r>
              <a:rPr lang="en-GB" dirty="0"/>
              <a:t>dialogue can take its path, remaining open ended between teacher and </a:t>
            </a:r>
            <a:r>
              <a:rPr lang="en-GB" dirty="0" smtClean="0"/>
              <a:t>learner.</a:t>
            </a:r>
          </a:p>
          <a:p>
            <a:r>
              <a:rPr lang="en-GB" dirty="0" smtClean="0"/>
              <a:t>Guided </a:t>
            </a:r>
            <a:r>
              <a:rPr lang="en-GB" dirty="0"/>
              <a:t>discovery, </a:t>
            </a:r>
            <a:r>
              <a:rPr lang="en-GB" dirty="0" smtClean="0"/>
              <a:t>leads </a:t>
            </a:r>
            <a:r>
              <a:rPr lang="en-GB" dirty="0"/>
              <a:t>to </a:t>
            </a:r>
            <a:r>
              <a:rPr lang="en-GB" dirty="0" smtClean="0"/>
              <a:t>questions and joint development of knowledge </a:t>
            </a:r>
          </a:p>
          <a:p>
            <a:endParaRPr lang="en-GB" dirty="0"/>
          </a:p>
          <a:p>
            <a:pPr marL="0" indent="0">
              <a:buNone/>
            </a:pPr>
            <a:endParaRPr lang="en-GB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31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5D24E9-279E-4F01-8ACE-948ABA239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dirty="0" smtClean="0">
                <a:solidFill>
                  <a:srgbClr val="FFFFFF"/>
                </a:solidFill>
              </a:rPr>
              <a:t>Socratic Activities: </a:t>
            </a:r>
            <a:r>
              <a:rPr lang="en-GB" sz="4000" dirty="0" smtClean="0">
                <a:solidFill>
                  <a:srgbClr val="FFFFFF"/>
                </a:solidFill>
              </a:rPr>
              <a:t>Principles</a:t>
            </a:r>
            <a:br>
              <a:rPr lang="en-GB" sz="4000" dirty="0" smtClean="0">
                <a:solidFill>
                  <a:srgbClr val="FFFFFF"/>
                </a:solidFill>
              </a:rPr>
            </a:br>
            <a:r>
              <a:rPr lang="en-GB" sz="1600" dirty="0" smtClean="0">
                <a:solidFill>
                  <a:srgbClr val="FFFFFF"/>
                </a:solidFill>
              </a:rPr>
              <a:t>Have </a:t>
            </a:r>
            <a:r>
              <a:rPr lang="en-GB" sz="1600" dirty="0">
                <a:solidFill>
                  <a:srgbClr val="FFFFFF"/>
                </a:solidFill>
              </a:rPr>
              <a:t>you ever been challenged when some questions a view/fact/opinion you were confident in</a:t>
            </a:r>
            <a:r>
              <a:rPr lang="en-GB" sz="1400" dirty="0">
                <a:solidFill>
                  <a:srgbClr val="FFFFFF"/>
                </a:solidFill>
              </a:rPr>
              <a:t>?</a:t>
            </a:r>
            <a:r>
              <a:rPr lang="en-GB" sz="4000" dirty="0" smtClean="0">
                <a:solidFill>
                  <a:srgbClr val="FFFFFF"/>
                </a:solidFill>
              </a:rPr>
              <a:t> </a:t>
            </a:r>
            <a:endParaRPr lang="en-GB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3745F-FC64-4EE4-93E1-AF3BEC91A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547257"/>
            <a:ext cx="9833548" cy="3879669"/>
          </a:xfrm>
        </p:spPr>
        <p:txBody>
          <a:bodyPr>
            <a:normAutofit fontScale="92500" lnSpcReduction="20000"/>
          </a:bodyPr>
          <a:lstStyle/>
          <a:p>
            <a:endParaRPr lang="en-GB" dirty="0" smtClean="0"/>
          </a:p>
          <a:p>
            <a:r>
              <a:rPr lang="en-GB" dirty="0" smtClean="0"/>
              <a:t>Discussion </a:t>
            </a:r>
            <a:r>
              <a:rPr lang="en-GB" dirty="0"/>
              <a:t>is less about facts or what others think about the facts, and more about what the </a:t>
            </a:r>
            <a:r>
              <a:rPr lang="en-GB" dirty="0" smtClean="0"/>
              <a:t>learner </a:t>
            </a:r>
            <a:r>
              <a:rPr lang="en-GB" dirty="0"/>
              <a:t>concludes about them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r>
              <a:rPr lang="en-GB" dirty="0"/>
              <a:t>Research has confirmed that Socratic questioning provides </a:t>
            </a:r>
            <a:r>
              <a:rPr lang="en-GB" dirty="0" smtClean="0"/>
              <a:t>learners </a:t>
            </a:r>
            <a:r>
              <a:rPr lang="en-GB" dirty="0"/>
              <a:t>with positive support in enhancing critical thinking skills (Chew, Lin, &amp; Chen, 2019</a:t>
            </a:r>
            <a:r>
              <a:rPr lang="en-GB" dirty="0" smtClean="0"/>
              <a:t>)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If </a:t>
            </a:r>
            <a:r>
              <a:rPr lang="en-GB" dirty="0"/>
              <a:t>learning floats on a sea of talk, what kind of talk? And what kind of learning? </a:t>
            </a:r>
            <a:r>
              <a:rPr lang="en-GB" dirty="0" smtClean="0"/>
              <a:t> (</a:t>
            </a:r>
            <a:r>
              <a:rPr lang="en-GB" dirty="0"/>
              <a:t>Barnes, 1976)</a:t>
            </a:r>
          </a:p>
          <a:p>
            <a:endParaRPr lang="en-GB" dirty="0"/>
          </a:p>
          <a:p>
            <a:pPr marL="0" indent="0">
              <a:buNone/>
            </a:pPr>
            <a:endParaRPr lang="en-GB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31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B7C651C952294EBD908A7A7481A17D" ma:contentTypeVersion="14" ma:contentTypeDescription="Create a new document." ma:contentTypeScope="" ma:versionID="20478bb10136b53cf59da568d90056de">
  <xsd:schema xmlns:xsd="http://www.w3.org/2001/XMLSchema" xmlns:xs="http://www.w3.org/2001/XMLSchema" xmlns:p="http://schemas.microsoft.com/office/2006/metadata/properties" xmlns:ns3="79f3a2af-930c-4895-8e14-9603b371263b" xmlns:ns4="58b3e519-a639-438e-b2ee-b69be2dc6593" targetNamespace="http://schemas.microsoft.com/office/2006/metadata/properties" ma:root="true" ma:fieldsID="315e86c8d088d4776997fcbc7e5ebebd" ns3:_="" ns4:_="">
    <xsd:import namespace="79f3a2af-930c-4895-8e14-9603b371263b"/>
    <xsd:import namespace="58b3e519-a639-438e-b2ee-b69be2dc659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f3a2af-930c-4895-8e14-9603b37126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b3e519-a639-438e-b2ee-b69be2dc659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6B8563D-4F95-4F9B-917A-A9523A8F3F38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58b3e519-a639-438e-b2ee-b69be2dc6593"/>
    <ds:schemaRef ds:uri="79f3a2af-930c-4895-8e14-9603b371263b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5F588F3-3166-43F1-8A53-B4AA05302A5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3D0600-46BF-4C7E-B519-43F9C505D0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f3a2af-930c-4895-8e14-9603b371263b"/>
    <ds:schemaRef ds:uri="58b3e519-a639-438e-b2ee-b69be2dc65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19053</TotalTime>
  <Words>1313</Words>
  <Application>Microsoft Office PowerPoint</Application>
  <PresentationFormat>Widescreen</PresentationFormat>
  <Paragraphs>196</Paragraphs>
  <Slides>25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SimHei</vt:lpstr>
      <vt:lpstr>Times New Roman</vt:lpstr>
      <vt:lpstr>Office Theme</vt:lpstr>
      <vt:lpstr>Socratic Questioning/Conversations/Dialogic Talk  </vt:lpstr>
      <vt:lpstr>Outcomes/Objectives </vt:lpstr>
      <vt:lpstr>Firstly what is does Subject Specialist Pedagogy in teaching Social Science looks like?</vt:lpstr>
      <vt:lpstr>In your experience, what are the:</vt:lpstr>
      <vt:lpstr>Defining Socratic Questioning </vt:lpstr>
      <vt:lpstr>Socratic Questioning </vt:lpstr>
      <vt:lpstr>Socratic Questioning </vt:lpstr>
      <vt:lpstr> ‘Socratically’</vt:lpstr>
      <vt:lpstr>Socratic Activities: Principles Have you ever been challenged when some questions a view/fact/opinion you were confident in? </vt:lpstr>
      <vt:lpstr>Socratic Questioning the goal, from ping pong to volleyball </vt:lpstr>
      <vt:lpstr>Ping Pong </vt:lpstr>
      <vt:lpstr>Volley Ball </vt:lpstr>
      <vt:lpstr>Reflect on talk/discussion in own practice</vt:lpstr>
      <vt:lpstr>Teacher/Learner/Environment Qualities for Socratic learning</vt:lpstr>
      <vt:lpstr>Challenges </vt:lpstr>
      <vt:lpstr>Types of Question </vt:lpstr>
      <vt:lpstr>Conceptual clarification questions</vt:lpstr>
      <vt:lpstr>Probing assumptions</vt:lpstr>
      <vt:lpstr>Probing rationale, reasons and evidence</vt:lpstr>
      <vt:lpstr>Questioning viewpoints and perspectives</vt:lpstr>
      <vt:lpstr>Probe implications and consequences</vt:lpstr>
      <vt:lpstr>Questions about the question</vt:lpstr>
      <vt:lpstr>Socratic Activities: Opportunities to talk </vt:lpstr>
      <vt:lpstr>Meta cognition: Self-regulation (what you do about your learning)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Motivation  and Learning</dc:title>
  <dc:creator>Mark Delf</dc:creator>
  <cp:lastModifiedBy>Mark Delf</cp:lastModifiedBy>
  <cp:revision>69</cp:revision>
  <dcterms:created xsi:type="dcterms:W3CDTF">2020-10-16T12:59:11Z</dcterms:created>
  <dcterms:modified xsi:type="dcterms:W3CDTF">2023-03-08T12:35:25Z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0x0101000AB7C651C952294EBD908A7A7481A17D</vt:lpwstr>
  </property>
</Properties>
</file>