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4" r:id="rId3"/>
    <p:sldId id="275" r:id="rId4"/>
    <p:sldId id="259" r:id="rId5"/>
    <p:sldId id="266" r:id="rId6"/>
    <p:sldId id="267" r:id="rId7"/>
    <p:sldId id="276" r:id="rId8"/>
    <p:sldId id="268" r:id="rId9"/>
    <p:sldId id="272" r:id="rId10"/>
    <p:sldId id="273" r:id="rId11"/>
    <p:sldId id="270" r:id="rId12"/>
    <p:sldId id="277" r:id="rId13"/>
    <p:sldId id="271" r:id="rId14"/>
    <p:sldId id="274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1" autoAdjust="0"/>
  </p:normalViewPr>
  <p:slideViewPr>
    <p:cSldViewPr>
      <p:cViewPr>
        <p:scale>
          <a:sx n="75" d="100"/>
          <a:sy n="75" d="100"/>
        </p:scale>
        <p:origin x="263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CDD9E-C50B-4FC0-A87B-1E8A003D1B92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AB8946CA-0D54-4957-B943-FDA9E7F7E7A7}">
      <dgm:prSet phldrT="[Text]"/>
      <dgm:spPr/>
      <dgm:t>
        <a:bodyPr/>
        <a:lstStyle/>
        <a:p>
          <a:r>
            <a:rPr lang="en-GB" dirty="0"/>
            <a:t>Explain</a:t>
          </a:r>
        </a:p>
      </dgm:t>
    </dgm:pt>
    <dgm:pt modelId="{3420C148-4BE4-4F4E-A44E-3EA4DFFF3B66}" type="parTrans" cxnId="{29A343CB-3532-478B-AA85-249B76F65741}">
      <dgm:prSet/>
      <dgm:spPr/>
      <dgm:t>
        <a:bodyPr/>
        <a:lstStyle/>
        <a:p>
          <a:endParaRPr lang="en-GB"/>
        </a:p>
      </dgm:t>
    </dgm:pt>
    <dgm:pt modelId="{47154420-B11A-4DA9-8225-DA85F3EBA72C}" type="sibTrans" cxnId="{29A343CB-3532-478B-AA85-249B76F65741}">
      <dgm:prSet/>
      <dgm:spPr/>
      <dgm:t>
        <a:bodyPr/>
        <a:lstStyle/>
        <a:p>
          <a:endParaRPr lang="en-GB"/>
        </a:p>
      </dgm:t>
    </dgm:pt>
    <dgm:pt modelId="{F0035439-9C1D-4837-8B31-16D4083B3775}">
      <dgm:prSet phldrT="[Text]"/>
      <dgm:spPr/>
      <dgm:t>
        <a:bodyPr/>
        <a:lstStyle/>
        <a:p>
          <a:r>
            <a:rPr lang="en-GB" altLang="en-US" dirty="0"/>
            <a:t>why its’ important to contextualise language</a:t>
          </a:r>
          <a:endParaRPr lang="en-GB" dirty="0"/>
        </a:p>
      </dgm:t>
    </dgm:pt>
    <dgm:pt modelId="{1E9890F1-5F79-4A78-94CB-2F54AD3E68D3}" type="parTrans" cxnId="{6A55DCED-4F6D-42FA-9C78-0C8707EC2E3E}">
      <dgm:prSet/>
      <dgm:spPr/>
      <dgm:t>
        <a:bodyPr/>
        <a:lstStyle/>
        <a:p>
          <a:endParaRPr lang="en-GB"/>
        </a:p>
      </dgm:t>
    </dgm:pt>
    <dgm:pt modelId="{FD1B79FB-8326-453D-925E-E21F4AFF5E08}" type="sibTrans" cxnId="{6A55DCED-4F6D-42FA-9C78-0C8707EC2E3E}">
      <dgm:prSet/>
      <dgm:spPr/>
      <dgm:t>
        <a:bodyPr/>
        <a:lstStyle/>
        <a:p>
          <a:endParaRPr lang="en-GB"/>
        </a:p>
      </dgm:t>
    </dgm:pt>
    <dgm:pt modelId="{0F5DCEAF-7896-4460-BF3E-960A8ACD209A}">
      <dgm:prSet phldrT="[Text]"/>
      <dgm:spPr/>
      <dgm:t>
        <a:bodyPr/>
        <a:lstStyle/>
        <a:p>
          <a:r>
            <a:rPr lang="en-GB" altLang="en-US" dirty="0"/>
            <a:t>Analyse</a:t>
          </a:r>
          <a:endParaRPr lang="en-GB" dirty="0"/>
        </a:p>
      </dgm:t>
    </dgm:pt>
    <dgm:pt modelId="{E454040E-C8F2-4298-A54A-4DFAD79CC629}" type="parTrans" cxnId="{982C1AB5-81B1-4A19-8CE4-6D85AA9B0CC4}">
      <dgm:prSet/>
      <dgm:spPr/>
      <dgm:t>
        <a:bodyPr/>
        <a:lstStyle/>
        <a:p>
          <a:endParaRPr lang="en-GB"/>
        </a:p>
      </dgm:t>
    </dgm:pt>
    <dgm:pt modelId="{AC8BA854-CED7-4ECB-B2F4-A9CE884D8BC4}" type="sibTrans" cxnId="{982C1AB5-81B1-4A19-8CE4-6D85AA9B0CC4}">
      <dgm:prSet/>
      <dgm:spPr/>
      <dgm:t>
        <a:bodyPr/>
        <a:lstStyle/>
        <a:p>
          <a:endParaRPr lang="en-GB"/>
        </a:p>
      </dgm:t>
    </dgm:pt>
    <dgm:pt modelId="{C9A001DC-2476-497E-933C-913B734CE344}">
      <dgm:prSet phldrT="[Text]"/>
      <dgm:spPr/>
      <dgm:t>
        <a:bodyPr/>
        <a:lstStyle/>
        <a:p>
          <a:r>
            <a:rPr lang="en-GB" altLang="en-US" dirty="0"/>
            <a:t>PPP approach to presenting a  structure</a:t>
          </a:r>
          <a:endParaRPr lang="en-GB" dirty="0"/>
        </a:p>
      </dgm:t>
    </dgm:pt>
    <dgm:pt modelId="{E09E443C-EB31-4FCD-A226-563899EBA705}" type="parTrans" cxnId="{07BC1830-D32A-49ED-B9D8-61283630DC00}">
      <dgm:prSet/>
      <dgm:spPr/>
      <dgm:t>
        <a:bodyPr/>
        <a:lstStyle/>
        <a:p>
          <a:endParaRPr lang="en-GB"/>
        </a:p>
      </dgm:t>
    </dgm:pt>
    <dgm:pt modelId="{4171E4F7-B056-4383-9030-41BB80BF1B80}" type="sibTrans" cxnId="{07BC1830-D32A-49ED-B9D8-61283630DC00}">
      <dgm:prSet/>
      <dgm:spPr/>
      <dgm:t>
        <a:bodyPr/>
        <a:lstStyle/>
        <a:p>
          <a:endParaRPr lang="en-GB"/>
        </a:p>
      </dgm:t>
    </dgm:pt>
    <dgm:pt modelId="{2CF87BB6-833F-4B85-979B-667BACD244D0}">
      <dgm:prSet phldrT="[Text]"/>
      <dgm:spPr/>
      <dgm:t>
        <a:bodyPr/>
        <a:lstStyle/>
        <a:p>
          <a:r>
            <a:rPr lang="en-GB" altLang="en-US" dirty="0"/>
            <a:t>Apply</a:t>
          </a:r>
          <a:endParaRPr lang="en-GB" dirty="0"/>
        </a:p>
      </dgm:t>
    </dgm:pt>
    <dgm:pt modelId="{F7B72C8C-82FE-47D3-9AEE-99146F48B96D}" type="parTrans" cxnId="{1C180966-BD90-41E6-BD54-CC0DDF564348}">
      <dgm:prSet/>
      <dgm:spPr/>
      <dgm:t>
        <a:bodyPr/>
        <a:lstStyle/>
        <a:p>
          <a:endParaRPr lang="en-GB"/>
        </a:p>
      </dgm:t>
    </dgm:pt>
    <dgm:pt modelId="{785A9E77-A6F4-4EB9-9D67-1234A9DAB4E2}" type="sibTrans" cxnId="{1C180966-BD90-41E6-BD54-CC0DDF564348}">
      <dgm:prSet/>
      <dgm:spPr/>
      <dgm:t>
        <a:bodyPr/>
        <a:lstStyle/>
        <a:p>
          <a:endParaRPr lang="en-GB"/>
        </a:p>
      </dgm:t>
    </dgm:pt>
    <dgm:pt modelId="{84B48B2C-951F-4FCE-914A-9ABCBBF056D7}">
      <dgm:prSet phldrT="[Text]"/>
      <dgm:spPr/>
      <dgm:t>
        <a:bodyPr/>
        <a:lstStyle/>
        <a:p>
          <a:r>
            <a:rPr lang="en-GB" altLang="en-US" dirty="0"/>
            <a:t>PPP to a lesson presenting a structure</a:t>
          </a:r>
          <a:endParaRPr lang="en-GB" dirty="0"/>
        </a:p>
      </dgm:t>
    </dgm:pt>
    <dgm:pt modelId="{4D8C636D-44E8-466F-AA01-946D04E8067B}" type="parTrans" cxnId="{2A4D256A-8BC1-4537-B849-639A8B7E0689}">
      <dgm:prSet/>
      <dgm:spPr/>
      <dgm:t>
        <a:bodyPr/>
        <a:lstStyle/>
        <a:p>
          <a:endParaRPr lang="en-GB"/>
        </a:p>
      </dgm:t>
    </dgm:pt>
    <dgm:pt modelId="{5CE2B6A1-555D-45E4-99A5-C0C96F72B907}" type="sibTrans" cxnId="{2A4D256A-8BC1-4537-B849-639A8B7E0689}">
      <dgm:prSet/>
      <dgm:spPr/>
      <dgm:t>
        <a:bodyPr/>
        <a:lstStyle/>
        <a:p>
          <a:endParaRPr lang="en-GB"/>
        </a:p>
      </dgm:t>
    </dgm:pt>
    <dgm:pt modelId="{F383FB04-65E6-4476-B287-5FBFBBDAC4B8}" type="pres">
      <dgm:prSet presAssocID="{5E4CDD9E-C50B-4FC0-A87B-1E8A003D1B92}" presName="Name0" presStyleCnt="0">
        <dgm:presLayoutVars>
          <dgm:dir/>
          <dgm:animLvl val="lvl"/>
          <dgm:resizeHandles val="exact"/>
        </dgm:presLayoutVars>
      </dgm:prSet>
      <dgm:spPr/>
    </dgm:pt>
    <dgm:pt modelId="{0EA7C43E-8EBB-4C2F-897E-AE0D8DAB2A20}" type="pres">
      <dgm:prSet presAssocID="{5E4CDD9E-C50B-4FC0-A87B-1E8A003D1B92}" presName="tSp" presStyleCnt="0"/>
      <dgm:spPr/>
    </dgm:pt>
    <dgm:pt modelId="{74B1D88F-605C-40CE-ACC8-4B569210F42C}" type="pres">
      <dgm:prSet presAssocID="{5E4CDD9E-C50B-4FC0-A87B-1E8A003D1B92}" presName="bSp" presStyleCnt="0"/>
      <dgm:spPr/>
    </dgm:pt>
    <dgm:pt modelId="{CC6B1DA6-041C-4C96-A934-AFB04F8B92A6}" type="pres">
      <dgm:prSet presAssocID="{5E4CDD9E-C50B-4FC0-A87B-1E8A003D1B92}" presName="process" presStyleCnt="0"/>
      <dgm:spPr/>
    </dgm:pt>
    <dgm:pt modelId="{7EB9F37A-58C8-4B48-8679-EF358F82120F}" type="pres">
      <dgm:prSet presAssocID="{AB8946CA-0D54-4957-B943-FDA9E7F7E7A7}" presName="composite1" presStyleCnt="0"/>
      <dgm:spPr/>
    </dgm:pt>
    <dgm:pt modelId="{9A2D7D49-2157-4B4A-B9EA-7F9E5C6328E5}" type="pres">
      <dgm:prSet presAssocID="{AB8946CA-0D54-4957-B943-FDA9E7F7E7A7}" presName="dummyNode1" presStyleLbl="node1" presStyleIdx="0" presStyleCnt="3"/>
      <dgm:spPr/>
    </dgm:pt>
    <dgm:pt modelId="{9D2BB428-F231-40E2-BC30-C0012907A413}" type="pres">
      <dgm:prSet presAssocID="{AB8946CA-0D54-4957-B943-FDA9E7F7E7A7}" presName="childNode1" presStyleLbl="bgAcc1" presStyleIdx="0" presStyleCnt="3">
        <dgm:presLayoutVars>
          <dgm:bulletEnabled val="1"/>
        </dgm:presLayoutVars>
      </dgm:prSet>
      <dgm:spPr/>
    </dgm:pt>
    <dgm:pt modelId="{6BCC0D6B-B990-4BCC-93C3-E679C0B2D396}" type="pres">
      <dgm:prSet presAssocID="{AB8946CA-0D54-4957-B943-FDA9E7F7E7A7}" presName="childNode1tx" presStyleLbl="bgAcc1" presStyleIdx="0" presStyleCnt="3">
        <dgm:presLayoutVars>
          <dgm:bulletEnabled val="1"/>
        </dgm:presLayoutVars>
      </dgm:prSet>
      <dgm:spPr/>
    </dgm:pt>
    <dgm:pt modelId="{F755F7DF-6DA2-49DA-A2A1-DC956B6EECB5}" type="pres">
      <dgm:prSet presAssocID="{AB8946CA-0D54-4957-B943-FDA9E7F7E7A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2DE194B-D8C7-4F14-99D4-78EE4000F853}" type="pres">
      <dgm:prSet presAssocID="{AB8946CA-0D54-4957-B943-FDA9E7F7E7A7}" presName="connSite1" presStyleCnt="0"/>
      <dgm:spPr/>
    </dgm:pt>
    <dgm:pt modelId="{6941DCCB-A7F7-4274-9FCF-EBDAB7D71550}" type="pres">
      <dgm:prSet presAssocID="{47154420-B11A-4DA9-8225-DA85F3EBA72C}" presName="Name9" presStyleLbl="sibTrans2D1" presStyleIdx="0" presStyleCnt="2"/>
      <dgm:spPr/>
    </dgm:pt>
    <dgm:pt modelId="{DB898B1A-B535-40B7-8CEE-FDF1E94D31B8}" type="pres">
      <dgm:prSet presAssocID="{0F5DCEAF-7896-4460-BF3E-960A8ACD209A}" presName="composite2" presStyleCnt="0"/>
      <dgm:spPr/>
    </dgm:pt>
    <dgm:pt modelId="{77AE8607-1FF3-4311-B053-8352DA00FF78}" type="pres">
      <dgm:prSet presAssocID="{0F5DCEAF-7896-4460-BF3E-960A8ACD209A}" presName="dummyNode2" presStyleLbl="node1" presStyleIdx="0" presStyleCnt="3"/>
      <dgm:spPr/>
    </dgm:pt>
    <dgm:pt modelId="{6F7D94F4-8261-49EF-AAF5-401E4B03BF8C}" type="pres">
      <dgm:prSet presAssocID="{0F5DCEAF-7896-4460-BF3E-960A8ACD209A}" presName="childNode2" presStyleLbl="bgAcc1" presStyleIdx="1" presStyleCnt="3">
        <dgm:presLayoutVars>
          <dgm:bulletEnabled val="1"/>
        </dgm:presLayoutVars>
      </dgm:prSet>
      <dgm:spPr/>
    </dgm:pt>
    <dgm:pt modelId="{D5B46FF5-4A1B-43F4-8878-AF09B34F4E05}" type="pres">
      <dgm:prSet presAssocID="{0F5DCEAF-7896-4460-BF3E-960A8ACD209A}" presName="childNode2tx" presStyleLbl="bgAcc1" presStyleIdx="1" presStyleCnt="3">
        <dgm:presLayoutVars>
          <dgm:bulletEnabled val="1"/>
        </dgm:presLayoutVars>
      </dgm:prSet>
      <dgm:spPr/>
    </dgm:pt>
    <dgm:pt modelId="{DC8DCFDF-A100-45F9-BB4B-79CFD31DE39A}" type="pres">
      <dgm:prSet presAssocID="{0F5DCEAF-7896-4460-BF3E-960A8ACD209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F870247-0C6B-4B71-9223-FDBEF1BBE0A5}" type="pres">
      <dgm:prSet presAssocID="{0F5DCEAF-7896-4460-BF3E-960A8ACD209A}" presName="connSite2" presStyleCnt="0"/>
      <dgm:spPr/>
    </dgm:pt>
    <dgm:pt modelId="{73C4D9AB-84E6-412B-BE36-ADF6C9D8DABE}" type="pres">
      <dgm:prSet presAssocID="{AC8BA854-CED7-4ECB-B2F4-A9CE884D8BC4}" presName="Name18" presStyleLbl="sibTrans2D1" presStyleIdx="1" presStyleCnt="2"/>
      <dgm:spPr/>
    </dgm:pt>
    <dgm:pt modelId="{4B0B9E08-9B63-474A-A3E9-A8C87728AE4E}" type="pres">
      <dgm:prSet presAssocID="{2CF87BB6-833F-4B85-979B-667BACD244D0}" presName="composite1" presStyleCnt="0"/>
      <dgm:spPr/>
    </dgm:pt>
    <dgm:pt modelId="{95E38C8A-8EE5-4DF5-A468-9B502EDBE2B3}" type="pres">
      <dgm:prSet presAssocID="{2CF87BB6-833F-4B85-979B-667BACD244D0}" presName="dummyNode1" presStyleLbl="node1" presStyleIdx="1" presStyleCnt="3"/>
      <dgm:spPr/>
    </dgm:pt>
    <dgm:pt modelId="{69C67278-8B42-4999-BB56-BBC4C1FFAC1E}" type="pres">
      <dgm:prSet presAssocID="{2CF87BB6-833F-4B85-979B-667BACD244D0}" presName="childNode1" presStyleLbl="bgAcc1" presStyleIdx="2" presStyleCnt="3">
        <dgm:presLayoutVars>
          <dgm:bulletEnabled val="1"/>
        </dgm:presLayoutVars>
      </dgm:prSet>
      <dgm:spPr/>
    </dgm:pt>
    <dgm:pt modelId="{95FFA594-5297-4CC9-9C1E-9D541A9AA75C}" type="pres">
      <dgm:prSet presAssocID="{2CF87BB6-833F-4B85-979B-667BACD244D0}" presName="childNode1tx" presStyleLbl="bgAcc1" presStyleIdx="2" presStyleCnt="3">
        <dgm:presLayoutVars>
          <dgm:bulletEnabled val="1"/>
        </dgm:presLayoutVars>
      </dgm:prSet>
      <dgm:spPr/>
    </dgm:pt>
    <dgm:pt modelId="{7A417C3F-E463-474D-94FE-DB1EBFF944EE}" type="pres">
      <dgm:prSet presAssocID="{2CF87BB6-833F-4B85-979B-667BACD244D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5092E2F-31B7-4CD1-BB36-18AA1961EC61}" type="pres">
      <dgm:prSet presAssocID="{2CF87BB6-833F-4B85-979B-667BACD244D0}" presName="connSite1" presStyleCnt="0"/>
      <dgm:spPr/>
    </dgm:pt>
  </dgm:ptLst>
  <dgm:cxnLst>
    <dgm:cxn modelId="{411CC907-A10D-42A3-B661-FDBA330F1B83}" type="presOf" srcId="{0F5DCEAF-7896-4460-BF3E-960A8ACD209A}" destId="{DC8DCFDF-A100-45F9-BB4B-79CFD31DE39A}" srcOrd="0" destOrd="0" presId="urn:microsoft.com/office/officeart/2005/8/layout/hProcess4"/>
    <dgm:cxn modelId="{D57E2B0B-20A7-44FD-B1C5-BDB139DF75E5}" type="presOf" srcId="{AB8946CA-0D54-4957-B943-FDA9E7F7E7A7}" destId="{F755F7DF-6DA2-49DA-A2A1-DC956B6EECB5}" srcOrd="0" destOrd="0" presId="urn:microsoft.com/office/officeart/2005/8/layout/hProcess4"/>
    <dgm:cxn modelId="{07BC1830-D32A-49ED-B9D8-61283630DC00}" srcId="{0F5DCEAF-7896-4460-BF3E-960A8ACD209A}" destId="{C9A001DC-2476-497E-933C-913B734CE344}" srcOrd="0" destOrd="0" parTransId="{E09E443C-EB31-4FCD-A226-563899EBA705}" sibTransId="{4171E4F7-B056-4383-9030-41BB80BF1B80}"/>
    <dgm:cxn modelId="{FF417740-1DC2-45C0-A867-AEAEB2FDB618}" type="presOf" srcId="{47154420-B11A-4DA9-8225-DA85F3EBA72C}" destId="{6941DCCB-A7F7-4274-9FCF-EBDAB7D71550}" srcOrd="0" destOrd="0" presId="urn:microsoft.com/office/officeart/2005/8/layout/hProcess4"/>
    <dgm:cxn modelId="{38FD7841-6672-46E0-8CD5-0DF78E28CD0B}" type="presOf" srcId="{2CF87BB6-833F-4B85-979B-667BACD244D0}" destId="{7A417C3F-E463-474D-94FE-DB1EBFF944EE}" srcOrd="0" destOrd="0" presId="urn:microsoft.com/office/officeart/2005/8/layout/hProcess4"/>
    <dgm:cxn modelId="{1C180966-BD90-41E6-BD54-CC0DDF564348}" srcId="{5E4CDD9E-C50B-4FC0-A87B-1E8A003D1B92}" destId="{2CF87BB6-833F-4B85-979B-667BACD244D0}" srcOrd="2" destOrd="0" parTransId="{F7B72C8C-82FE-47D3-9AEE-99146F48B96D}" sibTransId="{785A9E77-A6F4-4EB9-9D67-1234A9DAB4E2}"/>
    <dgm:cxn modelId="{2A4D256A-8BC1-4537-B849-639A8B7E0689}" srcId="{2CF87BB6-833F-4B85-979B-667BACD244D0}" destId="{84B48B2C-951F-4FCE-914A-9ABCBBF056D7}" srcOrd="0" destOrd="0" parTransId="{4D8C636D-44E8-466F-AA01-946D04E8067B}" sibTransId="{5CE2B6A1-555D-45E4-99A5-C0C96F72B907}"/>
    <dgm:cxn modelId="{6532CD54-0FFA-4EE3-A180-7AF9336A6E43}" type="presOf" srcId="{F0035439-9C1D-4837-8B31-16D4083B3775}" destId="{6BCC0D6B-B990-4BCC-93C3-E679C0B2D396}" srcOrd="1" destOrd="0" presId="urn:microsoft.com/office/officeart/2005/8/layout/hProcess4"/>
    <dgm:cxn modelId="{ABAA1A79-6CD7-43A8-A110-7302CA226C79}" type="presOf" srcId="{AC8BA854-CED7-4ECB-B2F4-A9CE884D8BC4}" destId="{73C4D9AB-84E6-412B-BE36-ADF6C9D8DABE}" srcOrd="0" destOrd="0" presId="urn:microsoft.com/office/officeart/2005/8/layout/hProcess4"/>
    <dgm:cxn modelId="{4C73FB5A-1965-401B-B4FA-2A608ED049EE}" type="presOf" srcId="{84B48B2C-951F-4FCE-914A-9ABCBBF056D7}" destId="{69C67278-8B42-4999-BB56-BBC4C1FFAC1E}" srcOrd="0" destOrd="0" presId="urn:microsoft.com/office/officeart/2005/8/layout/hProcess4"/>
    <dgm:cxn modelId="{B7826D84-BF79-4F83-B983-B6E957818434}" type="presOf" srcId="{C9A001DC-2476-497E-933C-913B734CE344}" destId="{D5B46FF5-4A1B-43F4-8878-AF09B34F4E05}" srcOrd="1" destOrd="0" presId="urn:microsoft.com/office/officeart/2005/8/layout/hProcess4"/>
    <dgm:cxn modelId="{1F0FEE88-158D-4CEE-81DB-8C2C4A632713}" type="presOf" srcId="{5E4CDD9E-C50B-4FC0-A87B-1E8A003D1B92}" destId="{F383FB04-65E6-4476-B287-5FBFBBDAC4B8}" srcOrd="0" destOrd="0" presId="urn:microsoft.com/office/officeart/2005/8/layout/hProcess4"/>
    <dgm:cxn modelId="{5676BBA5-8E23-4C69-A698-7D34A73F274E}" type="presOf" srcId="{C9A001DC-2476-497E-933C-913B734CE344}" destId="{6F7D94F4-8261-49EF-AAF5-401E4B03BF8C}" srcOrd="0" destOrd="0" presId="urn:microsoft.com/office/officeart/2005/8/layout/hProcess4"/>
    <dgm:cxn modelId="{982C1AB5-81B1-4A19-8CE4-6D85AA9B0CC4}" srcId="{5E4CDD9E-C50B-4FC0-A87B-1E8A003D1B92}" destId="{0F5DCEAF-7896-4460-BF3E-960A8ACD209A}" srcOrd="1" destOrd="0" parTransId="{E454040E-C8F2-4298-A54A-4DFAD79CC629}" sibTransId="{AC8BA854-CED7-4ECB-B2F4-A9CE884D8BC4}"/>
    <dgm:cxn modelId="{419A87C1-CD8B-4FD3-B9BF-30EA5D39CAD5}" type="presOf" srcId="{84B48B2C-951F-4FCE-914A-9ABCBBF056D7}" destId="{95FFA594-5297-4CC9-9C1E-9D541A9AA75C}" srcOrd="1" destOrd="0" presId="urn:microsoft.com/office/officeart/2005/8/layout/hProcess4"/>
    <dgm:cxn modelId="{29A343CB-3532-478B-AA85-249B76F65741}" srcId="{5E4CDD9E-C50B-4FC0-A87B-1E8A003D1B92}" destId="{AB8946CA-0D54-4957-B943-FDA9E7F7E7A7}" srcOrd="0" destOrd="0" parTransId="{3420C148-4BE4-4F4E-A44E-3EA4DFFF3B66}" sibTransId="{47154420-B11A-4DA9-8225-DA85F3EBA72C}"/>
    <dgm:cxn modelId="{6A55DCED-4F6D-42FA-9C78-0C8707EC2E3E}" srcId="{AB8946CA-0D54-4957-B943-FDA9E7F7E7A7}" destId="{F0035439-9C1D-4837-8B31-16D4083B3775}" srcOrd="0" destOrd="0" parTransId="{1E9890F1-5F79-4A78-94CB-2F54AD3E68D3}" sibTransId="{FD1B79FB-8326-453D-925E-E21F4AFF5E08}"/>
    <dgm:cxn modelId="{C6F892FC-D983-4A07-B750-EBA7941EA62B}" type="presOf" srcId="{F0035439-9C1D-4837-8B31-16D4083B3775}" destId="{9D2BB428-F231-40E2-BC30-C0012907A413}" srcOrd="0" destOrd="0" presId="urn:microsoft.com/office/officeart/2005/8/layout/hProcess4"/>
    <dgm:cxn modelId="{6CC34E41-208B-4E0A-A2E6-642E4567DF7F}" type="presParOf" srcId="{F383FB04-65E6-4476-B287-5FBFBBDAC4B8}" destId="{0EA7C43E-8EBB-4C2F-897E-AE0D8DAB2A20}" srcOrd="0" destOrd="0" presId="urn:microsoft.com/office/officeart/2005/8/layout/hProcess4"/>
    <dgm:cxn modelId="{33A5ACE2-8C40-4FF5-B48A-0F6C47A41A75}" type="presParOf" srcId="{F383FB04-65E6-4476-B287-5FBFBBDAC4B8}" destId="{74B1D88F-605C-40CE-ACC8-4B569210F42C}" srcOrd="1" destOrd="0" presId="urn:microsoft.com/office/officeart/2005/8/layout/hProcess4"/>
    <dgm:cxn modelId="{FFBB9203-CDAE-4BAA-B4AE-1F9A12C674C4}" type="presParOf" srcId="{F383FB04-65E6-4476-B287-5FBFBBDAC4B8}" destId="{CC6B1DA6-041C-4C96-A934-AFB04F8B92A6}" srcOrd="2" destOrd="0" presId="urn:microsoft.com/office/officeart/2005/8/layout/hProcess4"/>
    <dgm:cxn modelId="{11AE0CD3-5422-4AF4-AEBE-1F49643445C6}" type="presParOf" srcId="{CC6B1DA6-041C-4C96-A934-AFB04F8B92A6}" destId="{7EB9F37A-58C8-4B48-8679-EF358F82120F}" srcOrd="0" destOrd="0" presId="urn:microsoft.com/office/officeart/2005/8/layout/hProcess4"/>
    <dgm:cxn modelId="{3BFF97FA-A490-4159-9433-9DE4087F0CD3}" type="presParOf" srcId="{7EB9F37A-58C8-4B48-8679-EF358F82120F}" destId="{9A2D7D49-2157-4B4A-B9EA-7F9E5C6328E5}" srcOrd="0" destOrd="0" presId="urn:microsoft.com/office/officeart/2005/8/layout/hProcess4"/>
    <dgm:cxn modelId="{BCD36F11-AB69-4C27-A402-AA649630D366}" type="presParOf" srcId="{7EB9F37A-58C8-4B48-8679-EF358F82120F}" destId="{9D2BB428-F231-40E2-BC30-C0012907A413}" srcOrd="1" destOrd="0" presId="urn:microsoft.com/office/officeart/2005/8/layout/hProcess4"/>
    <dgm:cxn modelId="{1F5E66CD-8F24-4899-890D-4DF181028821}" type="presParOf" srcId="{7EB9F37A-58C8-4B48-8679-EF358F82120F}" destId="{6BCC0D6B-B990-4BCC-93C3-E679C0B2D396}" srcOrd="2" destOrd="0" presId="urn:microsoft.com/office/officeart/2005/8/layout/hProcess4"/>
    <dgm:cxn modelId="{E7517863-CBD5-4A1E-ACB6-EEA9DE662DD1}" type="presParOf" srcId="{7EB9F37A-58C8-4B48-8679-EF358F82120F}" destId="{F755F7DF-6DA2-49DA-A2A1-DC956B6EECB5}" srcOrd="3" destOrd="0" presId="urn:microsoft.com/office/officeart/2005/8/layout/hProcess4"/>
    <dgm:cxn modelId="{C150C1E5-DC7A-45B9-A763-2681B761E019}" type="presParOf" srcId="{7EB9F37A-58C8-4B48-8679-EF358F82120F}" destId="{82DE194B-D8C7-4F14-99D4-78EE4000F853}" srcOrd="4" destOrd="0" presId="urn:microsoft.com/office/officeart/2005/8/layout/hProcess4"/>
    <dgm:cxn modelId="{B0A73C8E-2B23-41B9-BCC2-7AB9CACD08BB}" type="presParOf" srcId="{CC6B1DA6-041C-4C96-A934-AFB04F8B92A6}" destId="{6941DCCB-A7F7-4274-9FCF-EBDAB7D71550}" srcOrd="1" destOrd="0" presId="urn:microsoft.com/office/officeart/2005/8/layout/hProcess4"/>
    <dgm:cxn modelId="{FC9F6D0F-F8D6-4F96-A1E2-F4F0806BBF94}" type="presParOf" srcId="{CC6B1DA6-041C-4C96-A934-AFB04F8B92A6}" destId="{DB898B1A-B535-40B7-8CEE-FDF1E94D31B8}" srcOrd="2" destOrd="0" presId="urn:microsoft.com/office/officeart/2005/8/layout/hProcess4"/>
    <dgm:cxn modelId="{5D7E416E-C667-40EF-B242-E704E1D9399E}" type="presParOf" srcId="{DB898B1A-B535-40B7-8CEE-FDF1E94D31B8}" destId="{77AE8607-1FF3-4311-B053-8352DA00FF78}" srcOrd="0" destOrd="0" presId="urn:microsoft.com/office/officeart/2005/8/layout/hProcess4"/>
    <dgm:cxn modelId="{D437EFAD-9876-451A-B13C-2E91C6D0FD83}" type="presParOf" srcId="{DB898B1A-B535-40B7-8CEE-FDF1E94D31B8}" destId="{6F7D94F4-8261-49EF-AAF5-401E4B03BF8C}" srcOrd="1" destOrd="0" presId="urn:microsoft.com/office/officeart/2005/8/layout/hProcess4"/>
    <dgm:cxn modelId="{ABD8B98E-52C2-4EA7-9C53-5ED18DE31CD8}" type="presParOf" srcId="{DB898B1A-B535-40B7-8CEE-FDF1E94D31B8}" destId="{D5B46FF5-4A1B-43F4-8878-AF09B34F4E05}" srcOrd="2" destOrd="0" presId="urn:microsoft.com/office/officeart/2005/8/layout/hProcess4"/>
    <dgm:cxn modelId="{0A6F66EB-1A67-4770-BA69-FBE3D0E98509}" type="presParOf" srcId="{DB898B1A-B535-40B7-8CEE-FDF1E94D31B8}" destId="{DC8DCFDF-A100-45F9-BB4B-79CFD31DE39A}" srcOrd="3" destOrd="0" presId="urn:microsoft.com/office/officeart/2005/8/layout/hProcess4"/>
    <dgm:cxn modelId="{90169214-ED0B-4D9D-B8CD-604E32010C3D}" type="presParOf" srcId="{DB898B1A-B535-40B7-8CEE-FDF1E94D31B8}" destId="{9F870247-0C6B-4B71-9223-FDBEF1BBE0A5}" srcOrd="4" destOrd="0" presId="urn:microsoft.com/office/officeart/2005/8/layout/hProcess4"/>
    <dgm:cxn modelId="{104B2FBE-5093-4A50-B5FD-EB343EDD0C8E}" type="presParOf" srcId="{CC6B1DA6-041C-4C96-A934-AFB04F8B92A6}" destId="{73C4D9AB-84E6-412B-BE36-ADF6C9D8DABE}" srcOrd="3" destOrd="0" presId="urn:microsoft.com/office/officeart/2005/8/layout/hProcess4"/>
    <dgm:cxn modelId="{50AB0B66-1ECC-49F8-BE22-EBC981DB10CB}" type="presParOf" srcId="{CC6B1DA6-041C-4C96-A934-AFB04F8B92A6}" destId="{4B0B9E08-9B63-474A-A3E9-A8C87728AE4E}" srcOrd="4" destOrd="0" presId="urn:microsoft.com/office/officeart/2005/8/layout/hProcess4"/>
    <dgm:cxn modelId="{60F6AB80-889E-43FC-8A43-7A7BBDBA4DAE}" type="presParOf" srcId="{4B0B9E08-9B63-474A-A3E9-A8C87728AE4E}" destId="{95E38C8A-8EE5-4DF5-A468-9B502EDBE2B3}" srcOrd="0" destOrd="0" presId="urn:microsoft.com/office/officeart/2005/8/layout/hProcess4"/>
    <dgm:cxn modelId="{13E8FFF2-40E6-497C-828B-4AD1E59489C1}" type="presParOf" srcId="{4B0B9E08-9B63-474A-A3E9-A8C87728AE4E}" destId="{69C67278-8B42-4999-BB56-BBC4C1FFAC1E}" srcOrd="1" destOrd="0" presId="urn:microsoft.com/office/officeart/2005/8/layout/hProcess4"/>
    <dgm:cxn modelId="{D7E050E4-BFDD-4242-B870-C2626DF4FF14}" type="presParOf" srcId="{4B0B9E08-9B63-474A-A3E9-A8C87728AE4E}" destId="{95FFA594-5297-4CC9-9C1E-9D541A9AA75C}" srcOrd="2" destOrd="0" presId="urn:microsoft.com/office/officeart/2005/8/layout/hProcess4"/>
    <dgm:cxn modelId="{2A3BA771-864D-4E63-8EF8-23A77B389E7D}" type="presParOf" srcId="{4B0B9E08-9B63-474A-A3E9-A8C87728AE4E}" destId="{7A417C3F-E463-474D-94FE-DB1EBFF944EE}" srcOrd="3" destOrd="0" presId="urn:microsoft.com/office/officeart/2005/8/layout/hProcess4"/>
    <dgm:cxn modelId="{F3F41D85-1668-4C87-BB1D-DFB94A301961}" type="presParOf" srcId="{4B0B9E08-9B63-474A-A3E9-A8C87728AE4E}" destId="{45092E2F-31B7-4CD1-BB36-18AA1961EC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BB428-F231-40E2-BC30-C0012907A413}">
      <dsp:nvSpPr>
        <dsp:cNvPr id="0" name=""/>
        <dsp:cNvSpPr/>
      </dsp:nvSpPr>
      <dsp:spPr>
        <a:xfrm>
          <a:off x="277" y="2223190"/>
          <a:ext cx="2466490" cy="203433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600" kern="1200" dirty="0"/>
            <a:t>why its’ important to contextualise language</a:t>
          </a:r>
          <a:endParaRPr lang="en-GB" sz="2600" kern="1200" dirty="0"/>
        </a:p>
      </dsp:txBody>
      <dsp:txXfrm>
        <a:off x="47093" y="2270006"/>
        <a:ext cx="2372858" cy="1504776"/>
      </dsp:txXfrm>
    </dsp:sp>
    <dsp:sp modelId="{6941DCCB-A7F7-4274-9FCF-EBDAB7D71550}">
      <dsp:nvSpPr>
        <dsp:cNvPr id="0" name=""/>
        <dsp:cNvSpPr/>
      </dsp:nvSpPr>
      <dsp:spPr>
        <a:xfrm>
          <a:off x="1424853" y="2845884"/>
          <a:ext cx="2515952" cy="2515952"/>
        </a:xfrm>
        <a:prstGeom prst="leftCircularArrow">
          <a:avLst>
            <a:gd name="adj1" fmla="val 2349"/>
            <a:gd name="adj2" fmla="val 283655"/>
            <a:gd name="adj3" fmla="val 2059166"/>
            <a:gd name="adj4" fmla="val 9024489"/>
            <a:gd name="adj5" fmla="val 27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F7DF-6DA2-49DA-A2A1-DC956B6EECB5}">
      <dsp:nvSpPr>
        <dsp:cNvPr id="0" name=""/>
        <dsp:cNvSpPr/>
      </dsp:nvSpPr>
      <dsp:spPr>
        <a:xfrm>
          <a:off x="548386" y="3821599"/>
          <a:ext cx="2192435" cy="87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Explain</a:t>
          </a:r>
        </a:p>
      </dsp:txBody>
      <dsp:txXfrm>
        <a:off x="573922" y="3847135"/>
        <a:ext cx="2141363" cy="820787"/>
      </dsp:txXfrm>
    </dsp:sp>
    <dsp:sp modelId="{6F7D94F4-8261-49EF-AAF5-401E4B03BF8C}">
      <dsp:nvSpPr>
        <dsp:cNvPr id="0" name=""/>
        <dsp:cNvSpPr/>
      </dsp:nvSpPr>
      <dsp:spPr>
        <a:xfrm>
          <a:off x="3022215" y="2223190"/>
          <a:ext cx="2466490" cy="203433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600" kern="1200" dirty="0"/>
            <a:t>PPP approach to presenting a  structure</a:t>
          </a:r>
          <a:endParaRPr lang="en-GB" sz="2600" kern="1200" dirty="0"/>
        </a:p>
      </dsp:txBody>
      <dsp:txXfrm>
        <a:off x="3069031" y="2705936"/>
        <a:ext cx="2372858" cy="1504776"/>
      </dsp:txXfrm>
    </dsp:sp>
    <dsp:sp modelId="{73C4D9AB-84E6-412B-BE36-ADF6C9D8DABE}">
      <dsp:nvSpPr>
        <dsp:cNvPr id="0" name=""/>
        <dsp:cNvSpPr/>
      </dsp:nvSpPr>
      <dsp:spPr>
        <a:xfrm>
          <a:off x="4426237" y="1039118"/>
          <a:ext cx="2831114" cy="2831114"/>
        </a:xfrm>
        <a:prstGeom prst="circularArrow">
          <a:avLst>
            <a:gd name="adj1" fmla="val 2087"/>
            <a:gd name="adj2" fmla="val 250567"/>
            <a:gd name="adj3" fmla="val 19573922"/>
            <a:gd name="adj4" fmla="val 12575511"/>
            <a:gd name="adj5" fmla="val 243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DCFDF-A100-45F9-BB4B-79CFD31DE39A}">
      <dsp:nvSpPr>
        <dsp:cNvPr id="0" name=""/>
        <dsp:cNvSpPr/>
      </dsp:nvSpPr>
      <dsp:spPr>
        <a:xfrm>
          <a:off x="3570324" y="1787261"/>
          <a:ext cx="2192435" cy="87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4300" kern="1200" dirty="0"/>
            <a:t>Analyse</a:t>
          </a:r>
          <a:endParaRPr lang="en-GB" sz="4300" kern="1200" dirty="0"/>
        </a:p>
      </dsp:txBody>
      <dsp:txXfrm>
        <a:off x="3595860" y="1812797"/>
        <a:ext cx="2141363" cy="820787"/>
      </dsp:txXfrm>
    </dsp:sp>
    <dsp:sp modelId="{69C67278-8B42-4999-BB56-BBC4C1FFAC1E}">
      <dsp:nvSpPr>
        <dsp:cNvPr id="0" name=""/>
        <dsp:cNvSpPr/>
      </dsp:nvSpPr>
      <dsp:spPr>
        <a:xfrm>
          <a:off x="6044154" y="2223190"/>
          <a:ext cx="2466490" cy="203433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600" kern="1200" dirty="0"/>
            <a:t>PPP to a lesson presenting a structure</a:t>
          </a:r>
          <a:endParaRPr lang="en-GB" sz="2600" kern="1200" dirty="0"/>
        </a:p>
      </dsp:txBody>
      <dsp:txXfrm>
        <a:off x="6090970" y="2270006"/>
        <a:ext cx="2372858" cy="1504776"/>
      </dsp:txXfrm>
    </dsp:sp>
    <dsp:sp modelId="{7A417C3F-E463-474D-94FE-DB1EBFF944EE}">
      <dsp:nvSpPr>
        <dsp:cNvPr id="0" name=""/>
        <dsp:cNvSpPr/>
      </dsp:nvSpPr>
      <dsp:spPr>
        <a:xfrm>
          <a:off x="6592262" y="3821599"/>
          <a:ext cx="2192435" cy="87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4300" kern="1200" dirty="0"/>
            <a:t>Apply</a:t>
          </a:r>
          <a:endParaRPr lang="en-GB" sz="4300" kern="1200" dirty="0"/>
        </a:p>
      </dsp:txBody>
      <dsp:txXfrm>
        <a:off x="6617798" y="3847135"/>
        <a:ext cx="2141363" cy="82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CF0087F-3680-EE60-0F29-D37229ABC2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7AFE83C-9451-7422-AC3D-53B63D3E7F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9AB0D92-7AF3-EADD-A0C3-01A6A18B86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29F6219-DB89-CCC0-E0FE-7E8F8E1EDB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D5D8CE-1C7C-4471-9248-3562B2EAE2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358D57-D57A-E71B-1CA4-A9F14A5DD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625D7-8495-383A-C50D-94CB60AFEE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67E09CE-CC43-4DD7-8A7E-64338E4A360C}" type="datetimeFigureOut">
              <a:rPr lang="en-GB"/>
              <a:pPr>
                <a:defRPr/>
              </a:pPr>
              <a:t>07/03/2023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D4418E-544F-BB05-CCAF-A52B044E1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38AF54-D317-241F-F9A9-01619B86F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5FF9C-416A-6F62-A68E-F123655B52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D8017-805C-BE14-84A2-95DC6A9F5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3A2F1F-01AC-4D28-82C3-5F146A6F14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07996EB-3B45-34B1-20CF-2EFCC54825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97E25B2-1ABB-B035-25DB-BEBE97826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These are important words for today's lesson, so I want you to remember them. You've got 1 min to memorise them.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AD1E8C6-95A6-4B87-8133-E114F2318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505E1E-E8FD-4902-9614-5427E6F13BB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5FCAB8D-4066-DDF0-2D9C-4E3219850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F8ED030-FF9B-E630-5FE0-DA34878AD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 used to walk to school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DADE5D8-C8D4-BA98-60C6-AAB19462C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2F2CD-6552-463D-A5BA-8E9203BC22CE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87142F5-E8BD-ED0E-863C-F3DF73F7D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7730DB9-5512-2240-7F82-B4CB530D4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 used to get up early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D11EEFF-0BBF-F018-0A7C-5533251C2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5EB8B6-D7A5-49C4-99C5-232F46FCD8D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E080B2C-A69C-D342-46C1-E0AF67495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A9FAF58-59BC-D250-1338-ADE1AA7C7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Stages of PPP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59B6A11-6CF7-6891-80A8-B5E2903A5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5C6A46-72C5-41C2-B71C-2F691EF2B21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1A1CEEC-0D3D-E0DD-E151-AC894E727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1029BE3-A028-1C75-ED7B-078487891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Inductive approach</a:t>
            </a:r>
            <a:r>
              <a:rPr lang="en-US" altLang="en-US"/>
              <a:t>: T gives Ss lots of examples, Ss work out rules.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Contextualisation to activate schemata: start with gist task; then detailed task; then focus on language (e.g., form of regular past tense verbs, spelling, pron). from this students build rules and finally teacher clarifies.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Deductive approach: </a:t>
            </a:r>
            <a:r>
              <a:rPr lang="en-US" altLang="en-US"/>
              <a:t>T gives Ss the rules and then works with them to produce language.</a:t>
            </a:r>
            <a:r>
              <a:rPr lang="en-US" altLang="en-US" b="1"/>
              <a:t> </a:t>
            </a:r>
            <a:r>
              <a:rPr lang="en-US" altLang="en-US"/>
              <a:t> </a:t>
            </a: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 </a:t>
            </a: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2401DD9B-5370-AF78-AAF2-12A5738E24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1DB9B-908D-4FA4-9C4C-58DE59A830EE}" type="datetime6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March 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D7309259-45F9-DFBF-5DC2-0F42D64DC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6B3716-795C-44FD-9EB0-B28AF929001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841E5A0-3208-F0DB-09AB-E30BDE82C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1479A5E-2D2F-B2AD-2BA9-FF01F6278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Mantra - no context, no meaning.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2869350-01CD-DD19-F463-27876E6E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86D17-90AD-4AA4-9F9A-0113251B1DA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AA2C349-9A7D-9C34-4B4A-0B3CD4981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8F9BAD8-D3D1-710E-E4B3-30F1304CF3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Mantra - no context, no meaning.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B72007D-9E33-DBD4-803A-FA0EF235B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8282F-9308-4B00-A747-DC57043558F6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DCA755-22B9-00F6-82A3-901EA8D4B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69A2F21-08BC-9478-ED7A-8E3E0AF1D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6E77EE5-33DC-12B4-DF6F-06B87140A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F18E0-9DD3-42F6-BB7C-3A29EFFA649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107AEB9-5F48-A272-B191-BF7554A0E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D755CE3-A39D-7BAF-18C0-08D8074BB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We’re going to look at PPP as a possible approach for presenting a structure.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/>
              <a:t>Structure: </a:t>
            </a:r>
            <a:r>
              <a:rPr lang="en-GB" altLang="en-US"/>
              <a:t>used to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/>
              <a:t>Use</a:t>
            </a:r>
            <a:r>
              <a:rPr lang="en-GB" altLang="en-US"/>
              <a:t>: to describe events that happened habitually in the past but no longer happen.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/>
              <a:t>Form:</a:t>
            </a:r>
            <a:r>
              <a:rPr lang="en-GB" altLang="en-US"/>
              <a:t> used to + bare infinitive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I recently bumped into an old friend of mine. Hadn’t seen him for 10 years.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80A20AE-B296-B0E4-352C-BE215F796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B83AD-2F89-4CFF-A986-422CE241EF8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D44A892-A0CA-B80F-A355-E2583D0E10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CB8B8E7-3FA9-E7CF-7792-3FF6E8968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is what he told me about his life now.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Elicit what he eats, where he lives, how he gets around, how he’s feeling.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CCQs: When is this happening? Now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How often does this happen? frequently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Explain that you’re really shocked, as just a few years ago you heard he was living a very different life.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153E048-FA6A-A1A1-0266-2E78F52D7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AE8EC-80C0-4858-BB14-8F3259B008A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2FFCE8E-1053-0258-A30D-2DEDB809BE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48E3979-19B3-B984-88D9-ACCFC8A62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is what his life was like before.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Ask where he used to live, how he used to get around, what he used to eat and drink how he used to socialise.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Sentences to w/b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 b="1"/>
              <a:t>Meaning:</a:t>
            </a:r>
            <a:r>
              <a:rPr lang="en-GB" altLang="en-US"/>
              <a:t> CCQs: When did this happen? Past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Does it still happen now? No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How often did it happen? Very often/habitually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F731CCB-AEC0-B663-8C79-1658075EB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3FD128-8567-4C9C-B76A-AA495185489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45B2344-4E56-E86B-3BA1-FE9C92716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F578F4B-4BF4-A265-E76D-48061C263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Meaning:</a:t>
            </a:r>
            <a:r>
              <a:rPr lang="en-GB" altLang="en-US"/>
              <a:t> CCQs: When did this happen? Past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Does it still happen now? No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How often did it happen? Very often/habitually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Analyse </a:t>
            </a:r>
            <a:r>
              <a:rPr lang="en-GB" altLang="en-US" b="1"/>
              <a:t>form</a:t>
            </a:r>
            <a:r>
              <a:rPr lang="en-GB" altLang="en-US"/>
              <a:t> used to + base form. Elicit negative form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/>
              <a:t>Pron</a:t>
            </a:r>
            <a:r>
              <a:rPr lang="en-GB" altLang="en-US"/>
              <a:t> -  mark stress. Note unstressed ‘to’. Drill sentences from w/b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Write 'I used to live in a big house' on w/b. Elicit structure. (Presentation)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Ss mark sentence stress. Drill. (Practice)</a:t>
            </a:r>
          </a:p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2A54340-186C-4E66-EA94-AC1EF770B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994525-BB1E-4030-A4D7-519295B9083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283AC47-9182-29D6-1CCD-477851080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2FA1D63-E7FD-A706-843C-59EBEE983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Whole group drill for controlled practice – make sentences that are true for you.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I used to ice skate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8316362-3CEC-C1AA-6432-CBE92E737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B563EE-289C-4B7C-A3DB-53B9CAF8F77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B250769-C6FD-882F-4221-54E7934E4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4497C7C-88F1-E36D-C79F-98021F3EF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 used to live in London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68DFA1B-A95D-868B-A5B1-BE807F9F6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05D888-EEFD-4EB8-AF2F-D595CAD71CB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3130C-654D-AC84-D537-9A6FFBEBE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557BD-922A-2202-3D5A-DA0B0A321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72B1F5-B6B4-E974-683D-53D0DDED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0724-EA72-4A78-9CCC-BA3E58602D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329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A2929C-8697-474F-37BA-3748AA83F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779D9-024A-ACB4-E77F-508DC166C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AD9653-EFDC-A234-BB8C-289481CE2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3B56-38A7-457C-BAA4-CB5963E7E8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76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27AA9-4F55-0B55-628C-62F81835C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0B57D-8C47-E3FE-2FEA-ECFFEF743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FC09ED-B9FF-AA68-0C24-9BB5AEEBB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6D1C-A9D4-437F-8369-36D108C053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658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61474-9589-E3B4-AA6E-41F2C9FE6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E1228-23A3-ABF2-2AFC-85727DEFA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AE1FD-6E75-456E-6ED0-96CF194D9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DC09-AE00-4E42-B056-2A2B25C39D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568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0D1EB1-9647-3C72-09A9-1C181C1A9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E649A-791E-1246-7A20-028E6DAFE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0723F-F0E6-05B5-EADC-DF23B0D31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A4A7-EA14-417F-8E0F-F69B4B9061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7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EDF3F-A199-1F85-BC04-E594D2F1F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413EA-5AE7-059B-0B7E-BD0E3C98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1B0BC-09F9-870C-934C-C249BDEA5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5DB7-EE7D-4C21-A82E-B79848DB04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2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D4B565-C67B-0918-63F7-5B999BD91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7F0036-4E07-79F8-9646-D46FE63D1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0BD03-792E-3D61-0684-AF211D7A5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5A18C-1AFC-41C0-8BB8-D8016C7847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53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8E396C-693E-70A5-F817-75BA7CE37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B03B5-3DE1-0629-345C-0F58199B7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CE5C8A-7507-273F-CDEB-5C67624BE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18C8-6FF4-498F-AB75-062AC731AD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33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895F9E-D4FF-3824-599E-C7D3FC7A3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4A2F45-1CAA-EF39-A8DE-B2E2E09C2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8678BD-54A0-27E3-6FA0-D1071304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9E29-BA5C-4FFD-BF70-DE5105249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7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1D8E4-3908-7663-C61F-DD373D55B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BC15A-B9C7-5F25-2BD7-0B1AFA19C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7CF04-4C3D-640D-AA2F-F002C2B21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50DF-120B-4D95-A4D0-7BF9FB1BAB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438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EADCB-DED6-FE1C-A875-2A22195F8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EEDFA-4D88-E723-71E4-69BA9D675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4B4D4-2C1B-1AD3-291A-F7CEA8A61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B616E-D7BB-43D6-B939-3852F5F873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54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10C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C97DC0-7AC5-4261-16EC-C369D64AE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63D07E-B119-68CE-AF67-74B0F4885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86072-F7C7-94AE-69A8-A3850BF72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96A12D-389E-46B6-B766-56C166120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334C03-4390-9FDD-ACC4-4BCC90B48F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C5F896-B16E-401F-84B8-C8BA9954EA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mascontext.com/wp-content/uploads/2011/09/11_race_to_build_cover.jpg">
            <a:extLst>
              <a:ext uri="{FF2B5EF4-FFF2-40B4-BE49-F238E27FC236}">
                <a16:creationId xmlns:a16="http://schemas.microsoft.com/office/drawing/2014/main" id="{9F671EB2-0DCA-51C7-CAD5-CCDE9FAD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905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67F87FA3-65A8-A7CF-D1C1-659E9327AF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0413" y="2030413"/>
            <a:ext cx="7772400" cy="2693987"/>
          </a:xfrm>
        </p:spPr>
        <p:txBody>
          <a:bodyPr/>
          <a:lstStyle/>
          <a:p>
            <a:r>
              <a:rPr lang="en-GB" altLang="en-US" sz="5400"/>
              <a:t>drill, produce, structure, practice, form, present, meaning, used 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.tqn.com/y/careerplanning/1/W/8/K/185428524.jpg">
            <a:extLst>
              <a:ext uri="{FF2B5EF4-FFF2-40B4-BE49-F238E27FC236}">
                <a16:creationId xmlns:a16="http://schemas.microsoft.com/office/drawing/2014/main" id="{C46278D6-6073-106C-757E-C191BA62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3375"/>
            <a:ext cx="8901113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enscosmo.com/wp-content/uploads/2012/03/Wake-Up-Early1.jpg">
            <a:extLst>
              <a:ext uri="{FF2B5EF4-FFF2-40B4-BE49-F238E27FC236}">
                <a16:creationId xmlns:a16="http://schemas.microsoft.com/office/drawing/2014/main" id="{C281D89B-A665-1F30-A57F-9548AB30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337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>
            <a:extLst>
              <a:ext uri="{FF2B5EF4-FFF2-40B4-BE49-F238E27FC236}">
                <a16:creationId xmlns:a16="http://schemas.microsoft.com/office/drawing/2014/main" id="{55833343-862F-331A-95C3-652858307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25" y="1417638"/>
          <a:ext cx="425132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334139" imgH="7334096" progId="AcroExch.Document.DC">
                  <p:embed/>
                </p:oleObj>
              </mc:Choice>
              <mc:Fallback>
                <p:oleObj name="Acrobat Document" r:id="rId3" imgW="7334139" imgH="7334096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417638"/>
                        <a:ext cx="4251325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FEB118-64C2-8181-AF18-30E8EB16C9F6}"/>
              </a:ext>
            </a:extLst>
          </p:cNvPr>
          <p:cNvSpPr/>
          <p:nvPr/>
        </p:nvSpPr>
        <p:spPr>
          <a:xfrm>
            <a:off x="179388" y="5711825"/>
            <a:ext cx="8713787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 </a:t>
            </a:r>
            <a:r>
              <a:rPr lang="en-GB" sz="3200" dirty="0">
                <a:solidFill>
                  <a:schemeClr val="tx1"/>
                </a:solidFill>
              </a:rPr>
              <a:t>https://padlet.com/sboodt/oougash0mkmb6qrk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144669EA-E586-7F2B-862E-496FDA3F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the stages of PPP?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mascontext.com/wp-content/uploads/2011/09/11_race_to_build_cover.jpg">
            <a:extLst>
              <a:ext uri="{FF2B5EF4-FFF2-40B4-BE49-F238E27FC236}">
                <a16:creationId xmlns:a16="http://schemas.microsoft.com/office/drawing/2014/main" id="{18A078CB-3489-1319-9C99-7317FB80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905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">
            <a:extLst>
              <a:ext uri="{FF2B5EF4-FFF2-40B4-BE49-F238E27FC236}">
                <a16:creationId xmlns:a16="http://schemas.microsoft.com/office/drawing/2014/main" id="{BC3F3EDB-7CD2-71AE-BE13-B4524FA00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508500"/>
            <a:ext cx="8229600" cy="852488"/>
          </a:xfrm>
        </p:spPr>
        <p:txBody>
          <a:bodyPr/>
          <a:lstStyle/>
          <a:p>
            <a:r>
              <a:rPr lang="en-GB" altLang="en-US" b="1"/>
              <a:t>Present-Practise-Produce</a:t>
            </a:r>
          </a:p>
        </p:txBody>
      </p:sp>
      <p:sp>
        <p:nvSpPr>
          <p:cNvPr id="28676" name="Content Placeholder 12">
            <a:extLst>
              <a:ext uri="{FF2B5EF4-FFF2-40B4-BE49-F238E27FC236}">
                <a16:creationId xmlns:a16="http://schemas.microsoft.com/office/drawing/2014/main" id="{7181EC82-C22F-D5E1-A22A-1F55136715B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2124075" y="333375"/>
            <a:ext cx="6483350" cy="40925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3600"/>
              <a:t>Set context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Clarify meaning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Clarify form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Pronunciation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Controlled practice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Personalised (freer) practice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mascontext.com/wp-content/uploads/2011/09/11_race_to_build_cover.jpg">
            <a:extLst>
              <a:ext uri="{FF2B5EF4-FFF2-40B4-BE49-F238E27FC236}">
                <a16:creationId xmlns:a16="http://schemas.microsoft.com/office/drawing/2014/main" id="{C338E274-F9F2-506A-3670-A182C0DB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905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8AFA4C54-45D4-C4C0-07FA-5BCAE22C1D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9288" y="3409950"/>
            <a:ext cx="7772400" cy="1470025"/>
          </a:xfrm>
        </p:spPr>
        <p:txBody>
          <a:bodyPr/>
          <a:lstStyle/>
          <a:p>
            <a:r>
              <a:rPr lang="en-GB" altLang="en-US" sz="5400"/>
              <a:t>Building context</a:t>
            </a:r>
          </a:p>
        </p:txBody>
      </p:sp>
      <p:sp>
        <p:nvSpPr>
          <p:cNvPr id="30724" name="TextBox 3">
            <a:extLst>
              <a:ext uri="{FF2B5EF4-FFF2-40B4-BE49-F238E27FC236}">
                <a16:creationId xmlns:a16="http://schemas.microsoft.com/office/drawing/2014/main" id="{7FB52913-F8F7-41C0-B2CF-387BB51E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79930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i="1"/>
              <a:t>'No context, no meaning'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mascontext.com/wp-content/uploads/2011/09/11_race_to_build_cover.jpg">
            <a:extLst>
              <a:ext uri="{FF2B5EF4-FFF2-40B4-BE49-F238E27FC236}">
                <a16:creationId xmlns:a16="http://schemas.microsoft.com/office/drawing/2014/main" id="{B1CBB57D-8BE3-399F-F84F-7288A95B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905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7C2A22ED-4DBD-F6E1-5BAB-4573DCF64A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9288" y="3409950"/>
            <a:ext cx="7772400" cy="1470025"/>
          </a:xfrm>
        </p:spPr>
        <p:txBody>
          <a:bodyPr/>
          <a:lstStyle/>
          <a:p>
            <a:r>
              <a:rPr lang="en-GB" altLang="en-US" sz="5400"/>
              <a:t>Building context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78DCE7CA-5EB7-2E04-0C00-B8169514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79930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i="1"/>
              <a:t>'No context, no meaning'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5665BF-381C-4ADA-396B-7D5A67BB416B}"/>
              </a:ext>
            </a:extLst>
          </p:cNvPr>
          <p:cNvGraphicFramePr/>
          <p:nvPr/>
        </p:nvGraphicFramePr>
        <p:xfrm>
          <a:off x="251520" y="260648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op">
            <a:extLst>
              <a:ext uri="{FF2B5EF4-FFF2-40B4-BE49-F238E27FC236}">
                <a16:creationId xmlns:a16="http://schemas.microsoft.com/office/drawing/2014/main" id="{7E1663CF-28EE-C724-9E56-6E0E792F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60241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ecrepit-building">
            <a:extLst>
              <a:ext uri="{FF2B5EF4-FFF2-40B4-BE49-F238E27FC236}">
                <a16:creationId xmlns:a16="http://schemas.microsoft.com/office/drawing/2014/main" id="{C7483DB5-F9BA-5FC8-1559-F7120B83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27500"/>
            <a:ext cx="48593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3">
            <a:extLst>
              <a:ext uri="{FF2B5EF4-FFF2-40B4-BE49-F238E27FC236}">
                <a16:creationId xmlns:a16="http://schemas.microsoft.com/office/drawing/2014/main" id="{BC3E0D19-83B3-638D-C542-F78D6BFF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500438"/>
            <a:ext cx="21605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2022</a:t>
            </a:r>
          </a:p>
        </p:txBody>
      </p:sp>
      <p:pic>
        <p:nvPicPr>
          <p:cNvPr id="12293" name="Picture 4" descr="http://www.vancourier.com/7393893.bin">
            <a:extLst>
              <a:ext uri="{FF2B5EF4-FFF2-40B4-BE49-F238E27FC236}">
                <a16:creationId xmlns:a16="http://schemas.microsoft.com/office/drawing/2014/main" id="{72B8A5CA-3550-E402-7E73-04228234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76250"/>
            <a:ext cx="4465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https://i.ytimg.com/vi/ZbYhj3anenw/maxresdefault.jpg">
            <a:extLst>
              <a:ext uri="{FF2B5EF4-FFF2-40B4-BE49-F238E27FC236}">
                <a16:creationId xmlns:a16="http://schemas.microsoft.com/office/drawing/2014/main" id="{9809295A-9327-F136-9687-FF08B880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7"/>
          <a:stretch>
            <a:fillRect/>
          </a:stretch>
        </p:blipFill>
        <p:spPr bwMode="auto">
          <a:xfrm>
            <a:off x="12700" y="130175"/>
            <a:ext cx="492601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30241-25DE-321C-F39A-5EDD5BE1B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993" y="4176924"/>
            <a:ext cx="3123407" cy="2560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david-beckham-david-beckhams-holiday-mansion-of-john-magnier-0a127V">
            <a:extLst>
              <a:ext uri="{FF2B5EF4-FFF2-40B4-BE49-F238E27FC236}">
                <a16:creationId xmlns:a16="http://schemas.microsoft.com/office/drawing/2014/main" id="{F5E33945-279D-7271-160E-6AF8C957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1" descr="beckham_ferrari_01">
            <a:extLst>
              <a:ext uri="{FF2B5EF4-FFF2-40B4-BE49-F238E27FC236}">
                <a16:creationId xmlns:a16="http://schemas.microsoft.com/office/drawing/2014/main" id="{916ABB65-E8D6-A1ED-F38D-9D2EE7A5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3905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3" descr="DueSBBG-w">
            <a:extLst>
              <a:ext uri="{FF2B5EF4-FFF2-40B4-BE49-F238E27FC236}">
                <a16:creationId xmlns:a16="http://schemas.microsoft.com/office/drawing/2014/main" id="{CF843087-5120-241C-F4AC-33A762B9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8510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4">
            <a:extLst>
              <a:ext uri="{FF2B5EF4-FFF2-40B4-BE49-F238E27FC236}">
                <a16:creationId xmlns:a16="http://schemas.microsoft.com/office/drawing/2014/main" id="{720A665A-C211-E008-3A5E-14F85685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924175"/>
            <a:ext cx="67691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1980-2013</a:t>
            </a:r>
          </a:p>
        </p:txBody>
      </p:sp>
      <p:pic>
        <p:nvPicPr>
          <p:cNvPr id="2054" name="Picture 6" descr="http://www.localwin.com/julie/system/files/lu1/gourmet_food.jpg">
            <a:extLst>
              <a:ext uri="{FF2B5EF4-FFF2-40B4-BE49-F238E27FC236}">
                <a16:creationId xmlns:a16="http://schemas.microsoft.com/office/drawing/2014/main" id="{7F573F7B-8AE7-04E6-2375-74733E55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3262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img2.timeinc.net/instyle/images/2007/parties/072307_holmes_400X400.jpg">
            <a:extLst>
              <a:ext uri="{FF2B5EF4-FFF2-40B4-BE49-F238E27FC236}">
                <a16:creationId xmlns:a16="http://schemas.microsoft.com/office/drawing/2014/main" id="{5595DDF9-9AAD-247C-B944-B2F8474D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44888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AA56-5DAD-640B-83C9-C8729A23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3363"/>
            <a:ext cx="8229600" cy="43005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dirty="0"/>
              <a:t>I used to live in a big house.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I used to drive expensive cars.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I used to eat good food.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I used to drink champagne.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I used to have lots of friends.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7D9B3D-4587-749C-687D-5B7E77B78E4A}"/>
              </a:ext>
            </a:extLst>
          </p:cNvPr>
          <p:cNvSpPr/>
          <p:nvPr/>
        </p:nvSpPr>
        <p:spPr>
          <a:xfrm>
            <a:off x="4840288" y="200025"/>
            <a:ext cx="215900" cy="215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575E0-1478-51F9-C098-CEE3BCE0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6225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02DBE-404D-813A-9C65-913C8DF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BCD4C-7A2A-BED0-A61C-A1AE4978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162050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3DED8B-8334-BD87-FD82-9272D198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27225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981E6-72A4-E485-F5BC-B876BE57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922463"/>
            <a:ext cx="212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79387-B4C5-6121-58BD-7C5A5063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41613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FACE8-8133-A28E-813B-B5927864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2741613"/>
            <a:ext cx="2143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2A1272-64C2-D527-4F95-8D6ADEC0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556000"/>
            <a:ext cx="212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AD240B-A925-7134-C44E-1776453F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544888"/>
            <a:ext cx="2143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585479-1C56-038E-2098-8E1CDC58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5641975"/>
            <a:ext cx="7202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didn’t use to </a:t>
            </a:r>
            <a:r>
              <a:rPr lang="en-GB" altLang="en-US" sz="4800"/>
              <a:t>+ base form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57F87A-B044-DB21-2816-4C0A18716DA2}"/>
              </a:ext>
            </a:extLst>
          </p:cNvPr>
          <p:cNvSpPr/>
          <p:nvPr/>
        </p:nvSpPr>
        <p:spPr>
          <a:xfrm>
            <a:off x="1257300" y="4598988"/>
            <a:ext cx="6770688" cy="67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800" dirty="0"/>
              <a:t>used to + </a:t>
            </a:r>
            <a:r>
              <a:rPr lang="en-GB" sz="4800" dirty="0">
                <a:solidFill>
                  <a:schemeClr val="tx1"/>
                </a:solidFill>
              </a:rPr>
              <a:t>base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970FC7C-9739-384B-7D09-EAC2A60F1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Substitution drill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126BCFA-3A6D-9BC8-98CC-FEBC305B4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When I was young I …</a:t>
            </a:r>
          </a:p>
          <a:p>
            <a:endParaRPr lang="en-GB" altLang="en-US"/>
          </a:p>
        </p:txBody>
      </p:sp>
      <p:pic>
        <p:nvPicPr>
          <p:cNvPr id="18436" name="Picture 2" descr="http://i.cbc.ca/1.3382072.1451318421!/cpImage/httpImage/image.jpg_gen/derivatives/16x9_620/carolina-kostner-jpg.jpg">
            <a:extLst>
              <a:ext uri="{FF2B5EF4-FFF2-40B4-BE49-F238E27FC236}">
                <a16:creationId xmlns:a16="http://schemas.microsoft.com/office/drawing/2014/main" id="{35EBF321-BAAD-AB3D-8514-BC2D1ECB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ia.timeout.com/images/100644443/image.jpg">
            <a:extLst>
              <a:ext uri="{FF2B5EF4-FFF2-40B4-BE49-F238E27FC236}">
                <a16:creationId xmlns:a16="http://schemas.microsoft.com/office/drawing/2014/main" id="{AADED328-F8E3-DFCE-B4F0-9D19D0C1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596</Words>
  <Application>Microsoft Office PowerPoint</Application>
  <PresentationFormat>On-screen Show (4:3)</PresentationFormat>
  <Paragraphs>86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Default Design</vt:lpstr>
      <vt:lpstr>Adobe Acrobat Document</vt:lpstr>
      <vt:lpstr>drill, produce, structure, practice, form, present, meaning, used to</vt:lpstr>
      <vt:lpstr>Building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Substitution drill</vt:lpstr>
      <vt:lpstr>PowerPoint Presentation</vt:lpstr>
      <vt:lpstr>PowerPoint Presentation</vt:lpstr>
      <vt:lpstr>PowerPoint Presentation</vt:lpstr>
      <vt:lpstr>What are the stages of PPP?</vt:lpstr>
      <vt:lpstr>Present-Practise-Produce</vt:lpstr>
      <vt:lpstr>Building context</vt:lpstr>
    </vt:vector>
  </TitlesOfParts>
  <Company>Bromley College Of F&amp;HE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Msigiti, Njoroge</cp:lastModifiedBy>
  <cp:revision>27</cp:revision>
  <dcterms:created xsi:type="dcterms:W3CDTF">2008-02-08T13:00:50Z</dcterms:created>
  <dcterms:modified xsi:type="dcterms:W3CDTF">2023-03-07T12:35:11Z</dcterms:modified>
</cp:coreProperties>
</file>