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6"/>
  </p:notesMasterIdLst>
  <p:handoutMasterIdLst>
    <p:handoutMasterId r:id="rId17"/>
  </p:handoutMasterIdLst>
  <p:sldIdLst>
    <p:sldId id="279" r:id="rId2"/>
    <p:sldId id="257" r:id="rId3"/>
    <p:sldId id="270" r:id="rId4"/>
    <p:sldId id="280" r:id="rId5"/>
    <p:sldId id="261" r:id="rId6"/>
    <p:sldId id="285" r:id="rId7"/>
    <p:sldId id="281" r:id="rId8"/>
    <p:sldId id="271" r:id="rId9"/>
    <p:sldId id="286" r:id="rId10"/>
    <p:sldId id="283" r:id="rId11"/>
    <p:sldId id="272" r:id="rId12"/>
    <p:sldId id="276" r:id="rId13"/>
    <p:sldId id="282" r:id="rId14"/>
    <p:sldId id="28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4706" autoAdjust="0"/>
  </p:normalViewPr>
  <p:slideViewPr>
    <p:cSldViewPr snapToGrid="0">
      <p:cViewPr varScale="1">
        <p:scale>
          <a:sx n="163" d="100"/>
          <a:sy n="163" d="100"/>
        </p:scale>
        <p:origin x="156" y="138"/>
      </p:cViewPr>
      <p:guideLst>
        <p:guide pos="3840"/>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3/13/2023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32EEE9-8A54-4A87-81F7-146A290E48A7}" type="datetimeFigureOut">
              <a:rPr lang="en-GB" smtClean="0"/>
              <a:t>13/03/2023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300D59-2D1A-444E-B891-5B89BB83827E}" type="slidenum">
              <a:rPr lang="en-GB" smtClean="0"/>
              <a:t>‹#›</a:t>
            </a:fld>
            <a:endParaRPr lang="en-GB"/>
          </a:p>
        </p:txBody>
      </p:sp>
      <p:sp>
        <p:nvSpPr>
          <p:cNvPr id="7" name="Rectangle 6">
            <a:extLst>
              <a:ext uri="{FF2B5EF4-FFF2-40B4-BE49-F238E27FC236}">
                <a16:creationId xmlns:a16="http://schemas.microsoft.com/office/drawing/2014/main" id="{5C915EEF-78AA-2E58-0363-20B073E5F656}"/>
              </a:ext>
            </a:extLst>
          </p:cNvPr>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55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pPr/>
              <a:t>3/13/2023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658257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pPr/>
              <a:t>3/13/2023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854919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pPr/>
              <a:t>3/13/2023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81004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pPr/>
              <a:t>3/13/2023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356108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7CC0096-1860-4642-9CD2-0079EA5E7CD1}" type="datetimeFigureOut">
              <a:rPr lang="en-US" smtClean="0"/>
              <a:pPr/>
              <a:t>3/13/2023</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975509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7CC0096-1860-4642-9CD2-0079EA5E7CD1}" type="datetimeFigureOut">
              <a:rPr lang="en-US" smtClean="0"/>
              <a:pPr/>
              <a:t>3/13/2023</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529065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3/13/2023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742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3/13/2023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35028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3/13/2023</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3/13/2023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20899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CC0096-1860-4642-9CD2-0079EA5E7CD1}" type="datetimeFigureOut">
              <a:rPr lang="en-US" smtClean="0"/>
              <a:pPr/>
              <a:t>3/13/2023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94415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3/13/2023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96786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t>3/13/2023</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01262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CC0096-1860-4642-9CD2-0079EA5E7CD1}" type="datetimeFigureOut">
              <a:rPr lang="en-US" smtClean="0"/>
              <a:t>3/13/2023</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58711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2EEE9-8A54-4A87-81F7-146A290E48A7}" type="datetimeFigureOut">
              <a:rPr lang="en-GB" smtClean="0"/>
              <a:t>13/03/2023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300D59-2D1A-444E-B891-5B89BB83827E}" type="slidenum">
              <a:rPr lang="en-GB" smtClean="0"/>
              <a:t>‹#›</a:t>
            </a:fld>
            <a:endParaRPr lang="en-GB"/>
          </a:p>
        </p:txBody>
      </p:sp>
    </p:spTree>
    <p:extLst>
      <p:ext uri="{BB962C8B-B14F-4D97-AF65-F5344CB8AC3E}">
        <p14:creationId xmlns:p14="http://schemas.microsoft.com/office/powerpoint/2010/main" val="214155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3/13/2023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1481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32EEE9-8A54-4A87-81F7-146A290E48A7}" type="datetimeFigureOut">
              <a:rPr lang="en-GB" smtClean="0"/>
              <a:t>13/03/2023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300D59-2D1A-444E-B891-5B89BB83827E}" type="slidenum">
              <a:rPr lang="en-GB" smtClean="0"/>
              <a:t>‹#›</a:t>
            </a:fld>
            <a:endParaRPr lang="en-GB"/>
          </a:p>
        </p:txBody>
      </p:sp>
      <p:sp>
        <p:nvSpPr>
          <p:cNvPr id="8" name="Rectangle 7">
            <a:extLst>
              <a:ext uri="{FF2B5EF4-FFF2-40B4-BE49-F238E27FC236}">
                <a16:creationId xmlns:a16="http://schemas.microsoft.com/office/drawing/2014/main" id="{BCE7076B-EC8A-C4AF-2812-8710AAF1E470}"/>
              </a:ext>
            </a:extLst>
          </p:cNvPr>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80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7CC0096-1860-4642-9CD2-0079EA5E7CD1}" type="datetimeFigureOut">
              <a:rPr lang="en-US" smtClean="0"/>
              <a:pPr/>
              <a:t>3/13/2023</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endParaRPr lang="en-US"/>
          </a:p>
        </p:txBody>
      </p:sp>
      <p:sp>
        <p:nvSpPr>
          <p:cNvPr id="7" name="Rectangle 6">
            <a:extLst>
              <a:ext uri="{FF2B5EF4-FFF2-40B4-BE49-F238E27FC236}">
                <a16:creationId xmlns:a16="http://schemas.microsoft.com/office/drawing/2014/main" id="{8FEF2DB2-7280-CA64-B119-87DA292B805A}"/>
              </a:ext>
            </a:extLst>
          </p:cNvPr>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981302"/>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656" r:id="rId18"/>
    <p:sldLayoutId id="214748365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anathlon.com/disability-sport-merseyside-liverpool-steve-sulliva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47F4A0-2D48-3ACE-D078-2046FD1B1C55}"/>
              </a:ext>
            </a:extLst>
          </p:cNvPr>
          <p:cNvSpPr>
            <a:spLocks noGrp="1"/>
          </p:cNvSpPr>
          <p:nvPr>
            <p:ph type="ctrTitle"/>
          </p:nvPr>
        </p:nvSpPr>
        <p:spPr>
          <a:xfrm>
            <a:off x="1792977" y="198439"/>
            <a:ext cx="9001462" cy="1655762"/>
          </a:xfrm>
        </p:spPr>
        <p:txBody>
          <a:bodyPr/>
          <a:lstStyle/>
          <a:p>
            <a:r>
              <a:rPr lang="en-GB" dirty="0"/>
              <a:t>Disability sport and adaptive teaching </a:t>
            </a:r>
          </a:p>
        </p:txBody>
      </p:sp>
      <p:sp>
        <p:nvSpPr>
          <p:cNvPr id="5" name="Subtitle 4">
            <a:extLst>
              <a:ext uri="{FF2B5EF4-FFF2-40B4-BE49-F238E27FC236}">
                <a16:creationId xmlns:a16="http://schemas.microsoft.com/office/drawing/2014/main" id="{A18F73CC-CD36-12F5-AE08-EF15CCF81838}"/>
              </a:ext>
            </a:extLst>
          </p:cNvPr>
          <p:cNvSpPr>
            <a:spLocks noGrp="1"/>
          </p:cNvSpPr>
          <p:nvPr>
            <p:ph type="subTitle" idx="1"/>
          </p:nvPr>
        </p:nvSpPr>
        <p:spPr>
          <a:xfrm>
            <a:off x="1109236" y="5695775"/>
            <a:ext cx="9001462" cy="1655762"/>
          </a:xfrm>
        </p:spPr>
        <p:txBody>
          <a:bodyPr/>
          <a:lstStyle/>
          <a:p>
            <a:r>
              <a:rPr lang="en-GB" dirty="0"/>
              <a:t>Sophie Coyne</a:t>
            </a:r>
          </a:p>
        </p:txBody>
      </p:sp>
      <p:pic>
        <p:nvPicPr>
          <p:cNvPr id="5122" name="Picture 2" descr="When a mental health condition becomes a disability - Mente Health">
            <a:extLst>
              <a:ext uri="{FF2B5EF4-FFF2-40B4-BE49-F238E27FC236}">
                <a16:creationId xmlns:a16="http://schemas.microsoft.com/office/drawing/2014/main" id="{F021C819-88EC-2186-E9D2-F2CD73CC2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387" y="2026506"/>
            <a:ext cx="4912981" cy="200179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a:extLst>
              <a:ext uri="{FF2B5EF4-FFF2-40B4-BE49-F238E27FC236}">
                <a16:creationId xmlns:a16="http://schemas.microsoft.com/office/drawing/2014/main" id="{6538059A-F457-3F87-83B1-A3280473A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967" y="1854201"/>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82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tella Young: Paralympic sport and other disability sport can and should...  | QuoteTab">
            <a:extLst>
              <a:ext uri="{FF2B5EF4-FFF2-40B4-BE49-F238E27FC236}">
                <a16:creationId xmlns:a16="http://schemas.microsoft.com/office/drawing/2014/main" id="{7D97A069-7103-B481-81E7-694A72708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53578" cy="33683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isability quotes">
            <a:extLst>
              <a:ext uri="{FF2B5EF4-FFF2-40B4-BE49-F238E27FC236}">
                <a16:creationId xmlns:a16="http://schemas.microsoft.com/office/drawing/2014/main" id="{616A74F6-B210-4A97-F8C7-9E899B5F12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520"/>
          <a:stretch/>
        </p:blipFill>
        <p:spPr bwMode="auto">
          <a:xfrm>
            <a:off x="7006795" y="82378"/>
            <a:ext cx="4608556" cy="597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62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02361" y="216201"/>
            <a:ext cx="9001462" cy="2387600"/>
          </a:xfrm>
        </p:spPr>
        <p:txBody>
          <a:bodyPr/>
          <a:lstStyle/>
          <a:p>
            <a:r>
              <a:rPr lang="en-US" dirty="0"/>
              <a:t>What does the literature say?</a:t>
            </a:r>
          </a:p>
        </p:txBody>
      </p:sp>
      <p:pic>
        <p:nvPicPr>
          <p:cNvPr id="2" name="Picture 2" descr="C:\Users\psdcwalk\AppData\Local\Microsoft\Windows\Temporary Internet Files\Content.IE5\WJOF58RU\2f85641f-398b-4244-aaa1-0f1a1012a7ac.jpg">
            <a:extLst>
              <a:ext uri="{FF2B5EF4-FFF2-40B4-BE49-F238E27FC236}">
                <a16:creationId xmlns:a16="http://schemas.microsoft.com/office/drawing/2014/main" id="{85647AAA-77FA-B854-D3C0-C8BA3E0ED0D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 b="3906"/>
          <a:stretch/>
        </p:blipFill>
        <p:spPr bwMode="auto">
          <a:xfrm>
            <a:off x="4489521" y="2730444"/>
            <a:ext cx="3212958" cy="3562717"/>
          </a:xfrm>
          <a:prstGeom prst="rect">
            <a:avLst/>
          </a:prstGeom>
          <a:noFill/>
          <a:ln w="508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39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D21D34-6153-06C4-2F17-267255018E87}"/>
              </a:ext>
            </a:extLst>
          </p:cNvPr>
          <p:cNvSpPr txBox="1"/>
          <p:nvPr/>
        </p:nvSpPr>
        <p:spPr>
          <a:xfrm>
            <a:off x="0" y="0"/>
            <a:ext cx="12117858" cy="7255832"/>
          </a:xfrm>
          <a:prstGeom prst="rect">
            <a:avLst/>
          </a:prstGeom>
          <a:noFill/>
        </p:spPr>
        <p:txBody>
          <a:bodyPr wrap="square" rtlCol="0">
            <a:spAutoFit/>
          </a:bodyPr>
          <a:lstStyle/>
          <a:p>
            <a:r>
              <a:rPr lang="en-GB" sz="1600" dirty="0"/>
              <a:t>WHAT DOES THE LITERATURE SAY ABOUT DISABILITY SPORT? </a:t>
            </a:r>
          </a:p>
          <a:p>
            <a:endParaRPr lang="en-GB" sz="1600" dirty="0"/>
          </a:p>
          <a:p>
            <a:pPr marL="285750" indent="-285750">
              <a:buFontTx/>
              <a:buChar char="-"/>
            </a:pPr>
            <a:r>
              <a:rPr lang="en-GB" sz="1600" dirty="0"/>
              <a:t>McConkey (2021) says that including people with disabilities can be tough for both the athlete and the coach due to all the planning which needs to take place prior to the session itself. Coaching is a process and is much more than one session. </a:t>
            </a:r>
          </a:p>
          <a:p>
            <a:pPr marL="285750" indent="-285750">
              <a:buFontTx/>
              <a:buChar char="-"/>
            </a:pPr>
            <a:endParaRPr lang="en-GB" sz="1600" dirty="0"/>
          </a:p>
          <a:p>
            <a:pPr marL="285750" indent="-285750">
              <a:buFontTx/>
              <a:buChar char="-"/>
            </a:pPr>
            <a:r>
              <a:rPr lang="en-GB" sz="1600" dirty="0"/>
              <a:t>It has been previously said that the coaching role itself can be vital for people with disabilities if the stigma around disability sport is to be addressed. (</a:t>
            </a:r>
            <a:r>
              <a:rPr lang="en-GB" sz="1600" dirty="0">
                <a:effectLst/>
                <a:ea typeface="Calibri" panose="020F0502020204030204" pitchFamily="34" charset="0"/>
              </a:rPr>
              <a:t>Black,2011; Hassan and Lynch 2014 as cited in McConkey,2016)</a:t>
            </a:r>
          </a:p>
          <a:p>
            <a:pPr marL="285750" indent="-285750">
              <a:buFontTx/>
              <a:buChar char="-"/>
            </a:pPr>
            <a:endParaRPr lang="en-GB" sz="1600" dirty="0"/>
          </a:p>
          <a:p>
            <a:pPr marL="285750" indent="-285750">
              <a:buFontTx/>
              <a:buChar char="-"/>
            </a:pPr>
            <a:r>
              <a:rPr lang="en-GB" sz="1600" dirty="0"/>
              <a:t>Between 29-50% of disabled people are classed as overweight which brings extra barriers for people with disabilities in relation to accessing sport and physical activity. (Grandisson et al, 2012) </a:t>
            </a:r>
          </a:p>
          <a:p>
            <a:pPr marL="285750" indent="-285750">
              <a:buFontTx/>
              <a:buChar char="-"/>
            </a:pPr>
            <a:endParaRPr lang="en-GB" sz="1600" dirty="0"/>
          </a:p>
          <a:p>
            <a:pPr marL="285750" indent="-285750">
              <a:buFontTx/>
              <a:buChar char="-"/>
            </a:pPr>
            <a:r>
              <a:rPr lang="en-GB" sz="1600" dirty="0"/>
              <a:t>If interested: </a:t>
            </a:r>
          </a:p>
          <a:p>
            <a:pPr marL="285750" indent="-285750">
              <a:buFontTx/>
              <a:buChar char="-"/>
            </a:pPr>
            <a:endParaRPr lang="en-GB" sz="1600" dirty="0"/>
          </a:p>
          <a:p>
            <a:pPr marL="285750" indent="-285750">
              <a:buFontTx/>
              <a:buChar char="-"/>
            </a:pPr>
            <a:r>
              <a:rPr lang="en-GB" sz="1600" dirty="0">
                <a:effectLst/>
                <a:ea typeface="Calibri" panose="020F0502020204030204" pitchFamily="34" charset="0"/>
                <a:cs typeface="Times New Roman" panose="02020603050405020304" pitchFamily="18" charset="0"/>
              </a:rPr>
              <a:t>Darcy, S., Lock.D., and Taylor, T. (2017) “Enabling Inclusive Sport Participation: Effects of Disability and Support Needs on Constraints to Participation” Leisure Sciences (39), p20-41. </a:t>
            </a:r>
            <a:br>
              <a:rPr lang="en-GB" sz="1600" dirty="0">
                <a:effectLst/>
                <a:ea typeface="Calibri" panose="020F0502020204030204" pitchFamily="34" charset="0"/>
                <a:cs typeface="Times New Roman" panose="02020603050405020304" pitchFamily="18" charset="0"/>
              </a:rPr>
            </a:br>
            <a:endParaRPr lang="en-GB" sz="1600" dirty="0">
              <a:effectLst/>
              <a:ea typeface="Calibri" panose="020F0502020204030204" pitchFamily="34" charset="0"/>
              <a:cs typeface="Times New Roman" panose="02020603050405020304" pitchFamily="18" charset="0"/>
            </a:endParaRPr>
          </a:p>
          <a:p>
            <a:pPr marL="285750" indent="-285750">
              <a:buFontTx/>
              <a:buChar char="-"/>
            </a:pPr>
            <a:r>
              <a:rPr lang="en-GB" sz="1600" dirty="0">
                <a:effectLst/>
                <a:ea typeface="Calibri" panose="020F0502020204030204" pitchFamily="34" charset="0"/>
                <a:cs typeface="Times New Roman" panose="02020603050405020304" pitchFamily="18" charset="0"/>
              </a:rPr>
              <a:t>French, D and Hainsworth, J (2001), “There aren’t any buses and the swimming pool is always cold!”. Managing Leisure, p35-49.</a:t>
            </a:r>
            <a:br>
              <a:rPr lang="en-GB" sz="1600" dirty="0">
                <a:effectLst/>
                <a:ea typeface="Calibri" panose="020F0502020204030204" pitchFamily="34" charset="0"/>
                <a:cs typeface="Times New Roman" panose="02020603050405020304" pitchFamily="18" charset="0"/>
              </a:rPr>
            </a:br>
            <a:endParaRPr lang="en-GB" sz="1600" dirty="0">
              <a:effectLst/>
              <a:ea typeface="Calibri" panose="020F0502020204030204" pitchFamily="34" charset="0"/>
              <a:cs typeface="Times New Roman" panose="02020603050405020304" pitchFamily="18" charset="0"/>
            </a:endParaRPr>
          </a:p>
          <a:p>
            <a:pPr marL="285750" indent="-285750">
              <a:buFontTx/>
              <a:buChar char="-"/>
            </a:pPr>
            <a:r>
              <a:rPr lang="en-GB" sz="1600" dirty="0">
                <a:effectLst/>
                <a:ea typeface="Calibri" panose="020F0502020204030204" pitchFamily="34" charset="0"/>
                <a:cs typeface="Times New Roman" panose="02020603050405020304" pitchFamily="18" charset="0"/>
              </a:rPr>
              <a:t>Grandisson, M., Tetreault, S. and Freeman, Andrew R. “Enabling Integration in Sports for Adolescents with Intellectual Disabilities”. Journal of Applied Research in Intellectual Disabilities. 25 (3), p217-230.</a:t>
            </a:r>
            <a:br>
              <a:rPr lang="en-GB" sz="1600" dirty="0">
                <a:effectLst/>
                <a:ea typeface="Calibri" panose="020F0502020204030204" pitchFamily="34" charset="0"/>
                <a:cs typeface="Times New Roman" panose="02020603050405020304" pitchFamily="18" charset="0"/>
              </a:rPr>
            </a:br>
            <a:endParaRPr lang="en-GB" sz="1600" dirty="0">
              <a:effectLst/>
              <a:ea typeface="Calibri" panose="020F0502020204030204" pitchFamily="34" charset="0"/>
              <a:cs typeface="Times New Roman" panose="02020603050405020304" pitchFamily="18" charset="0"/>
            </a:endParaRPr>
          </a:p>
          <a:p>
            <a:pPr marL="285750" indent="-285750">
              <a:buFontTx/>
              <a:buChar char="-"/>
            </a:pPr>
            <a:r>
              <a:rPr lang="en-GB" sz="1600" dirty="0">
                <a:effectLst/>
                <a:ea typeface="Calibri" panose="020F0502020204030204" pitchFamily="34" charset="0"/>
                <a:cs typeface="Times New Roman" panose="02020603050405020304" pitchFamily="18" charset="0"/>
              </a:rPr>
              <a:t>Kitchin, P. Peile, C and Lowther, J (2019). “Mobilizing capacity to achieve the mainstreaming of disability sport”. Managing Sport and Leisure 24 (6), p424-444.</a:t>
            </a:r>
            <a:br>
              <a:rPr lang="en-GB" sz="1600" dirty="0">
                <a:effectLst/>
                <a:ea typeface="Calibri" panose="020F0502020204030204" pitchFamily="34" charset="0"/>
                <a:cs typeface="Times New Roman" panose="02020603050405020304" pitchFamily="18" charset="0"/>
              </a:rPr>
            </a:br>
            <a:endParaRPr lang="en-GB" sz="1600" dirty="0">
              <a:effectLst/>
              <a:ea typeface="Calibri" panose="020F0502020204030204" pitchFamily="34" charset="0"/>
              <a:cs typeface="Times New Roman" panose="02020603050405020304" pitchFamily="18" charset="0"/>
            </a:endParaRPr>
          </a:p>
          <a:p>
            <a:pPr marL="285750" indent="-285750">
              <a:buFontTx/>
              <a:buChar char="-"/>
            </a:pPr>
            <a:r>
              <a:rPr lang="en-GB" sz="1600" dirty="0">
                <a:effectLst/>
                <a:ea typeface="Calibri" panose="020F0502020204030204" pitchFamily="34" charset="0"/>
                <a:cs typeface="Times New Roman" panose="02020603050405020304" pitchFamily="18" charset="0"/>
              </a:rPr>
              <a:t>McConkey, R., Pochstein, F., Carlin, L., Menke, S. (2021), Promoting the social inclusion of players with intellectual disabilities: an assessment tool for sports coaches.” Sport in Society, 24 (3) p430-439.”</a:t>
            </a:r>
          </a:p>
          <a:p>
            <a:pPr marL="285750" indent="-285750">
              <a:buFontTx/>
              <a:buChar char="-"/>
            </a:pPr>
            <a:endParaRPr lang="en-GB" sz="1600" dirty="0">
              <a:effectLst/>
              <a:ea typeface="Calibri" panose="020F0502020204030204" pitchFamily="34" charset="0"/>
              <a:cs typeface="Times New Roman" panose="02020603050405020304" pitchFamily="18" charset="0"/>
            </a:endParaRPr>
          </a:p>
          <a:p>
            <a:pPr marL="285750" indent="-285750">
              <a:buFontTx/>
              <a:buChar char="-"/>
            </a:pPr>
            <a:endParaRPr lang="en-GB" sz="1750" dirty="0"/>
          </a:p>
        </p:txBody>
      </p:sp>
    </p:spTree>
    <p:extLst>
      <p:ext uri="{BB962C8B-B14F-4D97-AF65-F5344CB8AC3E}">
        <p14:creationId xmlns:p14="http://schemas.microsoft.com/office/powerpoint/2010/main" val="116904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BB49B-EFF0-A755-163F-5EE4DF582238}"/>
              </a:ext>
            </a:extLst>
          </p:cNvPr>
          <p:cNvSpPr>
            <a:spLocks noGrp="1"/>
          </p:cNvSpPr>
          <p:nvPr>
            <p:ph type="title"/>
          </p:nvPr>
        </p:nvSpPr>
        <p:spPr>
          <a:xfrm>
            <a:off x="633709" y="329514"/>
            <a:ext cx="10353761" cy="832022"/>
          </a:xfrm>
        </p:spPr>
        <p:txBody>
          <a:bodyPr>
            <a:normAutofit/>
          </a:bodyPr>
          <a:lstStyle/>
          <a:p>
            <a:r>
              <a:rPr lang="en-GB" sz="2400" dirty="0"/>
              <a:t>How can we adapt OUR LECTURES/SESSIONS more as teachers/coaches?</a:t>
            </a:r>
          </a:p>
        </p:txBody>
      </p:sp>
      <p:sp>
        <p:nvSpPr>
          <p:cNvPr id="3" name="Content Placeholder 2">
            <a:extLst>
              <a:ext uri="{FF2B5EF4-FFF2-40B4-BE49-F238E27FC236}">
                <a16:creationId xmlns:a16="http://schemas.microsoft.com/office/drawing/2014/main" id="{A3607283-EDC4-D5A9-A66D-4527646C57DF}"/>
              </a:ext>
            </a:extLst>
          </p:cNvPr>
          <p:cNvSpPr>
            <a:spLocks noGrp="1"/>
          </p:cNvSpPr>
          <p:nvPr>
            <p:ph idx="1"/>
          </p:nvPr>
        </p:nvSpPr>
        <p:spPr>
          <a:xfrm>
            <a:off x="411285" y="1457632"/>
            <a:ext cx="10973405" cy="4461255"/>
          </a:xfrm>
        </p:spPr>
        <p:txBody>
          <a:bodyPr>
            <a:normAutofit fontScale="77500" lnSpcReduction="20000"/>
          </a:bodyPr>
          <a:lstStyle/>
          <a:p>
            <a:r>
              <a:rPr lang="en-GB" dirty="0"/>
              <a:t>Ensure that all presentations/lectures are easily accessible for those with disabilities (subtitles on videos, no colour clash etc, BSL Interpreter or 1-1 support if needed). </a:t>
            </a:r>
          </a:p>
          <a:p>
            <a:r>
              <a:rPr lang="en-GB" dirty="0"/>
              <a:t>Ensure that if the activity we are delivering isn’t suitable, make some adaptations. For example if playing 2 touch football and someone has CP, say they can have 5 touches instead. </a:t>
            </a:r>
          </a:p>
          <a:p>
            <a:r>
              <a:rPr lang="en-GB" dirty="0"/>
              <a:t>Educate our students/networks about disability and disability sport. If we don’t do this, it could go back to the 1980s (when disabled people were seen as a burden), this will make them aware and hopefully supportive of disability and disability sport. </a:t>
            </a:r>
          </a:p>
          <a:p>
            <a:r>
              <a:rPr lang="en-GB" dirty="0"/>
              <a:t>Integrate a Disability Sport module onto the sports studies courses. This would make a huge difference. Focus on both grassroots and elite. </a:t>
            </a:r>
          </a:p>
          <a:p>
            <a:r>
              <a:rPr lang="en-GB" dirty="0"/>
              <a:t>Take more of an interest in the students who have disabilities – a lot of them are able to do great things but don’t necessarily always get the support. (I was lucky to have the support of Alex and the other tutors, not many have that support) </a:t>
            </a:r>
          </a:p>
          <a:p>
            <a:r>
              <a:rPr lang="en-GB" dirty="0"/>
              <a:t>Deliver MORE Disability Sport sessions – most sessions can easily be adapted, if a student with a disability isn’t engaging (could have ADHD or Autism etc, let them be the leader (within reason) and allow them to fulfil their potential!. </a:t>
            </a:r>
          </a:p>
          <a:p>
            <a:endParaRPr lang="en-GB" dirty="0"/>
          </a:p>
        </p:txBody>
      </p:sp>
    </p:spTree>
    <p:extLst>
      <p:ext uri="{BB962C8B-B14F-4D97-AF65-F5344CB8AC3E}">
        <p14:creationId xmlns:p14="http://schemas.microsoft.com/office/powerpoint/2010/main" val="314334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AD38-A135-AB3D-6929-7CF65B1D18F4}"/>
              </a:ext>
            </a:extLst>
          </p:cNvPr>
          <p:cNvSpPr>
            <a:spLocks noGrp="1"/>
          </p:cNvSpPr>
          <p:nvPr>
            <p:ph type="title"/>
          </p:nvPr>
        </p:nvSpPr>
        <p:spPr/>
        <p:txBody>
          <a:bodyPr/>
          <a:lstStyle/>
          <a:p>
            <a:r>
              <a:rPr lang="en-GB" dirty="0"/>
              <a:t>ANY QUESTIONS? </a:t>
            </a:r>
          </a:p>
        </p:txBody>
      </p:sp>
      <p:pic>
        <p:nvPicPr>
          <p:cNvPr id="4" name="Picture 2">
            <a:extLst>
              <a:ext uri="{FF2B5EF4-FFF2-40B4-BE49-F238E27FC236}">
                <a16:creationId xmlns:a16="http://schemas.microsoft.com/office/drawing/2014/main" id="{DB1E5ECC-957D-52C4-8224-F2055D79D23E}"/>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15" b="3906"/>
          <a:stretch/>
        </p:blipFill>
        <p:spPr bwMode="auto">
          <a:xfrm>
            <a:off x="3732885" y="1628830"/>
            <a:ext cx="4166058" cy="4619570"/>
          </a:xfrm>
          <a:prstGeom prst="rect">
            <a:avLst/>
          </a:prstGeom>
          <a:noFill/>
          <a:ln w="508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28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534" y="0"/>
            <a:ext cx="9955877" cy="1099358"/>
          </a:xfrm>
        </p:spPr>
        <p:txBody>
          <a:bodyPr>
            <a:normAutofit/>
          </a:bodyPr>
          <a:lstStyle/>
          <a:p>
            <a:r>
              <a:rPr lang="en-US" dirty="0"/>
              <a:t>How is disability defined? (Definition, facts and statistics </a:t>
            </a:r>
          </a:p>
        </p:txBody>
      </p:sp>
      <p:sp>
        <p:nvSpPr>
          <p:cNvPr id="3" name="Content Placeholder 2"/>
          <p:cNvSpPr>
            <a:spLocks noGrp="1"/>
          </p:cNvSpPr>
          <p:nvPr>
            <p:ph idx="1"/>
          </p:nvPr>
        </p:nvSpPr>
        <p:spPr>
          <a:xfrm>
            <a:off x="127460" y="1307175"/>
            <a:ext cx="11685599" cy="4220414"/>
          </a:xfrm>
        </p:spPr>
        <p:txBody>
          <a:bodyPr>
            <a:normAutofit lnSpcReduction="10000"/>
          </a:bodyPr>
          <a:lstStyle/>
          <a:p>
            <a:r>
              <a:rPr lang="en-US" sz="1600" dirty="0">
                <a:latin typeface="Arial Rounded MT Bold" panose="020F0704030504030204" pitchFamily="34" charset="0"/>
              </a:rPr>
              <a:t>According to the Oxford Learner Dictionary, disability is defined as “</a:t>
            </a:r>
            <a:r>
              <a:rPr lang="en-GB" sz="1600" b="0" i="0" dirty="0">
                <a:effectLst/>
                <a:latin typeface="Arial Rounded MT Bold" panose="020F0704030504030204" pitchFamily="34" charset="0"/>
              </a:rPr>
              <a:t>a physical or mental condition that makes it difficult for somebody to do some things that most other people can do”</a:t>
            </a:r>
            <a:endParaRPr lang="en-US" sz="1600" dirty="0">
              <a:latin typeface="Arial Rounded MT Bold" panose="020F0704030504030204" pitchFamily="34" charset="0"/>
            </a:endParaRPr>
          </a:p>
          <a:p>
            <a:r>
              <a:rPr lang="en-US" sz="1600" dirty="0">
                <a:latin typeface="Arial Rounded MT Bold" panose="020F0704030504030204" pitchFamily="34" charset="0"/>
              </a:rPr>
              <a:t>People with disabilities are twice as likely to be inactive compared to their non-disabled peers (Activity Alliance, 2022).</a:t>
            </a:r>
          </a:p>
          <a:p>
            <a:r>
              <a:rPr lang="en-US" sz="1600" dirty="0">
                <a:latin typeface="Arial Rounded MT Bold" panose="020F0704030504030204" pitchFamily="34" charset="0"/>
              </a:rPr>
              <a:t>1 in 5 people (20%) in the UK are classed as having a disability (Sport England, 2016)</a:t>
            </a:r>
          </a:p>
          <a:p>
            <a:r>
              <a:rPr lang="en-US" sz="1600" dirty="0">
                <a:latin typeface="Arial Rounded MT Bold" panose="020F0704030504030204" pitchFamily="34" charset="0"/>
              </a:rPr>
              <a:t>Over 50,000 disabled young people throughout the country were given opportunities to take part in sport and physical activity in 2021/22 through their SEND Schools through Panathlon (A disability sport charity).</a:t>
            </a:r>
          </a:p>
          <a:p>
            <a:r>
              <a:rPr lang="en-US" sz="1600" dirty="0">
                <a:latin typeface="Arial Rounded MT Bold" panose="020F0704030504030204" pitchFamily="34" charset="0"/>
              </a:rPr>
              <a:t>Read about the work Panathlon do in Merseyside and the impact it is having here. Our local Panathlon Events Officer is now James Dixon from Greenbank Sports Academy (formerly it was Steve Sullivan).</a:t>
            </a:r>
            <a:br>
              <a:rPr lang="en-US" sz="1600" dirty="0">
                <a:latin typeface="Arial Rounded MT Bold" panose="020F0704030504030204" pitchFamily="34" charset="0"/>
              </a:rPr>
            </a:br>
            <a:br>
              <a:rPr lang="en-US" sz="1600" dirty="0">
                <a:latin typeface="Arial Rounded MT Bold" panose="020F0704030504030204" pitchFamily="34" charset="0"/>
              </a:rPr>
            </a:br>
            <a:r>
              <a:rPr lang="en-GB" sz="1600" dirty="0">
                <a:hlinkClick r:id="rId2">
                  <a:extLst>
                    <a:ext uri="{A12FA001-AC4F-418D-AE19-62706E023703}">
                      <ahyp:hlinkClr xmlns:ahyp="http://schemas.microsoft.com/office/drawing/2018/hyperlinkcolor" val="tx"/>
                    </a:ext>
                  </a:extLst>
                </a:hlinkClick>
              </a:rPr>
              <a:t>Panathlon pays tribute to disability sport pioneer Steve Sullivan - Panathlon Challenge | Panathlon Foundation Ltd. Registered Charity: 1072638</a:t>
            </a:r>
            <a:br>
              <a:rPr lang="en-US" sz="1600" dirty="0">
                <a:solidFill>
                  <a:schemeClr val="tx2"/>
                </a:solidFill>
                <a:latin typeface="Arial Rounded MT Bold" panose="020F0704030504030204" pitchFamily="34" charset="0"/>
              </a:rPr>
            </a:br>
            <a:endParaRPr lang="en-US" sz="1600" dirty="0">
              <a:solidFill>
                <a:schemeClr val="tx2"/>
              </a:solidFill>
              <a:latin typeface="Arial Rounded MT Bold" panose="020F0704030504030204" pitchFamily="34" charset="0"/>
            </a:endParaRPr>
          </a:p>
          <a:p>
            <a:endParaRPr lang="en-US" sz="2300" dirty="0">
              <a:solidFill>
                <a:schemeClr val="tx2"/>
              </a:solidFill>
              <a:latin typeface="Arial Rounded MT Bold" panose="020F0704030504030204" pitchFamily="34" charset="0"/>
            </a:endParaRPr>
          </a:p>
          <a:p>
            <a:endParaRPr lang="en-US" sz="2300" dirty="0">
              <a:solidFill>
                <a:schemeClr val="tx2"/>
              </a:solidFill>
              <a:latin typeface="Arial Rounded MT Bold" panose="020F0704030504030204" pitchFamily="34" charset="0"/>
            </a:endParaRPr>
          </a:p>
          <a:p>
            <a:endParaRPr lang="en-US" dirty="0"/>
          </a:p>
          <a:p>
            <a:endParaRPr lang="en-US" dirty="0"/>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96" y="174567"/>
            <a:ext cx="9144000" cy="1143000"/>
          </a:xfrm>
        </p:spPr>
        <p:txBody>
          <a:bodyPr>
            <a:normAutofit/>
          </a:bodyPr>
          <a:lstStyle/>
          <a:p>
            <a:r>
              <a:rPr lang="en-US" dirty="0"/>
              <a:t>What forms of disability sport currently exist?</a:t>
            </a:r>
          </a:p>
        </p:txBody>
      </p:sp>
      <p:sp>
        <p:nvSpPr>
          <p:cNvPr id="4" name="Content Placeholder 3">
            <a:extLst>
              <a:ext uri="{FF2B5EF4-FFF2-40B4-BE49-F238E27FC236}">
                <a16:creationId xmlns:a16="http://schemas.microsoft.com/office/drawing/2014/main" id="{D21B762F-280A-2284-BE1C-5F76DCE9B4B6}"/>
              </a:ext>
            </a:extLst>
          </p:cNvPr>
          <p:cNvSpPr>
            <a:spLocks noGrp="1"/>
          </p:cNvSpPr>
          <p:nvPr>
            <p:ph idx="1"/>
          </p:nvPr>
        </p:nvSpPr>
        <p:spPr>
          <a:xfrm>
            <a:off x="288174" y="1425632"/>
            <a:ext cx="8971156" cy="5432368"/>
          </a:xfrm>
        </p:spPr>
        <p:txBody>
          <a:bodyPr>
            <a:normAutofit/>
          </a:bodyPr>
          <a:lstStyle/>
          <a:p>
            <a:r>
              <a:rPr lang="en-GB" sz="1600" dirty="0">
                <a:latin typeface="Arial Rounded MT Bold" panose="020F0704030504030204" pitchFamily="34" charset="0"/>
              </a:rPr>
              <a:t>Powerchair Football – players have a front bumper and the aim is for them to use the side of it to pass the ball to their teammates. There is 5 speeds on the powerchairs, 5 being the fastest and 1 being the slowest. </a:t>
            </a:r>
          </a:p>
          <a:p>
            <a:r>
              <a:rPr lang="en-GB" sz="1600" dirty="0">
                <a:latin typeface="Arial Rounded MT Bold" panose="020F0704030504030204" pitchFamily="34" charset="0"/>
              </a:rPr>
              <a:t>Ambulant Disability Football – for people who are physically mobile but also may have learning disabilities (ADHD, Autism, Aspergers, Downs Syndrome, Autistic Spectrum Disorder, Epilepsy, Amputees, Spina Bifida – the list is endless!) </a:t>
            </a:r>
          </a:p>
          <a:p>
            <a:r>
              <a:rPr lang="en-GB" sz="1600" dirty="0">
                <a:latin typeface="Arial Rounded MT Bold" panose="020F0704030504030204" pitchFamily="34" charset="0"/>
              </a:rPr>
              <a:t>Deaf/Hard of Hearing Football – for people with hearing impairments (The FA also have their own pathway for the amputee England teams).</a:t>
            </a:r>
          </a:p>
          <a:p>
            <a:r>
              <a:rPr lang="en-GB" sz="1600" dirty="0">
                <a:latin typeface="Arial Rounded MT Bold" panose="020F0704030504030204" pitchFamily="34" charset="0"/>
              </a:rPr>
              <a:t>Amputee – for people with only 1 leg or arm (The FA also have their own pathway for the amputee England teams)</a:t>
            </a:r>
          </a:p>
          <a:p>
            <a:r>
              <a:rPr lang="en-GB" sz="1600" dirty="0">
                <a:latin typeface="Arial Rounded MT Bold" panose="020F0704030504030204" pitchFamily="34" charset="0"/>
              </a:rPr>
              <a:t>Visual Impaired Football – A form of football with a bell inside the football designed for those who cannot see at all or have limited vision. (those who cannot see anything will usually have a guide for their safety).</a:t>
            </a:r>
          </a:p>
          <a:p>
            <a:endParaRPr lang="en-GB" sz="1600" dirty="0">
              <a:solidFill>
                <a:schemeClr val="tx2"/>
              </a:solidFill>
              <a:latin typeface="Arial Rounded MT Bold" panose="020F0704030504030204" pitchFamily="34" charset="0"/>
            </a:endParaRPr>
          </a:p>
          <a:p>
            <a:endParaRPr lang="en-GB" sz="2400" dirty="0">
              <a:solidFill>
                <a:schemeClr val="tx2"/>
              </a:solidFill>
            </a:endParaRPr>
          </a:p>
        </p:txBody>
      </p:sp>
      <p:pic>
        <p:nvPicPr>
          <p:cNvPr id="1026" name="Picture 2" descr="What is Powerchair Football? » Wessex Warriors">
            <a:extLst>
              <a:ext uri="{FF2B5EF4-FFF2-40B4-BE49-F238E27FC236}">
                <a16:creationId xmlns:a16="http://schemas.microsoft.com/office/drawing/2014/main" id="{B39DE828-8DE9-F6A6-0232-B0A6C9497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9330" y="1317567"/>
            <a:ext cx="234315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England Amputee Football Association - Home | Facebook">
            <a:extLst>
              <a:ext uri="{FF2B5EF4-FFF2-40B4-BE49-F238E27FC236}">
                <a16:creationId xmlns:a16="http://schemas.microsoft.com/office/drawing/2014/main" id="{D8914B4B-0363-5F18-4F7E-EF5FE7CB9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9330" y="3341629"/>
            <a:ext cx="234315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59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E249-A41A-DF18-1739-962EE6D18AC6}"/>
              </a:ext>
            </a:extLst>
          </p:cNvPr>
          <p:cNvSpPr>
            <a:spLocks noGrp="1"/>
          </p:cNvSpPr>
          <p:nvPr>
            <p:ph type="title"/>
          </p:nvPr>
        </p:nvSpPr>
        <p:spPr>
          <a:xfrm>
            <a:off x="0" y="82379"/>
            <a:ext cx="10353761" cy="1326321"/>
          </a:xfrm>
        </p:spPr>
        <p:txBody>
          <a:bodyPr/>
          <a:lstStyle/>
          <a:p>
            <a:r>
              <a:rPr lang="en-GB" dirty="0"/>
              <a:t>Other types of disability sports</a:t>
            </a:r>
          </a:p>
        </p:txBody>
      </p:sp>
      <p:sp>
        <p:nvSpPr>
          <p:cNvPr id="3" name="Content Placeholder 2">
            <a:extLst>
              <a:ext uri="{FF2B5EF4-FFF2-40B4-BE49-F238E27FC236}">
                <a16:creationId xmlns:a16="http://schemas.microsoft.com/office/drawing/2014/main" id="{93FBD5B5-C491-C26E-516E-7F60671A1AA3}"/>
              </a:ext>
            </a:extLst>
          </p:cNvPr>
          <p:cNvSpPr>
            <a:spLocks noGrp="1"/>
          </p:cNvSpPr>
          <p:nvPr>
            <p:ph idx="1"/>
          </p:nvPr>
        </p:nvSpPr>
        <p:spPr>
          <a:xfrm>
            <a:off x="287719" y="1243680"/>
            <a:ext cx="5668238" cy="5173595"/>
          </a:xfrm>
        </p:spPr>
        <p:txBody>
          <a:bodyPr>
            <a:normAutofit fontScale="92500" lnSpcReduction="10000"/>
          </a:bodyPr>
          <a:lstStyle/>
          <a:p>
            <a:r>
              <a:rPr lang="en-GB" sz="1800" dirty="0"/>
              <a:t>Sitting volleyball – volleyball but sitting down. </a:t>
            </a:r>
          </a:p>
          <a:p>
            <a:r>
              <a:rPr lang="en-GB" sz="1800" dirty="0"/>
              <a:t>Boccia – a game of tactics and strategy. Three types of ball – Jack (white), Red and Blue. Players propel the balls (red always starts) and try to get their balls closer to the jack than their opponent. A point is offered for every ball of their colour that is closer to the jack than their opponents. </a:t>
            </a:r>
          </a:p>
          <a:p>
            <a:r>
              <a:rPr lang="en-GB" sz="1800" dirty="0"/>
              <a:t>New Age </a:t>
            </a:r>
            <a:r>
              <a:rPr lang="en-GB" sz="1800" dirty="0" err="1"/>
              <a:t>Kurling</a:t>
            </a:r>
            <a:r>
              <a:rPr lang="en-GB" sz="1800" dirty="0"/>
              <a:t> – played on ice in the </a:t>
            </a:r>
            <a:r>
              <a:rPr lang="en-GB" sz="1800" dirty="0" err="1"/>
              <a:t>paralympics</a:t>
            </a:r>
            <a:r>
              <a:rPr lang="en-GB" sz="1800" dirty="0"/>
              <a:t> but in grassroots, played on a mat, on your knees and push the  stone onto the mat, you can score so many points depending on what number you land on (5,10,25 and 50 usually). </a:t>
            </a:r>
          </a:p>
          <a:p>
            <a:r>
              <a:rPr lang="en-GB" sz="1800" dirty="0"/>
              <a:t>Kinball – probably the second or third most accessible sport as anyone can play. Even wheelchair users (with correct safety precautions in place). </a:t>
            </a:r>
          </a:p>
        </p:txBody>
      </p:sp>
      <p:pic>
        <p:nvPicPr>
          <p:cNvPr id="4" name="Picture 2" descr="Image">
            <a:extLst>
              <a:ext uri="{FF2B5EF4-FFF2-40B4-BE49-F238E27FC236}">
                <a16:creationId xmlns:a16="http://schemas.microsoft.com/office/drawing/2014/main" id="{D74B73A2-D277-A817-A9B7-4B094B12E3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2116" y="1017034"/>
            <a:ext cx="4765354" cy="3574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99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09728"/>
            <a:ext cx="10809316" cy="1143000"/>
          </a:xfrm>
        </p:spPr>
        <p:txBody>
          <a:bodyPr>
            <a:normAutofit/>
          </a:bodyPr>
          <a:lstStyle/>
          <a:p>
            <a:r>
              <a:rPr lang="en-US" b="1" dirty="0"/>
              <a:t>What to consider when working with people who have disabilities</a:t>
            </a:r>
          </a:p>
        </p:txBody>
      </p:sp>
      <p:sp>
        <p:nvSpPr>
          <p:cNvPr id="5" name="Content Placeholder 4">
            <a:extLst>
              <a:ext uri="{FF2B5EF4-FFF2-40B4-BE49-F238E27FC236}">
                <a16:creationId xmlns:a16="http://schemas.microsoft.com/office/drawing/2014/main" id="{6BB482C5-3B5C-7B08-C536-D7BC13AD144E}"/>
              </a:ext>
            </a:extLst>
          </p:cNvPr>
          <p:cNvSpPr>
            <a:spLocks noGrp="1"/>
          </p:cNvSpPr>
          <p:nvPr>
            <p:ph sz="half" idx="1"/>
          </p:nvPr>
        </p:nvSpPr>
        <p:spPr>
          <a:xfrm>
            <a:off x="169024" y="1390304"/>
            <a:ext cx="5225935" cy="4462272"/>
          </a:xfrm>
        </p:spPr>
        <p:txBody>
          <a:bodyPr>
            <a:normAutofit lnSpcReduction="10000"/>
          </a:bodyPr>
          <a:lstStyle/>
          <a:p>
            <a:r>
              <a:rPr lang="en-GB" sz="1800" b="1" dirty="0">
                <a:latin typeface="Arial Nova Light" panose="020B0304020202020204" pitchFamily="34" charset="0"/>
              </a:rPr>
              <a:t>Does a deaf person require an interpreter for BSL (British Sign Language) and are they able to lip read? – even knowing the basic signs yourself can help to break the communication barrier! </a:t>
            </a:r>
          </a:p>
          <a:p>
            <a:r>
              <a:rPr lang="en-GB" sz="1800" b="1" dirty="0">
                <a:latin typeface="Arial Nova Light" panose="020B0304020202020204" pitchFamily="34" charset="0"/>
              </a:rPr>
              <a:t>The STEP Principle (Space, Task/Time, Equipment, People) – all these things put together can make a really good inclusive session! </a:t>
            </a:r>
          </a:p>
          <a:p>
            <a:r>
              <a:rPr lang="en-GB" sz="1800" b="1" dirty="0">
                <a:latin typeface="Arial Nova Light" panose="020B0304020202020204" pitchFamily="34" charset="0"/>
              </a:rPr>
              <a:t>The person’s condition and how it affects them – in other words, know your participant! (for example, if they have a memory issue that comes with their condition, allowing them more time for the task to be done). </a:t>
            </a:r>
          </a:p>
        </p:txBody>
      </p:sp>
      <p:pic>
        <p:nvPicPr>
          <p:cNvPr id="3074" name="Picture 2" descr="Learn the BSL alphabet | Deaf Action">
            <a:extLst>
              <a:ext uri="{FF2B5EF4-FFF2-40B4-BE49-F238E27FC236}">
                <a16:creationId xmlns:a16="http://schemas.microsoft.com/office/drawing/2014/main" id="{95D2A291-E5F4-C192-483C-E7311536FB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7017" y="1178589"/>
            <a:ext cx="3923603" cy="23636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D50A9EC-35C6-9710-D51A-A03D20541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7016" y="3621440"/>
            <a:ext cx="3923603" cy="283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46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8843A-9EC0-C89F-4548-CDA7FBB24570}"/>
              </a:ext>
            </a:extLst>
          </p:cNvPr>
          <p:cNvSpPr>
            <a:spLocks noGrp="1"/>
          </p:cNvSpPr>
          <p:nvPr>
            <p:ph type="title"/>
          </p:nvPr>
        </p:nvSpPr>
        <p:spPr/>
        <p:txBody>
          <a:bodyPr/>
          <a:lstStyle/>
          <a:p>
            <a:r>
              <a:rPr lang="en-GB" dirty="0"/>
              <a:t>THE STEP PRINCIPLE</a:t>
            </a:r>
          </a:p>
        </p:txBody>
      </p:sp>
      <p:sp>
        <p:nvSpPr>
          <p:cNvPr id="3" name="Content Placeholder 2">
            <a:extLst>
              <a:ext uri="{FF2B5EF4-FFF2-40B4-BE49-F238E27FC236}">
                <a16:creationId xmlns:a16="http://schemas.microsoft.com/office/drawing/2014/main" id="{5B068C26-35CB-AB9E-DAD8-79DBBE9F562A}"/>
              </a:ext>
            </a:extLst>
          </p:cNvPr>
          <p:cNvSpPr>
            <a:spLocks noGrp="1"/>
          </p:cNvSpPr>
          <p:nvPr>
            <p:ph sz="half" idx="1"/>
          </p:nvPr>
        </p:nvSpPr>
        <p:spPr/>
        <p:txBody>
          <a:bodyPr>
            <a:normAutofit fontScale="85000" lnSpcReduction="20000"/>
          </a:bodyPr>
          <a:lstStyle/>
          <a:p>
            <a:r>
              <a:rPr lang="en-GB" dirty="0"/>
              <a:t>STEP – Step stands for: </a:t>
            </a:r>
          </a:p>
          <a:p>
            <a:pPr>
              <a:buFontTx/>
              <a:buChar char="-"/>
            </a:pPr>
            <a:r>
              <a:rPr lang="en-GB" dirty="0"/>
              <a:t>Space – How much space do you have?</a:t>
            </a:r>
          </a:p>
          <a:p>
            <a:pPr>
              <a:buFontTx/>
              <a:buChar char="-"/>
            </a:pPr>
            <a:r>
              <a:rPr lang="en-GB" dirty="0"/>
              <a:t>Task – what are the participants/coaches being asked to do </a:t>
            </a:r>
          </a:p>
          <a:p>
            <a:pPr>
              <a:buFontTx/>
              <a:buChar char="-"/>
            </a:pPr>
            <a:r>
              <a:rPr lang="en-GB" dirty="0"/>
              <a:t>Equipment – what equipment do you need? (cones, footballs, goals etc.) </a:t>
            </a:r>
          </a:p>
          <a:p>
            <a:pPr>
              <a:buFontTx/>
              <a:buChar char="-"/>
            </a:pPr>
            <a:r>
              <a:rPr lang="en-GB" dirty="0"/>
              <a:t>People – who are your participants? (do they come from a minority ethnic background – disability, BAME, mental health). </a:t>
            </a:r>
          </a:p>
          <a:p>
            <a:pPr>
              <a:buFontTx/>
              <a:buChar char="-"/>
            </a:pPr>
            <a:r>
              <a:rPr lang="en-GB" dirty="0"/>
              <a:t>All these things need to be considered in order to create a great session!. </a:t>
            </a:r>
          </a:p>
        </p:txBody>
      </p:sp>
      <p:pic>
        <p:nvPicPr>
          <p:cNvPr id="5" name="Picture 4">
            <a:extLst>
              <a:ext uri="{FF2B5EF4-FFF2-40B4-BE49-F238E27FC236}">
                <a16:creationId xmlns:a16="http://schemas.microsoft.com/office/drawing/2014/main" id="{06D91D70-5EFC-DB30-F8A4-27C7214347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799" y="1806739"/>
            <a:ext cx="5910364" cy="427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79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6FEFF0-108B-630F-DE7F-5CC9E939D9E2}"/>
              </a:ext>
            </a:extLst>
          </p:cNvPr>
          <p:cNvSpPr txBox="1"/>
          <p:nvPr/>
        </p:nvSpPr>
        <p:spPr>
          <a:xfrm>
            <a:off x="5700584" y="724929"/>
            <a:ext cx="4679091" cy="5016758"/>
          </a:xfrm>
          <a:prstGeom prst="rect">
            <a:avLst/>
          </a:prstGeom>
          <a:noFill/>
        </p:spPr>
        <p:txBody>
          <a:bodyPr wrap="square" rtlCol="0">
            <a:spAutoFit/>
          </a:bodyPr>
          <a:lstStyle/>
          <a:p>
            <a:r>
              <a:rPr lang="en-GB" sz="2000" dirty="0"/>
              <a:t>TASK! – Using the STEP Principle, think about how this may apply in your current setting.</a:t>
            </a:r>
          </a:p>
          <a:p>
            <a:br>
              <a:rPr lang="en-GB" sz="2000" dirty="0"/>
            </a:br>
            <a:r>
              <a:rPr lang="en-GB" sz="2000" dirty="0"/>
              <a:t>Think about:</a:t>
            </a:r>
          </a:p>
          <a:p>
            <a:pPr marL="342900" indent="-342900">
              <a:buFontTx/>
              <a:buChar char="-"/>
            </a:pPr>
            <a:r>
              <a:rPr lang="en-GB" sz="2000" dirty="0"/>
              <a:t>The students you teach/coach</a:t>
            </a:r>
          </a:p>
          <a:p>
            <a:pPr marL="342900" indent="-342900">
              <a:buFontTx/>
              <a:buChar char="-"/>
            </a:pPr>
            <a:r>
              <a:rPr lang="en-GB" sz="2000" dirty="0"/>
              <a:t>How could you adapt an activity you already do in your setting to suit those students needs? </a:t>
            </a:r>
          </a:p>
          <a:p>
            <a:pPr marL="342900" indent="-342900">
              <a:buFontTx/>
              <a:buChar char="-"/>
            </a:pPr>
            <a:endParaRPr lang="en-GB" sz="2000" dirty="0"/>
          </a:p>
          <a:p>
            <a:r>
              <a:rPr lang="en-GB" sz="2000" dirty="0"/>
              <a:t>STEP </a:t>
            </a:r>
          </a:p>
          <a:p>
            <a:r>
              <a:rPr lang="en-GB" sz="2000" dirty="0"/>
              <a:t>- Space </a:t>
            </a:r>
            <a:br>
              <a:rPr lang="en-GB" sz="2000" dirty="0"/>
            </a:br>
            <a:r>
              <a:rPr lang="en-GB" sz="2000" dirty="0"/>
              <a:t>- Task </a:t>
            </a:r>
            <a:br>
              <a:rPr lang="en-GB" sz="2000" dirty="0"/>
            </a:br>
            <a:r>
              <a:rPr lang="en-GB" sz="2000" dirty="0"/>
              <a:t>- Equipment </a:t>
            </a:r>
            <a:br>
              <a:rPr lang="en-GB" sz="2000" dirty="0"/>
            </a:br>
            <a:r>
              <a:rPr lang="en-GB" sz="2000" dirty="0"/>
              <a:t>- People. </a:t>
            </a:r>
          </a:p>
          <a:p>
            <a:pPr marL="342900" indent="-342900">
              <a:buFontTx/>
              <a:buChar char="-"/>
            </a:pPr>
            <a:endParaRPr lang="en-GB" sz="2000" dirty="0"/>
          </a:p>
        </p:txBody>
      </p:sp>
      <p:pic>
        <p:nvPicPr>
          <p:cNvPr id="5" name="Picture 2">
            <a:extLst>
              <a:ext uri="{FF2B5EF4-FFF2-40B4-BE49-F238E27FC236}">
                <a16:creationId xmlns:a16="http://schemas.microsoft.com/office/drawing/2014/main" id="{B0793645-9A5B-6C12-E42C-C3649A947A9F}"/>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15" b="3906"/>
          <a:stretch/>
        </p:blipFill>
        <p:spPr bwMode="auto">
          <a:xfrm>
            <a:off x="349341" y="1046204"/>
            <a:ext cx="4552373" cy="5047939"/>
          </a:xfrm>
          <a:prstGeom prst="rect">
            <a:avLst/>
          </a:prstGeom>
          <a:noFill/>
          <a:ln w="508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55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097" y="0"/>
            <a:ext cx="10353761" cy="1326321"/>
          </a:xfrm>
        </p:spPr>
        <p:txBody>
          <a:bodyPr/>
          <a:lstStyle/>
          <a:p>
            <a:r>
              <a:rPr lang="en-US" dirty="0"/>
              <a:t>The Data </a:t>
            </a:r>
          </a:p>
        </p:txBody>
      </p:sp>
      <p:sp>
        <p:nvSpPr>
          <p:cNvPr id="8" name="Content Placeholder 7">
            <a:extLst>
              <a:ext uri="{FF2B5EF4-FFF2-40B4-BE49-F238E27FC236}">
                <a16:creationId xmlns:a16="http://schemas.microsoft.com/office/drawing/2014/main" id="{ECA1BA44-7483-198B-CDDC-9D3C2F20DA07}"/>
              </a:ext>
            </a:extLst>
          </p:cNvPr>
          <p:cNvSpPr>
            <a:spLocks noGrp="1"/>
          </p:cNvSpPr>
          <p:nvPr>
            <p:ph sz="half" idx="1"/>
          </p:nvPr>
        </p:nvSpPr>
        <p:spPr>
          <a:xfrm>
            <a:off x="370097" y="922667"/>
            <a:ext cx="11451806" cy="2506333"/>
          </a:xfrm>
        </p:spPr>
        <p:txBody>
          <a:bodyPr>
            <a:normAutofit fontScale="92500" lnSpcReduction="10000"/>
          </a:bodyPr>
          <a:lstStyle/>
          <a:p>
            <a:r>
              <a:rPr lang="en-GB" sz="1800" dirty="0"/>
              <a:t>Out of 100 students asked to do the survey (not all would do the survey) and out of the 17 that responded about last week’s disability sport session delivered at LJMU . We (myself and lecturers at LJMU) found that: </a:t>
            </a:r>
          </a:p>
          <a:p>
            <a:r>
              <a:rPr lang="en-GB" sz="1800" dirty="0"/>
              <a:t>88.2% of Level 5 Sports Coaching and Physical Education Students found the session useful. </a:t>
            </a:r>
          </a:p>
          <a:p>
            <a:r>
              <a:rPr lang="en-GB" sz="1800" dirty="0"/>
              <a:t>76.4% of those students would consider running disability sport sessions to their own participants once they have completed the degree and progressed into further employment. </a:t>
            </a:r>
          </a:p>
          <a:p>
            <a:r>
              <a:rPr lang="en-GB" sz="1800" dirty="0"/>
              <a:t>Already, we are one step closer to making inclusion a daily occurrence and not just a one off – all from a 2 hour session!.</a:t>
            </a:r>
          </a:p>
          <a:p>
            <a:endParaRPr lang="en-GB" dirty="0"/>
          </a:p>
          <a:p>
            <a:endParaRPr lang="en-GB" dirty="0"/>
          </a:p>
          <a:p>
            <a:endParaRPr lang="en-GB" dirty="0"/>
          </a:p>
          <a:p>
            <a:endParaRPr lang="en-GB" dirty="0"/>
          </a:p>
          <a:p>
            <a:endParaRPr lang="en-GB" dirty="0"/>
          </a:p>
          <a:p>
            <a:pPr marL="0" indent="0">
              <a:buNone/>
            </a:pPr>
            <a:endParaRPr lang="en-GB" dirty="0"/>
          </a:p>
        </p:txBody>
      </p:sp>
      <p:pic>
        <p:nvPicPr>
          <p:cNvPr id="2050" name="Picture 2" descr="Forms response chart. Question title: On a scale of 1-5 with 5 being Excellent, how did you find the session. . Number of responses: 17 responses.">
            <a:extLst>
              <a:ext uri="{FF2B5EF4-FFF2-40B4-BE49-F238E27FC236}">
                <a16:creationId xmlns:a16="http://schemas.microsoft.com/office/drawing/2014/main" id="{D9DA1B3A-AC01-727E-CE30-1E4763AEA40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915" b="4474"/>
          <a:stretch/>
        </p:blipFill>
        <p:spPr bwMode="auto">
          <a:xfrm>
            <a:off x="181233" y="3597904"/>
            <a:ext cx="5341607" cy="28214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rms response chart. Question title: When you finish the degree, how likely on a scale of 1-5 (5 being definitely) would you feel delivering a basic wheelchair session to your own participants?. Number of responses: 17 responses.">
            <a:extLst>
              <a:ext uri="{FF2B5EF4-FFF2-40B4-BE49-F238E27FC236}">
                <a16:creationId xmlns:a16="http://schemas.microsoft.com/office/drawing/2014/main" id="{928C57A1-D303-8384-1BBA-072670D7040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36" r="10406" b="9127"/>
          <a:stretch/>
        </p:blipFill>
        <p:spPr bwMode="auto">
          <a:xfrm>
            <a:off x="6175497" y="3597904"/>
            <a:ext cx="5925886" cy="2821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41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952A-A406-EB2C-2247-D7C3A747A5FA}"/>
              </a:ext>
            </a:extLst>
          </p:cNvPr>
          <p:cNvSpPr>
            <a:spLocks noGrp="1"/>
          </p:cNvSpPr>
          <p:nvPr>
            <p:ph type="title"/>
          </p:nvPr>
        </p:nvSpPr>
        <p:spPr/>
        <p:txBody>
          <a:bodyPr/>
          <a:lstStyle/>
          <a:p>
            <a:r>
              <a:rPr lang="en-GB" dirty="0"/>
              <a:t>A photo of the session. </a:t>
            </a:r>
          </a:p>
        </p:txBody>
      </p:sp>
      <p:pic>
        <p:nvPicPr>
          <p:cNvPr id="1026" name="Picture 2" descr="Image">
            <a:extLst>
              <a:ext uri="{FF2B5EF4-FFF2-40B4-BE49-F238E27FC236}">
                <a16:creationId xmlns:a16="http://schemas.microsoft.com/office/drawing/2014/main" id="{F6093DA8-B50F-9F49-CC36-9294CF8D42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713" y="1762897"/>
            <a:ext cx="5634682" cy="42260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137249A3-DD49-196C-8A10-DEA54895F6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607" y="1545639"/>
            <a:ext cx="3841744" cy="483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07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2369</TotalTime>
  <Words>1505</Words>
  <Application>Microsoft Office PowerPoint</Application>
  <PresentationFormat>Widescreen</PresentationFormat>
  <Paragraphs>73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Nova Light</vt:lpstr>
      <vt:lpstr>Arial Rounded MT Bold</vt:lpstr>
      <vt:lpstr>Bookman Old Style</vt:lpstr>
      <vt:lpstr>Calibri</vt:lpstr>
      <vt:lpstr>Rockwell</vt:lpstr>
      <vt:lpstr>Damask</vt:lpstr>
      <vt:lpstr>Disability sport and adaptive teaching </vt:lpstr>
      <vt:lpstr>How is disability defined? (Definition, facts and statistics </vt:lpstr>
      <vt:lpstr>What forms of disability sport currently exist?</vt:lpstr>
      <vt:lpstr>Other types of disability sports</vt:lpstr>
      <vt:lpstr>What to consider when working with people who have disabilities</vt:lpstr>
      <vt:lpstr>THE STEP PRINCIPLE</vt:lpstr>
      <vt:lpstr>PowerPoint Presentation</vt:lpstr>
      <vt:lpstr>The Data </vt:lpstr>
      <vt:lpstr>A photo of the session. </vt:lpstr>
      <vt:lpstr>PowerPoint Presentation</vt:lpstr>
      <vt:lpstr>What does the literature say?</vt:lpstr>
      <vt:lpstr>PowerPoint Presentation</vt:lpstr>
      <vt:lpstr>How can we adapt OUR LECTURES/SESSIONS more as teachers/coaches?</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 SP0RT NETWORK – DISABILITY SPORT AND ADAPTIVE TEACHING/COACHING</dc:title>
  <dc:creator>Sophie Coyne</dc:creator>
  <cp:lastModifiedBy>Msigiti, Njoroge</cp:lastModifiedBy>
  <cp:revision>23</cp:revision>
  <dcterms:created xsi:type="dcterms:W3CDTF">2022-10-05T14:40:54Z</dcterms:created>
  <dcterms:modified xsi:type="dcterms:W3CDTF">2023-03-13T13:08:13Z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