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8" r:id="rId1"/>
  </p:sldMasterIdLst>
  <p:sldIdLst>
    <p:sldId id="256" r:id="rId2"/>
    <p:sldId id="272" r:id="rId3"/>
    <p:sldId id="257" r:id="rId4"/>
    <p:sldId id="258" r:id="rId5"/>
    <p:sldId id="259" r:id="rId6"/>
    <p:sldId id="260" r:id="rId7"/>
    <p:sldId id="261" r:id="rId8"/>
    <p:sldId id="262" r:id="rId9"/>
    <p:sldId id="263" r:id="rId10"/>
    <p:sldId id="264" r:id="rId11"/>
    <p:sldId id="266" r:id="rId12"/>
    <p:sldId id="267" r:id="rId13"/>
    <p:sldId id="268" r:id="rId14"/>
    <p:sldId id="269" r:id="rId15"/>
    <p:sldId id="270" r:id="rId16"/>
    <p:sldId id="271" r:id="rId17"/>
  </p:sldIdLst>
  <p:sldSz cx="12192000" cy="6858000"/>
  <p:notesSz cx="6858000" cy="9144000"/>
  <p:custDataLst>
    <p:tags r:id="rId18"/>
  </p:custData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106" d="100"/>
          <a:sy n="106" d="100"/>
        </p:scale>
        <p:origin x="180" y="11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gs" Target="tags/tag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16934" y="0"/>
            <a:ext cx="12231160" cy="6856214"/>
            <a:chOff x="-16934" y="0"/>
            <a:chExt cx="12231160" cy="6856214"/>
          </a:xfrm>
        </p:grpSpPr>
        <p:pic>
          <p:nvPicPr>
            <p:cNvPr id="16" name="Picture 15" descr="HD-PanelTitleR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7" name="Picture 16"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16934" y="3147609"/>
              <a:ext cx="2478024" cy="612648"/>
            </a:xfrm>
            <a:prstGeom prst="rect">
              <a:avLst/>
            </a:prstGeom>
          </p:spPr>
        </p:pic>
        <p:pic>
          <p:nvPicPr>
            <p:cNvPr id="20" name="Picture 19"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9736202" y="3147609"/>
              <a:ext cx="2478024" cy="612648"/>
            </a:xfrm>
            <a:prstGeom prst="rect">
              <a:avLst/>
            </a:prstGeom>
          </p:spPr>
        </p:pic>
      </p:grpSp>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en-US"/>
              <a:t>Click to edit Master title style</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a:xfrm>
            <a:off x="7983232" y="5037663"/>
            <a:ext cx="897467" cy="279400"/>
          </a:xfrm>
        </p:spPr>
        <p:txBody>
          <a:bodyPr/>
          <a:lstStyle/>
          <a:p>
            <a:fld id="{22C24391-CDC3-4EAB-9914-AF6EC14EEE4C}" type="datetimeFigureOut">
              <a:rPr lang="en-GB" smtClean="0"/>
              <a:t>15/03/2023</a:t>
            </a:fld>
            <a:endParaRPr lang="en-GB"/>
          </a:p>
        </p:txBody>
      </p:sp>
      <p:sp>
        <p:nvSpPr>
          <p:cNvPr id="5" name="Footer Placeholder 4"/>
          <p:cNvSpPr>
            <a:spLocks noGrp="1"/>
          </p:cNvSpPr>
          <p:nvPr>
            <p:ph type="ftr" sz="quarter" idx="11"/>
          </p:nvPr>
        </p:nvSpPr>
        <p:spPr>
          <a:xfrm>
            <a:off x="2692397" y="5037663"/>
            <a:ext cx="5214635" cy="279400"/>
          </a:xfrm>
        </p:spPr>
        <p:txBody>
          <a:bodyPr/>
          <a:lstStyle/>
          <a:p>
            <a:endParaRPr lang="en-GB"/>
          </a:p>
        </p:txBody>
      </p:sp>
      <p:sp>
        <p:nvSpPr>
          <p:cNvPr id="6" name="Slide Number Placeholder 5"/>
          <p:cNvSpPr>
            <a:spLocks noGrp="1"/>
          </p:cNvSpPr>
          <p:nvPr>
            <p:ph type="sldNum" sz="quarter" idx="12"/>
          </p:nvPr>
        </p:nvSpPr>
        <p:spPr>
          <a:xfrm>
            <a:off x="8956900" y="5037663"/>
            <a:ext cx="551167" cy="279400"/>
          </a:xfrm>
        </p:spPr>
        <p:txBody>
          <a:bodyPr/>
          <a:lstStyle/>
          <a:p>
            <a:fld id="{0085DF8D-845A-4244-9EE8-310039B9100E}" type="slidenum">
              <a:rPr lang="en-GB" smtClean="0"/>
              <a:t>‹#›</a:t>
            </a:fld>
            <a:endParaRPr lang="en-GB"/>
          </a:p>
        </p:txBody>
      </p:sp>
      <p:cxnSp>
        <p:nvCxnSpPr>
          <p:cNvPr id="15" name="Straight Connector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46916682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2C24391-CDC3-4EAB-9914-AF6EC14EEE4C}" type="datetimeFigureOut">
              <a:rPr lang="en-GB" smtClean="0"/>
              <a:t>15/03/2023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0085DF8D-845A-4244-9EE8-310039B9100E}" type="slidenum">
              <a:rPr lang="en-GB" smtClean="0"/>
              <a:t>‹#›</a:t>
            </a:fld>
            <a:endParaRPr lang="en-GB"/>
          </a:p>
        </p:txBody>
      </p:sp>
    </p:spTree>
    <p:extLst>
      <p:ext uri="{BB962C8B-B14F-4D97-AF65-F5344CB8AC3E}">
        <p14:creationId xmlns:p14="http://schemas.microsoft.com/office/powerpoint/2010/main" val="304300763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2C24391-CDC3-4EAB-9914-AF6EC14EEE4C}" type="datetimeFigureOut">
              <a:rPr lang="en-GB" smtClean="0"/>
              <a:t>15/03/2023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085DF8D-845A-4244-9EE8-310039B9100E}" type="slidenum">
              <a:rPr lang="en-GB" smtClean="0"/>
              <a:t>‹#›</a:t>
            </a:fld>
            <a:endParaRPr lang="en-GB"/>
          </a:p>
        </p:txBody>
      </p:sp>
      <p:cxnSp>
        <p:nvCxnSpPr>
          <p:cNvPr id="15" name="Straight Connector 14"/>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09107937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2C24391-CDC3-4EAB-9914-AF6EC14EEE4C}" type="datetimeFigureOut">
              <a:rPr lang="en-GB" smtClean="0"/>
              <a:t>15/03/2023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085DF8D-845A-4244-9EE8-310039B9100E}" type="slidenum">
              <a:rPr lang="en-GB" smtClean="0"/>
              <a:t>‹#›</a:t>
            </a:fld>
            <a:endParaRPr lang="en-GB"/>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10001147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2C24391-CDC3-4EAB-9914-AF6EC14EEE4C}" type="datetimeFigureOut">
              <a:rPr lang="en-GB" smtClean="0"/>
              <a:t>15/03/2023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085DF8D-845A-4244-9EE8-310039B9100E}" type="slidenum">
              <a:rPr lang="en-GB" smtClean="0"/>
              <a:t>‹#›</a:t>
            </a:fld>
            <a:endParaRPr lang="en-GB"/>
          </a:p>
        </p:txBody>
      </p:sp>
    </p:spTree>
    <p:extLst>
      <p:ext uri="{BB962C8B-B14F-4D97-AF65-F5344CB8AC3E}">
        <p14:creationId xmlns:p14="http://schemas.microsoft.com/office/powerpoint/2010/main" val="288385802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23"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2C24391-CDC3-4EAB-9914-AF6EC14EEE4C}" type="datetimeFigureOut">
              <a:rPr lang="en-GB" smtClean="0"/>
              <a:t>15/03/2023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085DF8D-845A-4244-9EE8-310039B9100E}" type="slidenum">
              <a:rPr lang="en-GB" smtClean="0"/>
              <a:t>‹#›</a:t>
            </a:fld>
            <a:endParaRPr lang="en-GB"/>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53662511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en-US"/>
              <a:t>Click to edit Master title style</a:t>
            </a:r>
            <a:endParaRPr lang="en-US" dirty="0"/>
          </a:p>
        </p:txBody>
      </p:sp>
      <p:sp>
        <p:nvSpPr>
          <p:cNvPr id="20"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2C24391-CDC3-4EAB-9914-AF6EC14EEE4C}" type="datetimeFigureOut">
              <a:rPr lang="en-GB" smtClean="0"/>
              <a:t>15/03/2023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085DF8D-845A-4244-9EE8-310039B9100E}" type="slidenum">
              <a:rPr lang="en-GB" smtClean="0"/>
              <a:t>‹#›</a:t>
            </a:fld>
            <a:endParaRPr lang="en-GB"/>
          </a:p>
        </p:txBody>
      </p:sp>
      <p:cxnSp>
        <p:nvCxnSpPr>
          <p:cNvPr id="15" name="Straight Connector 14"/>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15973345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2C24391-CDC3-4EAB-9914-AF6EC14EEE4C}" type="datetimeFigureOut">
              <a:rPr lang="en-GB" smtClean="0"/>
              <a:t>15/03/2023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085DF8D-845A-4244-9EE8-310039B9100E}" type="slidenum">
              <a:rPr lang="en-GB" smtClean="0"/>
              <a:t>‹#›</a:t>
            </a:fld>
            <a:endParaRPr lang="en-GB"/>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54344209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2C24391-CDC3-4EAB-9914-AF6EC14EEE4C}" type="datetimeFigureOut">
              <a:rPr lang="en-GB" smtClean="0"/>
              <a:t>15/03/2023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085DF8D-845A-4244-9EE8-310039B9100E}" type="slidenum">
              <a:rPr lang="en-GB" smtClean="0"/>
              <a:t>‹#›</a:t>
            </a:fld>
            <a:endParaRPr lang="en-GB"/>
          </a:p>
        </p:txBody>
      </p:sp>
      <p:cxnSp>
        <p:nvCxnSpPr>
          <p:cNvPr id="14" name="Straight Connector 13"/>
          <p:cNvCxnSpPr/>
          <p:nvPr/>
        </p:nvCxnSpPr>
        <p:spPr>
          <a:xfrm>
            <a:off x="886389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31056550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2C24391-CDC3-4EAB-9914-AF6EC14EEE4C}" type="datetimeFigureOut">
              <a:rPr lang="en-GB" smtClean="0"/>
              <a:t>15/03/2023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085DF8D-845A-4244-9EE8-310039B9100E}" type="slidenum">
              <a:rPr lang="en-GB" smtClean="0"/>
              <a:t>‹#›</a:t>
            </a:fld>
            <a:endParaRPr lang="en-GB"/>
          </a:p>
        </p:txBody>
      </p:sp>
    </p:spTree>
    <p:extLst>
      <p:ext uri="{BB962C8B-B14F-4D97-AF65-F5344CB8AC3E}">
        <p14:creationId xmlns:p14="http://schemas.microsoft.com/office/powerpoint/2010/main" val="284558956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2C24391-CDC3-4EAB-9914-AF6EC14EEE4C}" type="datetimeFigureOut">
              <a:rPr lang="en-GB" smtClean="0"/>
              <a:t>15/03/2023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085DF8D-845A-4244-9EE8-310039B9100E}" type="slidenum">
              <a:rPr lang="en-GB" smtClean="0"/>
              <a:t>‹#›</a:t>
            </a:fld>
            <a:endParaRPr lang="en-GB"/>
          </a:p>
        </p:txBody>
      </p:sp>
      <p:cxnSp>
        <p:nvCxnSpPr>
          <p:cNvPr id="16" name="Straight Connector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25231890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cxnSp>
        <p:nvCxnSpPr>
          <p:cNvPr id="8" name="Straight Connector 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22C24391-CDC3-4EAB-9914-AF6EC14EEE4C}" type="datetimeFigureOut">
              <a:rPr lang="en-GB" smtClean="0"/>
              <a:t>15/03/2023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0085DF8D-845A-4244-9EE8-310039B9100E}" type="slidenum">
              <a:rPr lang="en-GB" smtClean="0"/>
              <a:t>‹#›</a:t>
            </a:fld>
            <a:endParaRPr lang="en-GB"/>
          </a:p>
        </p:txBody>
      </p:sp>
    </p:spTree>
    <p:extLst>
      <p:ext uri="{BB962C8B-B14F-4D97-AF65-F5344CB8AC3E}">
        <p14:creationId xmlns:p14="http://schemas.microsoft.com/office/powerpoint/2010/main" val="126704432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8067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80670" y="3243262"/>
            <a:ext cx="4718304" cy="2632605"/>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22C24391-CDC3-4EAB-9914-AF6EC14EEE4C}" type="datetimeFigureOut">
              <a:rPr lang="en-GB" smtClean="0"/>
              <a:t>15/03/2023</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0085DF8D-845A-4244-9EE8-310039B9100E}" type="slidenum">
              <a:rPr lang="en-GB" smtClean="0"/>
              <a:t>‹#›</a:t>
            </a:fld>
            <a:endParaRPr lang="en-GB"/>
          </a:p>
        </p:txBody>
      </p:sp>
      <p:cxnSp>
        <p:nvCxnSpPr>
          <p:cNvPr id="18" name="Straight Connector 1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7035891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22C24391-CDC3-4EAB-9914-AF6EC14EEE4C}" type="datetimeFigureOut">
              <a:rPr lang="en-GB" smtClean="0"/>
              <a:t>15/03/2023</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0085DF8D-845A-4244-9EE8-310039B9100E}" type="slidenum">
              <a:rPr lang="en-GB" smtClean="0"/>
              <a:t>‹#›</a:t>
            </a:fld>
            <a:endParaRPr lang="en-GB"/>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42633457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2C24391-CDC3-4EAB-9914-AF6EC14EEE4C}" type="datetimeFigureOut">
              <a:rPr lang="en-GB" smtClean="0"/>
              <a:t>15/03/2023</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0085DF8D-845A-4244-9EE8-310039B9100E}" type="slidenum">
              <a:rPr lang="en-GB" smtClean="0"/>
              <a:t>‹#›</a:t>
            </a:fld>
            <a:endParaRPr lang="en-GB"/>
          </a:p>
        </p:txBody>
      </p:sp>
    </p:spTree>
    <p:extLst>
      <p:ext uri="{BB962C8B-B14F-4D97-AF65-F5344CB8AC3E}">
        <p14:creationId xmlns:p14="http://schemas.microsoft.com/office/powerpoint/2010/main" val="415179766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en-US"/>
              <a:t>Click to edit Master title style</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2C24391-CDC3-4EAB-9914-AF6EC14EEE4C}" type="datetimeFigureOut">
              <a:rPr lang="en-GB" smtClean="0"/>
              <a:t>15/03/2023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0085DF8D-845A-4244-9EE8-310039B9100E}" type="slidenum">
              <a:rPr lang="en-GB" smtClean="0"/>
              <a:t>‹#›</a:t>
            </a:fld>
            <a:endParaRPr lang="en-GB"/>
          </a:p>
        </p:txBody>
      </p:sp>
      <p:cxnSp>
        <p:nvCxnSpPr>
          <p:cNvPr id="16" name="Straight Connector 15"/>
          <p:cNvCxnSpPr/>
          <p:nvPr/>
        </p:nvCxnSpPr>
        <p:spPr>
          <a:xfrm>
            <a:off x="1396169" y="2912533"/>
            <a:ext cx="35144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46378843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en-US"/>
              <a:t>Click to edit Master title style</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2C24391-CDC3-4EAB-9914-AF6EC14EEE4C}" type="datetimeFigureOut">
              <a:rPr lang="en-GB" smtClean="0"/>
              <a:t>15/03/2023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0085DF8D-845A-4244-9EE8-310039B9100E}" type="slidenum">
              <a:rPr lang="en-GB" smtClean="0"/>
              <a:t>‹#›</a:t>
            </a:fld>
            <a:endParaRPr lang="en-GB"/>
          </a:p>
        </p:txBody>
      </p:sp>
    </p:spTree>
    <p:extLst>
      <p:ext uri="{BB962C8B-B14F-4D97-AF65-F5344CB8AC3E}">
        <p14:creationId xmlns:p14="http://schemas.microsoft.com/office/powerpoint/2010/main" val="314109664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15736" y="0"/>
            <a:ext cx="12229962" cy="6856214"/>
            <a:chOff x="-15736" y="0"/>
            <a:chExt cx="12229962" cy="6856214"/>
          </a:xfrm>
        </p:grpSpPr>
        <p:pic>
          <p:nvPicPr>
            <p:cNvPr id="8" name="Picture 7" descr="HD-PanelContent.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11" name="Picture 10"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22C24391-CDC3-4EAB-9914-AF6EC14EEE4C}" type="datetimeFigureOut">
              <a:rPr lang="en-GB" smtClean="0"/>
              <a:t>15/03/2023</a:t>
            </a:fld>
            <a:endParaRPr lang="en-GB"/>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GB"/>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0085DF8D-845A-4244-9EE8-310039B9100E}" type="slidenum">
              <a:rPr lang="en-GB" smtClean="0"/>
              <a:t>‹#›</a:t>
            </a:fld>
            <a:endParaRPr lang="en-GB"/>
          </a:p>
        </p:txBody>
      </p:sp>
    </p:spTree>
    <p:extLst>
      <p:ext uri="{BB962C8B-B14F-4D97-AF65-F5344CB8AC3E}">
        <p14:creationId xmlns:p14="http://schemas.microsoft.com/office/powerpoint/2010/main" val="315587991"/>
      </p:ext>
    </p:extLst>
  </p:cSld>
  <p:clrMap bg1="lt1" tx1="dk1" bg2="lt2" tx2="dk2" accent1="accent1" accent2="accent2" accent3="accent3" accent4="accent4" accent5="accent5" accent6="accent6" hlink="hlink" folHlink="folHlink"/>
  <p:sldLayoutIdLst>
    <p:sldLayoutId id="2147483679" r:id="rId1"/>
    <p:sldLayoutId id="2147483680" r:id="rId2"/>
    <p:sldLayoutId id="2147483681" r:id="rId3"/>
    <p:sldLayoutId id="2147483682" r:id="rId4"/>
    <p:sldLayoutId id="2147483683" r:id="rId5"/>
    <p:sldLayoutId id="2147483684" r:id="rId6"/>
    <p:sldLayoutId id="2147483685" r:id="rId7"/>
    <p:sldLayoutId id="2147483686" r:id="rId8"/>
    <p:sldLayoutId id="2147483687" r:id="rId9"/>
    <p:sldLayoutId id="2147483688" r:id="rId10"/>
    <p:sldLayoutId id="2147483689" r:id="rId11"/>
    <p:sldLayoutId id="2147483690" r:id="rId12"/>
    <p:sldLayoutId id="2147483691" r:id="rId13"/>
    <p:sldLayoutId id="2147483692" r:id="rId14"/>
    <p:sldLayoutId id="2147483693" r:id="rId15"/>
    <p:sldLayoutId id="2147483694" r:id="rId16"/>
    <p:sldLayoutId id="2147483695" r:id="rId17"/>
  </p:sldLayoutIdLst>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2.jpeg"/><Relationship Id="rId1" Type="http://schemas.openxmlformats.org/officeDocument/2006/relationships/slideLayout" Target="../slideLayouts/slideLayout1.xml"/><Relationship Id="rId4" Type="http://schemas.openxmlformats.org/officeDocument/2006/relationships/image" Target="../media/image8.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https://en.wikipedia.org/wiki/Special:BookSources/978-0-89042-554-1" TargetMode="External"/><Relationship Id="rId2" Type="http://schemas.openxmlformats.org/officeDocument/2006/relationships/hyperlink" Target="https://en.wikipedia.org/wiki/ISBN_(identifier)" TargetMode="External"/><Relationship Id="rId1" Type="http://schemas.openxmlformats.org/officeDocument/2006/relationships/slideLayout" Target="../slideLayouts/slideLayout2.xml"/><Relationship Id="rId4" Type="http://schemas.openxmlformats.org/officeDocument/2006/relationships/hyperlink" Target="https://en.wikipedia.org/wiki/Conduct_disorder" TargetMode="Externa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a:blip r:embed="rId2"/>
          <a:stretch/>
        </a:blip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AB79D876-BCFB-48E8-A406-A9DDB58B322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blipFill>
            <a:blip r:embed="rId3"/>
            <a:stretch/>
          </a:blipFill>
          <a:ln w="15875" cap="flat" cmpd="sng" algn="ctr">
            <a:solidFill>
              <a:srgbClr val="D9B247">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Garamond" panose="02020404030301010803"/>
              <a:ea typeface="+mn-ea"/>
              <a:cs typeface="+mn-cs"/>
            </a:endParaRPr>
          </a:p>
        </p:txBody>
      </p:sp>
      <p:pic>
        <p:nvPicPr>
          <p:cNvPr id="10" name="Picture 9">
            <a:extLst>
              <a:ext uri="{FF2B5EF4-FFF2-40B4-BE49-F238E27FC236}">
                <a16:creationId xmlns:a16="http://schemas.microsoft.com/office/drawing/2014/main" id="{BE33C98B-90F1-4F12-9D4E-46E1A234D2B4}"/>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a:extLst>
              <a:ext uri="{FF2B5EF4-FFF2-40B4-BE49-F238E27FC236}">
                <a16:creationId xmlns:a16="http://schemas.microsoft.com/office/drawing/2014/main" id="{F9715A3F-0A62-4F34-87D4-26E4EA08A02C}"/>
              </a:ext>
            </a:extLst>
          </p:cNvPr>
          <p:cNvSpPr>
            <a:spLocks noGrp="1"/>
          </p:cNvSpPr>
          <p:nvPr>
            <p:ph type="ctrTitle"/>
          </p:nvPr>
        </p:nvSpPr>
        <p:spPr>
          <a:xfrm>
            <a:off x="2692398" y="1871131"/>
            <a:ext cx="6815669" cy="1515533"/>
          </a:xfrm>
        </p:spPr>
        <p:txBody>
          <a:bodyPr>
            <a:normAutofit/>
          </a:bodyPr>
          <a:lstStyle/>
          <a:p>
            <a:pPr>
              <a:lnSpc>
                <a:spcPct val="90000"/>
              </a:lnSpc>
            </a:pPr>
            <a:br>
              <a:rPr lang="en-GB" sz="3400" dirty="0"/>
            </a:br>
            <a:r>
              <a:rPr lang="en-GB" sz="3400" dirty="0"/>
              <a:t>A Positive Behaviour Strategy Support Solution for Challenging SEN Learners </a:t>
            </a:r>
          </a:p>
        </p:txBody>
      </p:sp>
      <p:sp>
        <p:nvSpPr>
          <p:cNvPr id="3" name="Subtitle 2">
            <a:extLst>
              <a:ext uri="{FF2B5EF4-FFF2-40B4-BE49-F238E27FC236}">
                <a16:creationId xmlns:a16="http://schemas.microsoft.com/office/drawing/2014/main" id="{4F18F435-909F-475F-B7F0-AE3A83B875C9}"/>
              </a:ext>
            </a:extLst>
          </p:cNvPr>
          <p:cNvSpPr>
            <a:spLocks noGrp="1"/>
          </p:cNvSpPr>
          <p:nvPr>
            <p:ph type="subTitle" idx="1"/>
          </p:nvPr>
        </p:nvSpPr>
        <p:spPr>
          <a:xfrm>
            <a:off x="2692398" y="3657597"/>
            <a:ext cx="6815669" cy="1320802"/>
          </a:xfrm>
        </p:spPr>
        <p:txBody>
          <a:bodyPr>
            <a:normAutofit/>
          </a:bodyPr>
          <a:lstStyle/>
          <a:p>
            <a:r>
              <a:rPr lang="en-GB" dirty="0"/>
              <a:t>Suzanne Watson</a:t>
            </a:r>
          </a:p>
          <a:p>
            <a:r>
              <a:rPr lang="en-GB" dirty="0"/>
              <a:t> University of Bolton</a:t>
            </a:r>
          </a:p>
        </p:txBody>
      </p:sp>
      <p:cxnSp>
        <p:nvCxnSpPr>
          <p:cNvPr id="12" name="Straight Connector 11">
            <a:extLst>
              <a:ext uri="{FF2B5EF4-FFF2-40B4-BE49-F238E27FC236}">
                <a16:creationId xmlns:a16="http://schemas.microsoft.com/office/drawing/2014/main" id="{4256FEDC-746C-45BC-9AF9-4F33D216534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58932783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97F099-916B-4C38-83DA-948EC6791E0C}"/>
              </a:ext>
            </a:extLst>
          </p:cNvPr>
          <p:cNvSpPr>
            <a:spLocks noGrp="1"/>
          </p:cNvSpPr>
          <p:nvPr>
            <p:ph type="title"/>
          </p:nvPr>
        </p:nvSpPr>
        <p:spPr/>
        <p:txBody>
          <a:bodyPr/>
          <a:lstStyle/>
          <a:p>
            <a:r>
              <a:rPr lang="en-GB" dirty="0"/>
              <a:t>Some Positive Parenting Advice</a:t>
            </a:r>
          </a:p>
        </p:txBody>
      </p:sp>
      <p:sp>
        <p:nvSpPr>
          <p:cNvPr id="3" name="Content Placeholder 2">
            <a:extLst>
              <a:ext uri="{FF2B5EF4-FFF2-40B4-BE49-F238E27FC236}">
                <a16:creationId xmlns:a16="http://schemas.microsoft.com/office/drawing/2014/main" id="{1B3B3A90-EFF4-45F3-8B12-5CB0606ED130}"/>
              </a:ext>
            </a:extLst>
          </p:cNvPr>
          <p:cNvSpPr>
            <a:spLocks noGrp="1"/>
          </p:cNvSpPr>
          <p:nvPr>
            <p:ph idx="1"/>
          </p:nvPr>
        </p:nvSpPr>
        <p:spPr/>
        <p:txBody>
          <a:bodyPr/>
          <a:lstStyle/>
          <a:p>
            <a:r>
              <a:rPr lang="en-GB" dirty="0"/>
              <a:t>Tips for managing oppositional defiance disorder </a:t>
            </a:r>
          </a:p>
          <a:p>
            <a:pPr marL="0" indent="0">
              <a:buNone/>
            </a:pPr>
            <a:r>
              <a:rPr lang="en-GB" dirty="0"/>
              <a:t>Youtube.com/watch?=dN1v5dXqhU8</a:t>
            </a:r>
          </a:p>
          <a:p>
            <a:pPr marL="0" indent="0">
              <a:buNone/>
            </a:pPr>
            <a:endParaRPr lang="en-GB" dirty="0"/>
          </a:p>
          <a:p>
            <a:pPr marL="0" indent="0">
              <a:buNone/>
            </a:pPr>
            <a:r>
              <a:rPr lang="en-GB" dirty="0"/>
              <a:t>A resource from American company, Brain balance</a:t>
            </a:r>
          </a:p>
        </p:txBody>
      </p:sp>
    </p:spTree>
    <p:extLst>
      <p:ext uri="{BB962C8B-B14F-4D97-AF65-F5344CB8AC3E}">
        <p14:creationId xmlns:p14="http://schemas.microsoft.com/office/powerpoint/2010/main" val="354498464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F34E9E-728B-4546-9DE7-AD834DCE7B39}"/>
              </a:ext>
            </a:extLst>
          </p:cNvPr>
          <p:cNvSpPr>
            <a:spLocks noGrp="1"/>
          </p:cNvSpPr>
          <p:nvPr>
            <p:ph type="title"/>
          </p:nvPr>
        </p:nvSpPr>
        <p:spPr/>
        <p:txBody>
          <a:bodyPr/>
          <a:lstStyle/>
          <a:p>
            <a:r>
              <a:rPr lang="en-GB" dirty="0"/>
              <a:t>Complications</a:t>
            </a:r>
          </a:p>
        </p:txBody>
      </p:sp>
      <p:sp>
        <p:nvSpPr>
          <p:cNvPr id="3" name="Content Placeholder 2">
            <a:extLst>
              <a:ext uri="{FF2B5EF4-FFF2-40B4-BE49-F238E27FC236}">
                <a16:creationId xmlns:a16="http://schemas.microsoft.com/office/drawing/2014/main" id="{E04E2ED5-3AA8-4D3A-B557-5AFD5249A99D}"/>
              </a:ext>
            </a:extLst>
          </p:cNvPr>
          <p:cNvSpPr>
            <a:spLocks noGrp="1"/>
          </p:cNvSpPr>
          <p:nvPr>
            <p:ph idx="1"/>
          </p:nvPr>
        </p:nvSpPr>
        <p:spPr/>
        <p:txBody>
          <a:bodyPr>
            <a:normAutofit fontScale="62500" lnSpcReduction="20000"/>
          </a:bodyPr>
          <a:lstStyle/>
          <a:p>
            <a:r>
              <a:rPr lang="en-GB" sz="3400" dirty="0"/>
              <a:t>Children and teenagers with oppositional defiant disorder may have trouble at home with parents and siblings, and in school with teachers. Children with ODD may struggle to make and keep friends and relationships.</a:t>
            </a:r>
          </a:p>
          <a:p>
            <a:r>
              <a:rPr lang="en-GB" sz="3400" dirty="0"/>
              <a:t>ODD may lead to problems such as:</a:t>
            </a:r>
          </a:p>
          <a:p>
            <a:r>
              <a:rPr lang="en-GB" sz="3400" dirty="0"/>
              <a:t>Poor school and work performance</a:t>
            </a:r>
          </a:p>
          <a:p>
            <a:r>
              <a:rPr lang="en-GB" sz="3400" dirty="0"/>
              <a:t>Antisocial behaviour</a:t>
            </a:r>
          </a:p>
          <a:p>
            <a:r>
              <a:rPr lang="en-GB" sz="3400" dirty="0"/>
              <a:t>Impulse control problems</a:t>
            </a:r>
          </a:p>
          <a:p>
            <a:r>
              <a:rPr lang="en-GB" sz="3400" dirty="0"/>
              <a:t>Substance use disorder</a:t>
            </a:r>
          </a:p>
          <a:p>
            <a:r>
              <a:rPr lang="en-GB" sz="3400" dirty="0"/>
              <a:t>Suicide</a:t>
            </a:r>
          </a:p>
          <a:p>
            <a:endParaRPr lang="en-GB" dirty="0"/>
          </a:p>
        </p:txBody>
      </p:sp>
    </p:spTree>
    <p:extLst>
      <p:ext uri="{BB962C8B-B14F-4D97-AF65-F5344CB8AC3E}">
        <p14:creationId xmlns:p14="http://schemas.microsoft.com/office/powerpoint/2010/main" val="182417993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9BD821-A1D3-4C54-B2C8-3FF07A4DB4B0}"/>
              </a:ext>
            </a:extLst>
          </p:cNvPr>
          <p:cNvSpPr>
            <a:spLocks noGrp="1"/>
          </p:cNvSpPr>
          <p:nvPr>
            <p:ph type="title"/>
          </p:nvPr>
        </p:nvSpPr>
        <p:spPr/>
        <p:txBody>
          <a:bodyPr/>
          <a:lstStyle/>
          <a:p>
            <a:r>
              <a:rPr lang="en-GB" dirty="0"/>
              <a:t>Related Mental Health Issues</a:t>
            </a:r>
          </a:p>
        </p:txBody>
      </p:sp>
      <p:sp>
        <p:nvSpPr>
          <p:cNvPr id="3" name="Content Placeholder 2">
            <a:extLst>
              <a:ext uri="{FF2B5EF4-FFF2-40B4-BE49-F238E27FC236}">
                <a16:creationId xmlns:a16="http://schemas.microsoft.com/office/drawing/2014/main" id="{9AE7A19A-36DC-4522-B67C-EB3C59F715F5}"/>
              </a:ext>
            </a:extLst>
          </p:cNvPr>
          <p:cNvSpPr>
            <a:spLocks noGrp="1"/>
          </p:cNvSpPr>
          <p:nvPr>
            <p:ph idx="1"/>
          </p:nvPr>
        </p:nvSpPr>
        <p:spPr/>
        <p:txBody>
          <a:bodyPr>
            <a:normAutofit fontScale="85000" lnSpcReduction="20000"/>
          </a:bodyPr>
          <a:lstStyle/>
          <a:p>
            <a:r>
              <a:rPr lang="en-GB" dirty="0"/>
              <a:t>Many children and teens with ODD also have other disorders, such as:</a:t>
            </a:r>
          </a:p>
          <a:p>
            <a:r>
              <a:rPr lang="en-GB" dirty="0"/>
              <a:t>Attention-deficit/hyperactivity disorder (ADHD)</a:t>
            </a:r>
          </a:p>
          <a:p>
            <a:r>
              <a:rPr lang="en-GB" dirty="0"/>
              <a:t>Conduct disorder (May be / lead on from ODD)</a:t>
            </a:r>
          </a:p>
          <a:p>
            <a:r>
              <a:rPr lang="en-GB" dirty="0"/>
              <a:t>Depression</a:t>
            </a:r>
          </a:p>
          <a:p>
            <a:r>
              <a:rPr lang="en-GB" dirty="0"/>
              <a:t>Anxiety</a:t>
            </a:r>
          </a:p>
          <a:p>
            <a:r>
              <a:rPr lang="en-GB" dirty="0"/>
              <a:t>Learning and communication disorders</a:t>
            </a:r>
          </a:p>
          <a:p>
            <a:r>
              <a:rPr lang="en-GB" dirty="0"/>
              <a:t>Treating these other mental health disorders may help improve ODD symptoms. And it may be difficult to treat ODD if these other disorders are not evaluated and treated appropriately.</a:t>
            </a:r>
          </a:p>
          <a:p>
            <a:endParaRPr lang="en-GB" dirty="0"/>
          </a:p>
        </p:txBody>
      </p:sp>
    </p:spTree>
    <p:extLst>
      <p:ext uri="{BB962C8B-B14F-4D97-AF65-F5344CB8AC3E}">
        <p14:creationId xmlns:p14="http://schemas.microsoft.com/office/powerpoint/2010/main" val="33196392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E3EA6B-E14A-4F2B-9C4F-A59EC37D0CCE}"/>
              </a:ext>
            </a:extLst>
          </p:cNvPr>
          <p:cNvSpPr>
            <a:spLocks noGrp="1"/>
          </p:cNvSpPr>
          <p:nvPr>
            <p:ph type="title"/>
          </p:nvPr>
        </p:nvSpPr>
        <p:spPr/>
        <p:txBody>
          <a:bodyPr/>
          <a:lstStyle/>
          <a:p>
            <a:r>
              <a:rPr lang="en-GB" dirty="0"/>
              <a:t>ODD in the Classroom</a:t>
            </a:r>
          </a:p>
        </p:txBody>
      </p:sp>
      <p:sp>
        <p:nvSpPr>
          <p:cNvPr id="3" name="Content Placeholder 2">
            <a:extLst>
              <a:ext uri="{FF2B5EF4-FFF2-40B4-BE49-F238E27FC236}">
                <a16:creationId xmlns:a16="http://schemas.microsoft.com/office/drawing/2014/main" id="{31915818-8B84-45D4-9DF2-161E6913EAD2}"/>
              </a:ext>
            </a:extLst>
          </p:cNvPr>
          <p:cNvSpPr>
            <a:spLocks noGrp="1"/>
          </p:cNvSpPr>
          <p:nvPr>
            <p:ph idx="1"/>
          </p:nvPr>
        </p:nvSpPr>
        <p:spPr/>
        <p:txBody>
          <a:bodyPr>
            <a:normAutofit fontScale="92500" lnSpcReduction="10000"/>
          </a:bodyPr>
          <a:lstStyle/>
          <a:p>
            <a:r>
              <a:rPr lang="en-GB" dirty="0"/>
              <a:t>(ODD) can be frustrating, challenging and exhausting. However, it is important to remember that the student is negatively affected too. These students have mental deficits that may be a result of;</a:t>
            </a:r>
          </a:p>
          <a:p>
            <a:r>
              <a:rPr lang="en-GB" dirty="0"/>
              <a:t>Negligence, economic disadvantages or neurochemical imbalances.</a:t>
            </a:r>
          </a:p>
          <a:p>
            <a:r>
              <a:rPr lang="en-GB" dirty="0"/>
              <a:t>Adverse Childhood Experiences.</a:t>
            </a:r>
          </a:p>
          <a:p>
            <a:r>
              <a:rPr lang="en-GB" dirty="0"/>
              <a:t>The goal of a student with oppositional defiant disorder (ODD) is to gain and maintain control by testing authority to the limit, breaking rules, and provoking and prolonging arguments. In the classroom, this can be distracting for both the teacher and other students.</a:t>
            </a:r>
          </a:p>
        </p:txBody>
      </p:sp>
    </p:spTree>
    <p:extLst>
      <p:ext uri="{BB962C8B-B14F-4D97-AF65-F5344CB8AC3E}">
        <p14:creationId xmlns:p14="http://schemas.microsoft.com/office/powerpoint/2010/main" val="417876063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4B315A-5FAB-4C53-8BF4-839292E1540D}"/>
              </a:ext>
            </a:extLst>
          </p:cNvPr>
          <p:cNvSpPr>
            <a:spLocks noGrp="1"/>
          </p:cNvSpPr>
          <p:nvPr>
            <p:ph type="title"/>
          </p:nvPr>
        </p:nvSpPr>
        <p:spPr/>
        <p:txBody>
          <a:bodyPr/>
          <a:lstStyle/>
          <a:p>
            <a:r>
              <a:rPr lang="en-GB" dirty="0"/>
              <a:t>Strategies in the Classroom</a:t>
            </a:r>
          </a:p>
        </p:txBody>
      </p:sp>
      <p:sp>
        <p:nvSpPr>
          <p:cNvPr id="3" name="Content Placeholder 2">
            <a:extLst>
              <a:ext uri="{FF2B5EF4-FFF2-40B4-BE49-F238E27FC236}">
                <a16:creationId xmlns:a16="http://schemas.microsoft.com/office/drawing/2014/main" id="{8A92DAE5-67BE-45B8-AC6B-12AFD6C11598}"/>
              </a:ext>
            </a:extLst>
          </p:cNvPr>
          <p:cNvSpPr>
            <a:spLocks noGrp="1"/>
          </p:cNvSpPr>
          <p:nvPr>
            <p:ph idx="1"/>
          </p:nvPr>
        </p:nvSpPr>
        <p:spPr/>
        <p:txBody>
          <a:bodyPr>
            <a:normAutofit fontScale="77500" lnSpcReduction="20000"/>
          </a:bodyPr>
          <a:lstStyle/>
          <a:p>
            <a:r>
              <a:rPr lang="en-GB" dirty="0"/>
              <a:t>A regular reminder of the teacher’s understanding and respect for the student. </a:t>
            </a:r>
            <a:r>
              <a:rPr lang="en-GB" i="1" dirty="0"/>
              <a:t>(Remember what we said about relationships last week?)</a:t>
            </a:r>
          </a:p>
          <a:p>
            <a:r>
              <a:rPr lang="en-GB" dirty="0"/>
              <a:t>A reward system – students with ODD do much better with rewards than sanctions.</a:t>
            </a:r>
          </a:p>
          <a:p>
            <a:r>
              <a:rPr lang="en-GB" dirty="0"/>
              <a:t>Opportunities for the student to demonstrate the skills they do well.</a:t>
            </a:r>
          </a:p>
          <a:p>
            <a:r>
              <a:rPr lang="en-GB" dirty="0"/>
              <a:t>When the schedule changes or a different activity has been scheduled, prepare children with ODD individually.</a:t>
            </a:r>
          </a:p>
          <a:p>
            <a:r>
              <a:rPr lang="en-GB" dirty="0"/>
              <a:t>Praise positive behaviour both individually and for others to hear. (PIP and RIP)</a:t>
            </a:r>
          </a:p>
          <a:p>
            <a:r>
              <a:rPr lang="en-GB" dirty="0"/>
              <a:t>Remind the student that you are not the cause of their defiance but rather its outlet.</a:t>
            </a:r>
          </a:p>
          <a:p>
            <a:r>
              <a:rPr lang="en-GB" dirty="0"/>
              <a:t>Remind yourself that you are human and may need a moment (or more) to calm down and redirect your frustration – and that this is okay. (Change of face?)</a:t>
            </a:r>
          </a:p>
          <a:p>
            <a:pPr marL="0" indent="0">
              <a:buNone/>
            </a:pPr>
            <a:endParaRPr lang="en-GB" dirty="0"/>
          </a:p>
          <a:p>
            <a:endParaRPr lang="en-GB" dirty="0"/>
          </a:p>
        </p:txBody>
      </p:sp>
    </p:spTree>
    <p:extLst>
      <p:ext uri="{BB962C8B-B14F-4D97-AF65-F5344CB8AC3E}">
        <p14:creationId xmlns:p14="http://schemas.microsoft.com/office/powerpoint/2010/main" val="268688092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blipFill>
          <a:blip r:embed="rId2"/>
          <a:stretch/>
        </a:blip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278BC618-3289-4C64-902D-506AF437E6A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blipFill>
            <a:blip r:embed="rId3"/>
            <a:stretch/>
          </a:blipFill>
          <a:ln w="15875" cap="flat" cmpd="sng" algn="ctr">
            <a:solidFill>
              <a:srgbClr val="AB946B">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Garamond" panose="02020404030301010803"/>
              <a:ea typeface="+mn-ea"/>
              <a:cs typeface="+mn-cs"/>
            </a:endParaRPr>
          </a:p>
        </p:txBody>
      </p:sp>
      <p:pic>
        <p:nvPicPr>
          <p:cNvPr id="10" name="Picture 9">
            <a:extLst>
              <a:ext uri="{FF2B5EF4-FFF2-40B4-BE49-F238E27FC236}">
                <a16:creationId xmlns:a16="http://schemas.microsoft.com/office/drawing/2014/main" id="{133D31B1-9C37-4542-80D3-7B54026F28EE}"/>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a:extLst>
              <a:ext uri="{FF2B5EF4-FFF2-40B4-BE49-F238E27FC236}">
                <a16:creationId xmlns:a16="http://schemas.microsoft.com/office/drawing/2014/main" id="{DB2509BD-83C8-4A2E-96FA-C0AA26AA8D6C}"/>
              </a:ext>
            </a:extLst>
          </p:cNvPr>
          <p:cNvSpPr>
            <a:spLocks noGrp="1"/>
          </p:cNvSpPr>
          <p:nvPr>
            <p:ph type="title"/>
          </p:nvPr>
        </p:nvSpPr>
        <p:spPr>
          <a:xfrm>
            <a:off x="1295402" y="982132"/>
            <a:ext cx="9601196" cy="1303867"/>
          </a:xfrm>
        </p:spPr>
        <p:txBody>
          <a:bodyPr>
            <a:normAutofit/>
          </a:bodyPr>
          <a:lstStyle/>
          <a:p>
            <a:r>
              <a:rPr lang="en-GB" dirty="0"/>
              <a:t>Other Tips and Strategies</a:t>
            </a:r>
          </a:p>
        </p:txBody>
      </p:sp>
      <p:cxnSp>
        <p:nvCxnSpPr>
          <p:cNvPr id="12" name="Straight Connector 11">
            <a:extLst>
              <a:ext uri="{FF2B5EF4-FFF2-40B4-BE49-F238E27FC236}">
                <a16:creationId xmlns:a16="http://schemas.microsoft.com/office/drawing/2014/main" id="{10D273FA-71CB-4AEB-8F60-67AB3375E398}"/>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483042" y="2400639"/>
            <a:ext cx="9273858" cy="0"/>
          </a:xfrm>
          <a:prstGeom prst="line">
            <a:avLst/>
          </a:prstGeom>
        </p:spPr>
        <p:style>
          <a:lnRef idx="2">
            <a:schemeClr val="accent1"/>
          </a:lnRef>
          <a:fillRef idx="0">
            <a:schemeClr val="accent1"/>
          </a:fillRef>
          <a:effectRef idx="1">
            <a:schemeClr val="accent1"/>
          </a:effectRef>
          <a:fontRef idx="minor">
            <a:schemeClr val="tx1"/>
          </a:fontRef>
        </p:style>
      </p:cxnSp>
      <p:sp>
        <p:nvSpPr>
          <p:cNvPr id="3" name="Content Placeholder 2">
            <a:extLst>
              <a:ext uri="{FF2B5EF4-FFF2-40B4-BE49-F238E27FC236}">
                <a16:creationId xmlns:a16="http://schemas.microsoft.com/office/drawing/2014/main" id="{D02ABBA4-F206-4AB2-A62E-DB059B5B3E2D}"/>
              </a:ext>
            </a:extLst>
          </p:cNvPr>
          <p:cNvSpPr>
            <a:spLocks noGrp="1"/>
          </p:cNvSpPr>
          <p:nvPr>
            <p:ph idx="1"/>
          </p:nvPr>
        </p:nvSpPr>
        <p:spPr>
          <a:xfrm>
            <a:off x="1295401" y="2556932"/>
            <a:ext cx="9601196" cy="3318936"/>
          </a:xfrm>
        </p:spPr>
        <p:txBody>
          <a:bodyPr>
            <a:normAutofit fontScale="92500"/>
          </a:bodyPr>
          <a:lstStyle/>
          <a:p>
            <a:pPr>
              <a:lnSpc>
                <a:spcPct val="90000"/>
              </a:lnSpc>
            </a:pPr>
            <a:r>
              <a:rPr lang="en-GB" dirty="0"/>
              <a:t>Structure and consistency, clear boundaries</a:t>
            </a:r>
          </a:p>
          <a:p>
            <a:pPr>
              <a:lnSpc>
                <a:spcPct val="90000"/>
              </a:lnSpc>
            </a:pPr>
            <a:r>
              <a:rPr lang="en-GB" dirty="0"/>
              <a:t>Pick your battles!</a:t>
            </a:r>
          </a:p>
          <a:p>
            <a:pPr>
              <a:lnSpc>
                <a:spcPct val="90000"/>
              </a:lnSpc>
            </a:pPr>
            <a:r>
              <a:rPr lang="en-GB" dirty="0"/>
              <a:t>PIP and RIP (Praise in public, reprimand in private)</a:t>
            </a:r>
          </a:p>
          <a:p>
            <a:pPr>
              <a:lnSpc>
                <a:spcPct val="90000"/>
              </a:lnSpc>
            </a:pPr>
            <a:r>
              <a:rPr lang="en-GB" dirty="0"/>
              <a:t>PACE (Play, acceptance, curiosity, empathy)</a:t>
            </a:r>
          </a:p>
          <a:p>
            <a:pPr>
              <a:lnSpc>
                <a:spcPct val="90000"/>
              </a:lnSpc>
            </a:pPr>
            <a:r>
              <a:rPr lang="en-GB" dirty="0"/>
              <a:t>Time out with emotionally available adult</a:t>
            </a:r>
          </a:p>
          <a:p>
            <a:pPr>
              <a:lnSpc>
                <a:spcPct val="90000"/>
              </a:lnSpc>
            </a:pPr>
            <a:r>
              <a:rPr lang="en-GB" dirty="0"/>
              <a:t>Fidget toys, distraction techniques, humour?</a:t>
            </a:r>
          </a:p>
          <a:p>
            <a:pPr>
              <a:lnSpc>
                <a:spcPct val="90000"/>
              </a:lnSpc>
            </a:pPr>
            <a:r>
              <a:rPr lang="en-GB" dirty="0"/>
              <a:t>Clear and precise instructions (Remember the manipulation and power struggles)</a:t>
            </a:r>
          </a:p>
        </p:txBody>
      </p:sp>
    </p:spTree>
    <p:extLst>
      <p:ext uri="{BB962C8B-B14F-4D97-AF65-F5344CB8AC3E}">
        <p14:creationId xmlns:p14="http://schemas.microsoft.com/office/powerpoint/2010/main" val="426181939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0B1EA7-8E74-4457-96DF-5004D672D361}"/>
              </a:ext>
            </a:extLst>
          </p:cNvPr>
          <p:cNvSpPr>
            <a:spLocks noGrp="1"/>
          </p:cNvSpPr>
          <p:nvPr>
            <p:ph type="title"/>
          </p:nvPr>
        </p:nvSpPr>
        <p:spPr/>
        <p:txBody>
          <a:bodyPr>
            <a:normAutofit fontScale="90000"/>
          </a:bodyPr>
          <a:lstStyle/>
          <a:p>
            <a:r>
              <a:rPr lang="en-GB" dirty="0"/>
              <a:t>The Behaviour Contract I Created </a:t>
            </a:r>
            <a:br>
              <a:rPr lang="en-GB" dirty="0"/>
            </a:br>
            <a:r>
              <a:rPr lang="en-GB" dirty="0"/>
              <a:t>The Three R’s</a:t>
            </a:r>
          </a:p>
        </p:txBody>
      </p:sp>
      <p:sp>
        <p:nvSpPr>
          <p:cNvPr id="3" name="Content Placeholder 2">
            <a:extLst>
              <a:ext uri="{FF2B5EF4-FFF2-40B4-BE49-F238E27FC236}">
                <a16:creationId xmlns:a16="http://schemas.microsoft.com/office/drawing/2014/main" id="{D06C5E54-4F6C-4B97-8579-1BF8DA07DDA6}"/>
              </a:ext>
            </a:extLst>
          </p:cNvPr>
          <p:cNvSpPr>
            <a:spLocks noGrp="1"/>
          </p:cNvSpPr>
          <p:nvPr>
            <p:ph idx="1"/>
          </p:nvPr>
        </p:nvSpPr>
        <p:spPr/>
        <p:txBody>
          <a:bodyPr/>
          <a:lstStyle/>
          <a:p>
            <a:r>
              <a:rPr lang="en-GB" b="1" dirty="0"/>
              <a:t>Concept is that power is seemingly reversed.</a:t>
            </a:r>
          </a:p>
          <a:p>
            <a:r>
              <a:rPr lang="en-GB" b="1" dirty="0"/>
              <a:t>Learners sign up to at very beginning. (Before course actually starts)</a:t>
            </a:r>
          </a:p>
          <a:p>
            <a:r>
              <a:rPr lang="en-GB" b="1" dirty="0"/>
              <a:t>Learners are empowered and praised and rewarded for doing the right thing.</a:t>
            </a:r>
          </a:p>
          <a:p>
            <a:r>
              <a:rPr lang="en-GB" b="1" dirty="0"/>
              <a:t>Contract is embedded everywhere visually, at front of files etc.</a:t>
            </a:r>
            <a:endParaRPr lang="en-GB" dirty="0"/>
          </a:p>
          <a:p>
            <a:endParaRPr lang="en-GB" dirty="0"/>
          </a:p>
        </p:txBody>
      </p:sp>
    </p:spTree>
    <p:extLst>
      <p:ext uri="{BB962C8B-B14F-4D97-AF65-F5344CB8AC3E}">
        <p14:creationId xmlns:p14="http://schemas.microsoft.com/office/powerpoint/2010/main" val="105694624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39E2DC-CCEB-4E0E-969C-673ECBECF1BE}"/>
              </a:ext>
            </a:extLst>
          </p:cNvPr>
          <p:cNvSpPr>
            <a:spLocks noGrp="1"/>
          </p:cNvSpPr>
          <p:nvPr>
            <p:ph type="title"/>
          </p:nvPr>
        </p:nvSpPr>
        <p:spPr/>
        <p:txBody>
          <a:bodyPr>
            <a:normAutofit fontScale="90000"/>
          </a:bodyPr>
          <a:lstStyle/>
          <a:p>
            <a:r>
              <a:rPr lang="en-GB" dirty="0"/>
              <a:t>Learners with SEND barriers resulting in them presenting challenging behaviour </a:t>
            </a:r>
          </a:p>
        </p:txBody>
      </p:sp>
      <p:sp>
        <p:nvSpPr>
          <p:cNvPr id="3" name="Content Placeholder 2">
            <a:extLst>
              <a:ext uri="{FF2B5EF4-FFF2-40B4-BE49-F238E27FC236}">
                <a16:creationId xmlns:a16="http://schemas.microsoft.com/office/drawing/2014/main" id="{04AAACC1-C047-4C77-BA98-9313E982F4F8}"/>
              </a:ext>
            </a:extLst>
          </p:cNvPr>
          <p:cNvSpPr>
            <a:spLocks noGrp="1"/>
          </p:cNvSpPr>
          <p:nvPr>
            <p:ph idx="1"/>
          </p:nvPr>
        </p:nvSpPr>
        <p:spPr/>
        <p:txBody>
          <a:bodyPr/>
          <a:lstStyle/>
          <a:p>
            <a:r>
              <a:rPr lang="en-GB" dirty="0"/>
              <a:t>Learners in the classroom may or may not be identified as SEND.</a:t>
            </a:r>
          </a:p>
          <a:p>
            <a:r>
              <a:rPr lang="en-GB" dirty="0"/>
              <a:t>Learners with SEND experience many barriers and these may result in them presenting with challenging behaviour through no fault of their own.</a:t>
            </a:r>
          </a:p>
          <a:p>
            <a:r>
              <a:rPr lang="en-GB" dirty="0"/>
              <a:t>It is important that the tutor understands these barriers and comes up with strategies to help support and overcome.</a:t>
            </a:r>
          </a:p>
          <a:p>
            <a:r>
              <a:rPr lang="en-GB" dirty="0"/>
              <a:t>I am going to share a solution I created to help overcome challenging behaviour in learners experiencing ODD (Oppositional Defiance Disorder)</a:t>
            </a:r>
          </a:p>
        </p:txBody>
      </p:sp>
    </p:spTree>
    <p:extLst>
      <p:ext uri="{BB962C8B-B14F-4D97-AF65-F5344CB8AC3E}">
        <p14:creationId xmlns:p14="http://schemas.microsoft.com/office/powerpoint/2010/main" val="415327224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7A1BD1-EB5D-40DA-9B3A-EC2D4F0A31E0}"/>
              </a:ext>
            </a:extLst>
          </p:cNvPr>
          <p:cNvSpPr>
            <a:spLocks noGrp="1"/>
          </p:cNvSpPr>
          <p:nvPr>
            <p:ph type="title"/>
          </p:nvPr>
        </p:nvSpPr>
        <p:spPr>
          <a:xfrm>
            <a:off x="1183341" y="762000"/>
            <a:ext cx="9713257" cy="1470213"/>
          </a:xfrm>
        </p:spPr>
        <p:txBody>
          <a:bodyPr>
            <a:normAutofit fontScale="90000"/>
          </a:bodyPr>
          <a:lstStyle/>
          <a:p>
            <a:pPr algn="ctr"/>
            <a:r>
              <a:rPr lang="en-GB" b="1" dirty="0"/>
              <a:t> Learners with SEND and some barriers resulting in presenting challenging behaviour (ODD)</a:t>
            </a:r>
          </a:p>
        </p:txBody>
      </p:sp>
      <p:sp>
        <p:nvSpPr>
          <p:cNvPr id="3" name="Content Placeholder 2">
            <a:extLst>
              <a:ext uri="{FF2B5EF4-FFF2-40B4-BE49-F238E27FC236}">
                <a16:creationId xmlns:a16="http://schemas.microsoft.com/office/drawing/2014/main" id="{AAED2143-99DB-4DDC-BEAB-D51C04B3278A}"/>
              </a:ext>
            </a:extLst>
          </p:cNvPr>
          <p:cNvSpPr>
            <a:spLocks noGrp="1"/>
          </p:cNvSpPr>
          <p:nvPr>
            <p:ph idx="1"/>
          </p:nvPr>
        </p:nvSpPr>
        <p:spPr/>
        <p:txBody>
          <a:bodyPr>
            <a:normAutofit fontScale="92500" lnSpcReduction="10000"/>
          </a:bodyPr>
          <a:lstStyle/>
          <a:p>
            <a:r>
              <a:rPr lang="en-GB" b="1" dirty="0">
                <a:effectLst/>
              </a:rPr>
              <a:t>Oppositional defiant disorder</a:t>
            </a:r>
            <a:r>
              <a:rPr lang="en-GB" dirty="0">
                <a:effectLst/>
              </a:rPr>
              <a:t> (</a:t>
            </a:r>
            <a:r>
              <a:rPr lang="en-GB" b="1" dirty="0">
                <a:effectLst/>
              </a:rPr>
              <a:t>ODD</a:t>
            </a:r>
            <a:r>
              <a:rPr lang="en-GB" dirty="0">
                <a:effectLst/>
              </a:rPr>
              <a:t>)</a:t>
            </a:r>
            <a:r>
              <a:rPr lang="en-GB" dirty="0"/>
              <a:t> is defined </a:t>
            </a:r>
            <a:r>
              <a:rPr lang="en-GB" dirty="0">
                <a:effectLst/>
              </a:rPr>
              <a:t>as "a pattern of angry/irritable mood, argumentative/defiant behaviour, or vindictiveness" in children and adolescents.</a:t>
            </a:r>
            <a:endParaRPr lang="en-GB" baseline="30000" dirty="0">
              <a:effectLst/>
            </a:endParaRPr>
          </a:p>
          <a:p>
            <a:r>
              <a:rPr lang="en-GB" i="1" dirty="0">
                <a:effectLst/>
              </a:rPr>
              <a:t>Diagnostic and Statistical Manual of Mental Disorders (Fifth ed.). American Psychiatric Association. 2013. </a:t>
            </a:r>
            <a:r>
              <a:rPr lang="en-GB" i="1" dirty="0">
                <a:effectLst/>
                <a:hlinkClick r:id="rId2" tooltip="ISBN (identifier)"/>
              </a:rPr>
              <a:t>ISBN</a:t>
            </a:r>
            <a:r>
              <a:rPr lang="en-GB" i="1" dirty="0">
                <a:effectLst/>
              </a:rPr>
              <a:t> </a:t>
            </a:r>
            <a:r>
              <a:rPr lang="en-GB" i="1" dirty="0">
                <a:effectLst/>
                <a:hlinkClick r:id="rId3" tooltip="Special:BookSources/978-0-89042-554-1"/>
              </a:rPr>
              <a:t>978-0-89042-554-1</a:t>
            </a:r>
            <a:r>
              <a:rPr lang="en-GB" i="1" dirty="0">
                <a:effectLst/>
              </a:rPr>
              <a:t>.</a:t>
            </a:r>
            <a:r>
              <a:rPr lang="en-GB" dirty="0">
                <a:effectLst/>
              </a:rPr>
              <a:t> Diagnostic Criteria 313.81 (F91.3) </a:t>
            </a:r>
            <a:endParaRPr lang="en-GB" baseline="30000" dirty="0"/>
          </a:p>
          <a:p>
            <a:endParaRPr lang="en-GB" baseline="30000" dirty="0">
              <a:effectLst/>
            </a:endParaRPr>
          </a:p>
          <a:p>
            <a:r>
              <a:rPr lang="en-GB" dirty="0">
                <a:effectLst/>
              </a:rPr>
              <a:t>Unlike children with </a:t>
            </a:r>
            <a:r>
              <a:rPr lang="en-GB" dirty="0">
                <a:effectLst/>
                <a:hlinkClick r:id="rId4" tooltip="Conduct disorder"/>
              </a:rPr>
              <a:t>conduct disorder</a:t>
            </a:r>
            <a:r>
              <a:rPr lang="en-GB" dirty="0">
                <a:effectLst/>
              </a:rPr>
              <a:t> (CD), children with oppositional defiant disorder are not generally aggressive towards animals, do not destroy property, and do not show a pattern of theft or deceit.</a:t>
            </a:r>
            <a:endParaRPr lang="en-GB" dirty="0"/>
          </a:p>
        </p:txBody>
      </p:sp>
    </p:spTree>
    <p:extLst>
      <p:ext uri="{BB962C8B-B14F-4D97-AF65-F5344CB8AC3E}">
        <p14:creationId xmlns:p14="http://schemas.microsoft.com/office/powerpoint/2010/main" val="217347892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7A6EDB-B988-4ADC-BCF5-1A2FA3F18D24}"/>
              </a:ext>
            </a:extLst>
          </p:cNvPr>
          <p:cNvSpPr>
            <a:spLocks noGrp="1"/>
          </p:cNvSpPr>
          <p:nvPr>
            <p:ph type="title"/>
          </p:nvPr>
        </p:nvSpPr>
        <p:spPr/>
        <p:txBody>
          <a:bodyPr/>
          <a:lstStyle/>
          <a:p>
            <a:r>
              <a:rPr lang="en-GB" dirty="0"/>
              <a:t>Differences between ODD, ADHD, CD</a:t>
            </a:r>
          </a:p>
        </p:txBody>
      </p:sp>
      <p:sp>
        <p:nvSpPr>
          <p:cNvPr id="3" name="Content Placeholder 2">
            <a:extLst>
              <a:ext uri="{FF2B5EF4-FFF2-40B4-BE49-F238E27FC236}">
                <a16:creationId xmlns:a16="http://schemas.microsoft.com/office/drawing/2014/main" id="{62D6CB7A-EF4C-4C75-94ED-F8A09F8D1D8D}"/>
              </a:ext>
            </a:extLst>
          </p:cNvPr>
          <p:cNvSpPr>
            <a:spLocks noGrp="1"/>
          </p:cNvSpPr>
          <p:nvPr>
            <p:ph idx="1"/>
          </p:nvPr>
        </p:nvSpPr>
        <p:spPr/>
        <p:txBody>
          <a:bodyPr>
            <a:normAutofit/>
          </a:bodyPr>
          <a:lstStyle/>
          <a:p>
            <a:r>
              <a:rPr lang="en-GB" dirty="0"/>
              <a:t>ADHD -Developmental order causing emotional and behavioural difficulties. Hyperactivity, impulsivity, inattention.</a:t>
            </a:r>
          </a:p>
          <a:p>
            <a:r>
              <a:rPr lang="en-GB" dirty="0"/>
              <a:t>ODD-Disruptive behaviour disorder characterized by patterns of unruly and argumentative behaviour and hostile attitudes toward authority figures.</a:t>
            </a:r>
          </a:p>
          <a:p>
            <a:r>
              <a:rPr lang="en-GB" dirty="0"/>
              <a:t>CD -Conduct disorder is a serious behavioural and emotional disorder. A child with this disorder may display a pattern of disruptive, violent and aggression towards others and animals.</a:t>
            </a:r>
          </a:p>
        </p:txBody>
      </p:sp>
    </p:spTree>
    <p:extLst>
      <p:ext uri="{BB962C8B-B14F-4D97-AF65-F5344CB8AC3E}">
        <p14:creationId xmlns:p14="http://schemas.microsoft.com/office/powerpoint/2010/main" val="262124863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644234-1FF4-4E47-A237-EC19E05E14D8}"/>
              </a:ext>
            </a:extLst>
          </p:cNvPr>
          <p:cNvSpPr>
            <a:spLocks noGrp="1"/>
          </p:cNvSpPr>
          <p:nvPr>
            <p:ph type="title"/>
          </p:nvPr>
        </p:nvSpPr>
        <p:spPr/>
        <p:txBody>
          <a:bodyPr/>
          <a:lstStyle/>
          <a:p>
            <a:r>
              <a:rPr lang="en-GB" dirty="0"/>
              <a:t>Is it ODD?</a:t>
            </a:r>
          </a:p>
        </p:txBody>
      </p:sp>
      <p:sp>
        <p:nvSpPr>
          <p:cNvPr id="3" name="Content Placeholder 2">
            <a:extLst>
              <a:ext uri="{FF2B5EF4-FFF2-40B4-BE49-F238E27FC236}">
                <a16:creationId xmlns:a16="http://schemas.microsoft.com/office/drawing/2014/main" id="{3C3D2FDE-3EA4-41EA-91A6-83A809A8C550}"/>
              </a:ext>
            </a:extLst>
          </p:cNvPr>
          <p:cNvSpPr>
            <a:spLocks noGrp="1"/>
          </p:cNvSpPr>
          <p:nvPr>
            <p:ph idx="1"/>
          </p:nvPr>
        </p:nvSpPr>
        <p:spPr/>
        <p:txBody>
          <a:bodyPr/>
          <a:lstStyle/>
          <a:p>
            <a:r>
              <a:rPr lang="en-GB" dirty="0"/>
              <a:t>Sometimes it's difficult to recognize the difference between a strong-willed or emotional child and one with oppositional defiant disorder. It's normal to exhibit oppositional behaviour at certain stages of a child's development.</a:t>
            </a:r>
          </a:p>
          <a:p>
            <a:r>
              <a:rPr lang="en-GB" dirty="0"/>
              <a:t>Signs of ODD generally begin during preschool years. Sometimes ODD may develop later, but almost always before the early teen years. These behaviours cause significant impairment with family, social activities, school and work.</a:t>
            </a:r>
          </a:p>
          <a:p>
            <a:endParaRPr lang="en-GB" dirty="0"/>
          </a:p>
        </p:txBody>
      </p:sp>
    </p:spTree>
    <p:extLst>
      <p:ext uri="{BB962C8B-B14F-4D97-AF65-F5344CB8AC3E}">
        <p14:creationId xmlns:p14="http://schemas.microsoft.com/office/powerpoint/2010/main" val="141336426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591BEC-85A1-4A38-9A93-5F371EBC4CBB}"/>
              </a:ext>
            </a:extLst>
          </p:cNvPr>
          <p:cNvSpPr>
            <a:spLocks noGrp="1"/>
          </p:cNvSpPr>
          <p:nvPr>
            <p:ph type="title"/>
          </p:nvPr>
        </p:nvSpPr>
        <p:spPr/>
        <p:txBody>
          <a:bodyPr/>
          <a:lstStyle/>
          <a:p>
            <a:r>
              <a:rPr lang="en-GB" dirty="0"/>
              <a:t>What are the symptoms of ODD?</a:t>
            </a:r>
          </a:p>
        </p:txBody>
      </p:sp>
      <p:sp>
        <p:nvSpPr>
          <p:cNvPr id="3" name="Content Placeholder 2">
            <a:extLst>
              <a:ext uri="{FF2B5EF4-FFF2-40B4-BE49-F238E27FC236}">
                <a16:creationId xmlns:a16="http://schemas.microsoft.com/office/drawing/2014/main" id="{A839158D-B48A-4864-988A-B5851346A836}"/>
              </a:ext>
            </a:extLst>
          </p:cNvPr>
          <p:cNvSpPr>
            <a:spLocks noGrp="1"/>
          </p:cNvSpPr>
          <p:nvPr>
            <p:ph idx="1"/>
          </p:nvPr>
        </p:nvSpPr>
        <p:spPr/>
        <p:txBody>
          <a:bodyPr>
            <a:normAutofit fontScale="70000" lnSpcReduction="20000"/>
          </a:bodyPr>
          <a:lstStyle/>
          <a:p>
            <a:r>
              <a:rPr lang="en-GB" dirty="0"/>
              <a:t>Angry and irritable mood</a:t>
            </a:r>
          </a:p>
          <a:p>
            <a:r>
              <a:rPr lang="en-GB" dirty="0"/>
              <a:t>Often and easily loses temper</a:t>
            </a:r>
          </a:p>
          <a:p>
            <a:r>
              <a:rPr lang="en-GB" dirty="0"/>
              <a:t>Is frequently touchy and easily annoyed by others</a:t>
            </a:r>
          </a:p>
          <a:p>
            <a:r>
              <a:rPr lang="en-GB" dirty="0"/>
              <a:t>Is often angry and resentful</a:t>
            </a:r>
          </a:p>
          <a:p>
            <a:r>
              <a:rPr lang="en-GB" dirty="0"/>
              <a:t>Argumentative and defiant behaviour</a:t>
            </a:r>
          </a:p>
          <a:p>
            <a:r>
              <a:rPr lang="en-GB" dirty="0"/>
              <a:t>Often argues with adults or people in authority</a:t>
            </a:r>
          </a:p>
          <a:p>
            <a:r>
              <a:rPr lang="en-GB" dirty="0"/>
              <a:t>Often actively defies or refuses to comply with adults' requests or rules</a:t>
            </a:r>
          </a:p>
          <a:p>
            <a:r>
              <a:rPr lang="en-GB" dirty="0"/>
              <a:t>Often deliberately annoys or upsets people</a:t>
            </a:r>
          </a:p>
          <a:p>
            <a:r>
              <a:rPr lang="en-GB" dirty="0"/>
              <a:t>Often blames others for his or her mistakes or misbehaviour</a:t>
            </a:r>
          </a:p>
          <a:p>
            <a:endParaRPr lang="en-GB" dirty="0"/>
          </a:p>
        </p:txBody>
      </p:sp>
    </p:spTree>
    <p:extLst>
      <p:ext uri="{BB962C8B-B14F-4D97-AF65-F5344CB8AC3E}">
        <p14:creationId xmlns:p14="http://schemas.microsoft.com/office/powerpoint/2010/main" val="376093001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A267F7-8BFB-4077-943D-52D4D0B83BD5}"/>
              </a:ext>
            </a:extLst>
          </p:cNvPr>
          <p:cNvSpPr>
            <a:spLocks noGrp="1"/>
          </p:cNvSpPr>
          <p:nvPr>
            <p:ph type="title"/>
          </p:nvPr>
        </p:nvSpPr>
        <p:spPr/>
        <p:txBody>
          <a:bodyPr/>
          <a:lstStyle/>
          <a:p>
            <a:r>
              <a:rPr lang="en-GB" dirty="0"/>
              <a:t>More Traits</a:t>
            </a:r>
          </a:p>
        </p:txBody>
      </p:sp>
      <p:sp>
        <p:nvSpPr>
          <p:cNvPr id="3" name="Content Placeholder 2">
            <a:extLst>
              <a:ext uri="{FF2B5EF4-FFF2-40B4-BE49-F238E27FC236}">
                <a16:creationId xmlns:a16="http://schemas.microsoft.com/office/drawing/2014/main" id="{0F801B36-F4A9-4679-95F3-FF5EFD5EEDA3}"/>
              </a:ext>
            </a:extLst>
          </p:cNvPr>
          <p:cNvSpPr>
            <a:spLocks noGrp="1"/>
          </p:cNvSpPr>
          <p:nvPr>
            <p:ph idx="1"/>
          </p:nvPr>
        </p:nvSpPr>
        <p:spPr/>
        <p:txBody>
          <a:bodyPr>
            <a:normAutofit lnSpcReduction="10000"/>
          </a:bodyPr>
          <a:lstStyle/>
          <a:p>
            <a:pPr marL="0" indent="0">
              <a:buNone/>
            </a:pPr>
            <a:endParaRPr lang="en-GB" dirty="0"/>
          </a:p>
          <a:p>
            <a:r>
              <a:rPr lang="en-GB" dirty="0"/>
              <a:t>Is often spiteful or vindictive, in particular to those in authority.</a:t>
            </a:r>
          </a:p>
          <a:p>
            <a:r>
              <a:rPr lang="en-GB" dirty="0"/>
              <a:t>ODD can vary in severity:</a:t>
            </a:r>
          </a:p>
          <a:p>
            <a:r>
              <a:rPr lang="en-GB" b="1" dirty="0"/>
              <a:t>Mild.</a:t>
            </a:r>
            <a:r>
              <a:rPr lang="en-GB" dirty="0"/>
              <a:t> Symptoms occur only in one setting, such as only at home, school, work or with peers.</a:t>
            </a:r>
          </a:p>
          <a:p>
            <a:r>
              <a:rPr lang="en-GB" b="1" dirty="0"/>
              <a:t>Moderate.</a:t>
            </a:r>
            <a:r>
              <a:rPr lang="en-GB" dirty="0"/>
              <a:t> Some symptoms occur in at least two settings.</a:t>
            </a:r>
          </a:p>
          <a:p>
            <a:r>
              <a:rPr lang="en-GB" b="1" dirty="0"/>
              <a:t>Severe.</a:t>
            </a:r>
            <a:r>
              <a:rPr lang="en-GB" dirty="0"/>
              <a:t> Some symptoms occur in three or more settings.</a:t>
            </a:r>
          </a:p>
          <a:p>
            <a:endParaRPr lang="en-GB" dirty="0"/>
          </a:p>
        </p:txBody>
      </p:sp>
    </p:spTree>
    <p:extLst>
      <p:ext uri="{BB962C8B-B14F-4D97-AF65-F5344CB8AC3E}">
        <p14:creationId xmlns:p14="http://schemas.microsoft.com/office/powerpoint/2010/main" val="423858978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15FD3C-9389-4337-BC31-8BE5CE8DF871}"/>
              </a:ext>
            </a:extLst>
          </p:cNvPr>
          <p:cNvSpPr>
            <a:spLocks noGrp="1"/>
          </p:cNvSpPr>
          <p:nvPr>
            <p:ph type="title"/>
          </p:nvPr>
        </p:nvSpPr>
        <p:spPr/>
        <p:txBody>
          <a:bodyPr/>
          <a:lstStyle/>
          <a:p>
            <a:r>
              <a:rPr lang="en-GB" dirty="0"/>
              <a:t>What are the Causes?</a:t>
            </a:r>
          </a:p>
        </p:txBody>
      </p:sp>
      <p:sp>
        <p:nvSpPr>
          <p:cNvPr id="3" name="Content Placeholder 2">
            <a:extLst>
              <a:ext uri="{FF2B5EF4-FFF2-40B4-BE49-F238E27FC236}">
                <a16:creationId xmlns:a16="http://schemas.microsoft.com/office/drawing/2014/main" id="{DBD7FEA5-B339-4A49-AD0D-800A43AB50B3}"/>
              </a:ext>
            </a:extLst>
          </p:cNvPr>
          <p:cNvSpPr>
            <a:spLocks noGrp="1"/>
          </p:cNvSpPr>
          <p:nvPr>
            <p:ph idx="1"/>
          </p:nvPr>
        </p:nvSpPr>
        <p:spPr/>
        <p:txBody>
          <a:bodyPr>
            <a:normAutofit lnSpcReduction="10000"/>
          </a:bodyPr>
          <a:lstStyle/>
          <a:p>
            <a:r>
              <a:rPr lang="en-GB" b="1" dirty="0"/>
              <a:t>Causes</a:t>
            </a:r>
          </a:p>
          <a:p>
            <a:r>
              <a:rPr lang="en-GB" dirty="0"/>
              <a:t>There's no known clear cause of oppositional defiant disorder. Contributing causes may be a combination of inherited and environmental factors, including:</a:t>
            </a:r>
          </a:p>
          <a:p>
            <a:r>
              <a:rPr lang="en-GB" b="1" dirty="0"/>
              <a:t>Genetics</a:t>
            </a:r>
            <a:r>
              <a:rPr lang="en-GB" dirty="0"/>
              <a:t> — a child's natural disposition or temperament and possibly neurobiological differences in the way nerves and the brain function.</a:t>
            </a:r>
          </a:p>
          <a:p>
            <a:r>
              <a:rPr lang="en-GB" b="1" dirty="0"/>
              <a:t>Environment</a:t>
            </a:r>
            <a:r>
              <a:rPr lang="en-GB" dirty="0"/>
              <a:t> — problems with parenting that may involve a lack of supervision, inconsistent or harsh discipline, or abuse or neglect. (ACE)</a:t>
            </a:r>
          </a:p>
          <a:p>
            <a:endParaRPr lang="en-GB" dirty="0"/>
          </a:p>
        </p:txBody>
      </p:sp>
    </p:spTree>
    <p:extLst>
      <p:ext uri="{BB962C8B-B14F-4D97-AF65-F5344CB8AC3E}">
        <p14:creationId xmlns:p14="http://schemas.microsoft.com/office/powerpoint/2010/main" val="43951642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982F06-BC3C-46B3-A0E2-55D11C21ED70}"/>
              </a:ext>
            </a:extLst>
          </p:cNvPr>
          <p:cNvSpPr>
            <a:spLocks noGrp="1"/>
          </p:cNvSpPr>
          <p:nvPr>
            <p:ph type="title"/>
          </p:nvPr>
        </p:nvSpPr>
        <p:spPr/>
        <p:txBody>
          <a:bodyPr/>
          <a:lstStyle/>
          <a:p>
            <a:r>
              <a:rPr lang="en-GB" dirty="0"/>
              <a:t>The Risk Factors</a:t>
            </a:r>
          </a:p>
        </p:txBody>
      </p:sp>
      <p:sp>
        <p:nvSpPr>
          <p:cNvPr id="3" name="Content Placeholder 2">
            <a:extLst>
              <a:ext uri="{FF2B5EF4-FFF2-40B4-BE49-F238E27FC236}">
                <a16:creationId xmlns:a16="http://schemas.microsoft.com/office/drawing/2014/main" id="{0DB25FCF-847F-4A42-AA92-9E3A099A1C36}"/>
              </a:ext>
            </a:extLst>
          </p:cNvPr>
          <p:cNvSpPr>
            <a:spLocks noGrp="1"/>
          </p:cNvSpPr>
          <p:nvPr>
            <p:ph idx="1"/>
          </p:nvPr>
        </p:nvSpPr>
        <p:spPr/>
        <p:txBody>
          <a:bodyPr>
            <a:normAutofit fontScale="70000" lnSpcReduction="20000"/>
          </a:bodyPr>
          <a:lstStyle/>
          <a:p>
            <a:pPr marL="0" indent="0">
              <a:buNone/>
            </a:pPr>
            <a:endParaRPr lang="en-GB" b="1" dirty="0"/>
          </a:p>
          <a:p>
            <a:r>
              <a:rPr lang="en-GB" sz="2600" dirty="0"/>
              <a:t>Oppositional defiant disorder is a complex problem. Possible risk factors for ODD include:</a:t>
            </a:r>
          </a:p>
          <a:p>
            <a:r>
              <a:rPr lang="en-GB" sz="2600" b="1" dirty="0"/>
              <a:t>Temperament</a:t>
            </a:r>
            <a:r>
              <a:rPr lang="en-GB" sz="2600" dirty="0"/>
              <a:t> — a child who has a temperament that includes difficulty regulating emotions, such as being highly emotionally reactive to situations or having trouble tolerating frustration. (Fight. Flight. Freeze)</a:t>
            </a:r>
          </a:p>
          <a:p>
            <a:r>
              <a:rPr lang="en-GB" sz="2600" b="1" dirty="0"/>
              <a:t>Parenting issues</a:t>
            </a:r>
            <a:r>
              <a:rPr lang="en-GB" sz="2600" dirty="0"/>
              <a:t> — a child who experiences abuse or neglect, harsh or inconsistent discipline, or a lack of parental supervision.</a:t>
            </a:r>
          </a:p>
          <a:p>
            <a:r>
              <a:rPr lang="en-GB" sz="2600" b="1" dirty="0"/>
              <a:t>Other family issues</a:t>
            </a:r>
            <a:r>
              <a:rPr lang="en-GB" sz="2600" dirty="0"/>
              <a:t> — a child who lives with parent or family discord or has a parent with a mental health or substance use disorder.</a:t>
            </a:r>
          </a:p>
          <a:p>
            <a:r>
              <a:rPr lang="en-GB" sz="2600" b="1" dirty="0"/>
              <a:t>Environment</a:t>
            </a:r>
            <a:r>
              <a:rPr lang="en-GB" sz="2600" dirty="0"/>
              <a:t> — oppositional and defiant behaviours can be strengthened and reinforced through attention from peers and inconsistent discipline from other authority figures, such as teachers.</a:t>
            </a:r>
          </a:p>
          <a:p>
            <a:endParaRPr lang="en-GB" dirty="0"/>
          </a:p>
        </p:txBody>
      </p:sp>
    </p:spTree>
    <p:extLst>
      <p:ext uri="{BB962C8B-B14F-4D97-AF65-F5344CB8AC3E}">
        <p14:creationId xmlns:p14="http://schemas.microsoft.com/office/powerpoint/2010/main" val="879544533"/>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PRESGUID" val="703c5edd-a7a4-4555-8950-8378c43980e7"/>
</p:tagLst>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rganic">
  <a:themeElements>
    <a:clrScheme name="Organic">
      <a:dk1>
        <a:sysClr val="windowText" lastClr="000000"/>
      </a:dk1>
      <a:lt1>
        <a:sysClr val="window" lastClr="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Organic">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DAC20F1-423D-49E2-BD0B-50532748BAD0}"/>
    </a:ext>
  </a:extLst>
</a:theme>
</file>

<file path=docProps/app.xml><?xml version="1.0" encoding="utf-8"?>
<Properties xmlns="http://schemas.openxmlformats.org/officeDocument/2006/extended-properties" xmlns:vt="http://schemas.openxmlformats.org/officeDocument/2006/docPropsVTypes">
  <TotalTime>65</TotalTime>
  <Words>1225</Words>
  <Application>Microsoft Office PowerPoint</Application>
  <PresentationFormat>Widescreen</PresentationFormat>
  <Paragraphs>96</Paragraphs>
  <Slides>16</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16</vt:i4>
      </vt:variant>
    </vt:vector>
  </HeadingPairs>
  <TitlesOfParts>
    <vt:vector size="19" baseType="lpstr">
      <vt:lpstr>Arial</vt:lpstr>
      <vt:lpstr>Garamond</vt:lpstr>
      <vt:lpstr>Organic</vt:lpstr>
      <vt:lpstr> A Positive Behaviour Strategy Support Solution for Challenging SEN Learners </vt:lpstr>
      <vt:lpstr>Learners with SEND barriers resulting in them presenting challenging behaviour </vt:lpstr>
      <vt:lpstr> Learners with SEND and some barriers resulting in presenting challenging behaviour (ODD)</vt:lpstr>
      <vt:lpstr>Differences between ODD, ADHD, CD</vt:lpstr>
      <vt:lpstr>Is it ODD?</vt:lpstr>
      <vt:lpstr>What are the symptoms of ODD?</vt:lpstr>
      <vt:lpstr>More Traits</vt:lpstr>
      <vt:lpstr>What are the Causes?</vt:lpstr>
      <vt:lpstr>The Risk Factors</vt:lpstr>
      <vt:lpstr>Some Positive Parenting Advice</vt:lpstr>
      <vt:lpstr>Complications</vt:lpstr>
      <vt:lpstr>Related Mental Health Issues</vt:lpstr>
      <vt:lpstr>ODD in the Classroom</vt:lpstr>
      <vt:lpstr>Strategies in the Classroom</vt:lpstr>
      <vt:lpstr>Other Tips and Strategies</vt:lpstr>
      <vt:lpstr>The Behaviour Contract I Created  The Three R’s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 Resource for a Learner with Opposition Defiance Disorder</dc:title>
  <dc:creator>Suzanne Watson</dc:creator>
  <cp:lastModifiedBy>Watson, Suzanne</cp:lastModifiedBy>
  <cp:revision>11</cp:revision>
  <dcterms:created xsi:type="dcterms:W3CDTF">2021-02-09T09:43:39Z</dcterms:created>
  <dcterms:modified xsi:type="dcterms:W3CDTF">2023-03-15T14:24:31Z</dcterms:modified>
</cp:coreProperties>
</file>