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76" r:id="rId5"/>
  </p:sldMasterIdLst>
  <p:sldIdLst>
    <p:sldId id="271" r:id="rId6"/>
    <p:sldId id="275" r:id="rId7"/>
    <p:sldId id="290" r:id="rId8"/>
    <p:sldId id="297" r:id="rId9"/>
    <p:sldId id="298" r:id="rId10"/>
    <p:sldId id="291" r:id="rId11"/>
    <p:sldId id="300" r:id="rId12"/>
    <p:sldId id="299" r:id="rId13"/>
    <p:sldId id="292" r:id="rId14"/>
    <p:sldId id="276" r:id="rId15"/>
    <p:sldId id="277" r:id="rId16"/>
    <p:sldId id="296" r:id="rId17"/>
    <p:sldId id="293" r:id="rId18"/>
    <p:sldId id="295" r:id="rId19"/>
    <p:sldId id="278" r:id="rId20"/>
    <p:sldId id="280" r:id="rId21"/>
    <p:sldId id="283" r:id="rId22"/>
  </p:sldIdLst>
  <p:sldSz cx="9144000" cy="5143500" type="screen16x9"/>
  <p:notesSz cx="6858000" cy="9144000"/>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5ED"/>
    <a:srgbClr val="FFFFFF"/>
    <a:srgbClr val="283F59"/>
    <a:srgbClr val="007FB0"/>
    <a:srgbClr val="AE0019"/>
    <a:srgbClr val="0D6BA0"/>
    <a:srgbClr val="34516C"/>
    <a:srgbClr val="BE16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86439" autoAdjust="0"/>
  </p:normalViewPr>
  <p:slideViewPr>
    <p:cSldViewPr snapToGrid="0" snapToObjects="1">
      <p:cViewPr varScale="1">
        <p:scale>
          <a:sx n="99" d="100"/>
          <a:sy n="99" d="100"/>
        </p:scale>
        <p:origin x="68" y="61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442EA2-39BA-4C9A-AD59-755D4917D532}" type="doc">
      <dgm:prSet loTypeId="urn:microsoft.com/office/officeart/2005/8/layout/target1" loCatId="relationship" qsTypeId="urn:microsoft.com/office/officeart/2005/8/quickstyle/simple4" qsCatId="simple" csTypeId="urn:microsoft.com/office/officeart/2005/8/colors/colorful2" csCatId="colorful" phldr="1"/>
      <dgm:spPr/>
      <dgm:t>
        <a:bodyPr/>
        <a:lstStyle/>
        <a:p>
          <a:endParaRPr lang="en-US"/>
        </a:p>
      </dgm:t>
    </dgm:pt>
    <dgm:pt modelId="{4DF9FE7B-F642-4898-A360-D4E3814E1A3D}">
      <dgm:prSet phldrT="[Text]"/>
      <dgm:spPr/>
      <dgm:t>
        <a:bodyPr/>
        <a:lstStyle/>
        <a:p>
          <a:r>
            <a:rPr lang="en-US" dirty="0"/>
            <a:t>Comfort zone</a:t>
          </a:r>
        </a:p>
      </dgm:t>
      <dgm:extLst>
        <a:ext uri="{E40237B7-FDA0-4F09-8148-C483321AD2D9}">
          <dgm14:cNvPr xmlns:dgm14="http://schemas.microsoft.com/office/drawing/2010/diagram" id="0" name="" title="Group A heading and tasks"/>
        </a:ext>
      </dgm:extLst>
    </dgm:pt>
    <dgm:pt modelId="{1C10F06D-860A-4604-A7AD-02E614FE3976}" type="parTrans" cxnId="{EBD8BE8D-6018-43E2-B081-034BB5656EB6}">
      <dgm:prSet/>
      <dgm:spPr/>
      <dgm:t>
        <a:bodyPr/>
        <a:lstStyle/>
        <a:p>
          <a:endParaRPr lang="en-US"/>
        </a:p>
      </dgm:t>
    </dgm:pt>
    <dgm:pt modelId="{43C18EFF-81FC-4D70-8C6B-E95FF3730413}" type="sibTrans" cxnId="{EBD8BE8D-6018-43E2-B081-034BB5656EB6}">
      <dgm:prSet/>
      <dgm:spPr/>
      <dgm:t>
        <a:bodyPr/>
        <a:lstStyle/>
        <a:p>
          <a:endParaRPr lang="en-US"/>
        </a:p>
      </dgm:t>
    </dgm:pt>
    <dgm:pt modelId="{3929B1E1-4BC4-4C73-ABE8-27CEF96A3652}">
      <dgm:prSet phldrT="[Text]"/>
      <dgm:spPr/>
      <dgm:t>
        <a:bodyPr/>
        <a:lstStyle/>
        <a:p>
          <a:r>
            <a:rPr lang="en-US" dirty="0"/>
            <a:t>Growth zone</a:t>
          </a:r>
        </a:p>
      </dgm:t>
      <dgm:extLst>
        <a:ext uri="{E40237B7-FDA0-4F09-8148-C483321AD2D9}">
          <dgm14:cNvPr xmlns:dgm14="http://schemas.microsoft.com/office/drawing/2010/diagram" id="0" name="" title="Group B heading and tasks"/>
        </a:ext>
      </dgm:extLst>
    </dgm:pt>
    <dgm:pt modelId="{F356CC76-9117-4B79-A270-BBBAFD3E9C79}" type="parTrans" cxnId="{1339090C-9A95-4C05-841C-FA3AF987601B}">
      <dgm:prSet/>
      <dgm:spPr/>
      <dgm:t>
        <a:bodyPr/>
        <a:lstStyle/>
        <a:p>
          <a:endParaRPr lang="en-US"/>
        </a:p>
      </dgm:t>
    </dgm:pt>
    <dgm:pt modelId="{19BA0C22-38BB-4E9F-89D5-0FF5FF9F12CE}" type="sibTrans" cxnId="{1339090C-9A95-4C05-841C-FA3AF987601B}">
      <dgm:prSet/>
      <dgm:spPr/>
      <dgm:t>
        <a:bodyPr/>
        <a:lstStyle/>
        <a:p>
          <a:endParaRPr lang="en-US"/>
        </a:p>
      </dgm:t>
    </dgm:pt>
    <dgm:pt modelId="{60CDF8D0-D4FC-4467-A51E-79C5A58B0B2C}">
      <dgm:prSet phldrT="[Text]"/>
      <dgm:spPr/>
      <dgm:t>
        <a:bodyPr/>
        <a:lstStyle/>
        <a:p>
          <a:r>
            <a:rPr lang="en-US" dirty="0"/>
            <a:t>Danger zone</a:t>
          </a:r>
        </a:p>
      </dgm:t>
      <dgm:extLst>
        <a:ext uri="{E40237B7-FDA0-4F09-8148-C483321AD2D9}">
          <dgm14:cNvPr xmlns:dgm14="http://schemas.microsoft.com/office/drawing/2010/diagram" id="0" name="" title="Group C heading and tasks"/>
        </a:ext>
      </dgm:extLst>
    </dgm:pt>
    <dgm:pt modelId="{E12A269F-AB82-486A-9077-80F2BBBE48C2}" type="parTrans" cxnId="{2BA65DEC-E719-4ED3-8135-48349D42DD04}">
      <dgm:prSet/>
      <dgm:spPr/>
      <dgm:t>
        <a:bodyPr/>
        <a:lstStyle/>
        <a:p>
          <a:endParaRPr lang="en-US"/>
        </a:p>
      </dgm:t>
    </dgm:pt>
    <dgm:pt modelId="{3F7FD59D-A716-4310-A89A-AB6F740D9FFF}" type="sibTrans" cxnId="{2BA65DEC-E719-4ED3-8135-48349D42DD04}">
      <dgm:prSet/>
      <dgm:spPr/>
      <dgm:t>
        <a:bodyPr/>
        <a:lstStyle/>
        <a:p>
          <a:endParaRPr lang="en-US"/>
        </a:p>
      </dgm:t>
    </dgm:pt>
    <dgm:pt modelId="{AA67F66C-F4E3-4AE3-9C55-A9DF49CFA6B2}" type="pres">
      <dgm:prSet presAssocID="{3F442EA2-39BA-4C9A-AD59-755D4917D532}" presName="composite" presStyleCnt="0">
        <dgm:presLayoutVars>
          <dgm:chMax val="5"/>
          <dgm:dir/>
          <dgm:resizeHandles val="exact"/>
        </dgm:presLayoutVars>
      </dgm:prSet>
      <dgm:spPr/>
    </dgm:pt>
    <dgm:pt modelId="{CBC7FCC3-4508-4A2C-A699-80B56AC4DB56}" type="pres">
      <dgm:prSet presAssocID="{4DF9FE7B-F642-4898-A360-D4E3814E1A3D}" presName="circle1" presStyleLbl="lnNode1" presStyleIdx="0" presStyleCnt="3"/>
      <dgm:spPr>
        <a:solidFill>
          <a:srgbClr val="00B050"/>
        </a:solidFill>
      </dgm:spPr>
      <dgm:extLst>
        <a:ext uri="{E40237B7-FDA0-4F09-8148-C483321AD2D9}">
          <dgm14:cNvPr xmlns:dgm14="http://schemas.microsoft.com/office/drawing/2010/diagram" id="0" name="" title="Inside ring of target representing Group A"/>
        </a:ext>
      </dgm:extLst>
    </dgm:pt>
    <dgm:pt modelId="{721C4484-2C4E-47CE-9E3D-C44F02A7E166}" type="pres">
      <dgm:prSet presAssocID="{4DF9FE7B-F642-4898-A360-D4E3814E1A3D}" presName="text1" presStyleLbl="revTx" presStyleIdx="0" presStyleCnt="3" custScaleX="158731" custLinFactNeighborX="393" custLinFactNeighborY="20900">
        <dgm:presLayoutVars>
          <dgm:bulletEnabled val="1"/>
        </dgm:presLayoutVars>
      </dgm:prSet>
      <dgm:spPr/>
    </dgm:pt>
    <dgm:pt modelId="{BD57CE74-1890-43D3-8AF8-CC63CCCAD27B}" type="pres">
      <dgm:prSet presAssocID="{4DF9FE7B-F642-4898-A360-D4E3814E1A3D}" presName="line1" presStyleLbl="callout" presStyleIdx="0" presStyleCnt="6"/>
      <dgm:spPr/>
    </dgm:pt>
    <dgm:pt modelId="{47E073D5-28F9-48F7-9EE3-CD1ABC58D94E}" type="pres">
      <dgm:prSet presAssocID="{4DF9FE7B-F642-4898-A360-D4E3814E1A3D}" presName="d1" presStyleLbl="callout" presStyleIdx="1" presStyleCnt="6"/>
      <dgm:spPr/>
    </dgm:pt>
    <dgm:pt modelId="{B736C755-26C8-4FEA-91D7-F8104FF77E82}" type="pres">
      <dgm:prSet presAssocID="{3929B1E1-4BC4-4C73-ABE8-27CEF96A3652}" presName="circle2" presStyleLbl="lnNode1" presStyleIdx="1" presStyleCnt="3"/>
      <dgm:spPr>
        <a:solidFill>
          <a:srgbClr val="FFFF00"/>
        </a:solidFill>
      </dgm:spPr>
      <dgm:extLst>
        <a:ext uri="{E40237B7-FDA0-4F09-8148-C483321AD2D9}">
          <dgm14:cNvPr xmlns:dgm14="http://schemas.microsoft.com/office/drawing/2010/diagram" id="0" name="" title="Middle ring of target representing Group B"/>
        </a:ext>
      </dgm:extLst>
    </dgm:pt>
    <dgm:pt modelId="{CEA4BEA9-01EB-4151-A2FD-98FDADE4D4C5}" type="pres">
      <dgm:prSet presAssocID="{3929B1E1-4BC4-4C73-ABE8-27CEF96A3652}" presName="text2" presStyleLbl="revTx" presStyleIdx="1" presStyleCnt="3" custScaleX="155397" custLinFactNeighborX="393" custLinFactNeighborY="20481">
        <dgm:presLayoutVars>
          <dgm:bulletEnabled val="1"/>
        </dgm:presLayoutVars>
      </dgm:prSet>
      <dgm:spPr/>
    </dgm:pt>
    <dgm:pt modelId="{ED3D34C2-9BDC-4865-B076-019F361ABD54}" type="pres">
      <dgm:prSet presAssocID="{3929B1E1-4BC4-4C73-ABE8-27CEF96A3652}" presName="line2" presStyleLbl="callout" presStyleIdx="2" presStyleCnt="6"/>
      <dgm:spPr/>
    </dgm:pt>
    <dgm:pt modelId="{6EAB163B-9BDD-4B30-AF27-57BCEF47A7CE}" type="pres">
      <dgm:prSet presAssocID="{3929B1E1-4BC4-4C73-ABE8-27CEF96A3652}" presName="d2" presStyleLbl="callout" presStyleIdx="3" presStyleCnt="6"/>
      <dgm:spPr/>
    </dgm:pt>
    <dgm:pt modelId="{62624312-B6AB-4491-B341-2BB3F078D684}" type="pres">
      <dgm:prSet presAssocID="{60CDF8D0-D4FC-4467-A51E-79C5A58B0B2C}" presName="circle3" presStyleLbl="lnNode1" presStyleIdx="2" presStyleCnt="3"/>
      <dgm:spPr>
        <a:solidFill>
          <a:srgbClr val="FF0000"/>
        </a:solidFill>
      </dgm:spPr>
      <dgm:extLst>
        <a:ext uri="{E40237B7-FDA0-4F09-8148-C483321AD2D9}">
          <dgm14:cNvPr xmlns:dgm14="http://schemas.microsoft.com/office/drawing/2010/diagram" id="0" name="" title="Outside ring of target representing Group C"/>
        </a:ext>
      </dgm:extLst>
    </dgm:pt>
    <dgm:pt modelId="{F4B3DB09-8D8A-4833-A3A0-C8C2FB6EE995}" type="pres">
      <dgm:prSet presAssocID="{60CDF8D0-D4FC-4467-A51E-79C5A58B0B2C}" presName="text3" presStyleLbl="revTx" presStyleIdx="2" presStyleCnt="3" custScaleX="157383" custLinFactNeighborX="-1966" custLinFactNeighborY="19552">
        <dgm:presLayoutVars>
          <dgm:bulletEnabled val="1"/>
        </dgm:presLayoutVars>
      </dgm:prSet>
      <dgm:spPr/>
    </dgm:pt>
    <dgm:pt modelId="{A0324D28-E700-487E-A5A5-E2FB1D5914A7}" type="pres">
      <dgm:prSet presAssocID="{60CDF8D0-D4FC-4467-A51E-79C5A58B0B2C}" presName="line3" presStyleLbl="callout" presStyleIdx="4" presStyleCnt="6"/>
      <dgm:spPr/>
    </dgm:pt>
    <dgm:pt modelId="{822C1557-A7EF-4D85-AEDD-F484CC850E49}" type="pres">
      <dgm:prSet presAssocID="{60CDF8D0-D4FC-4467-A51E-79C5A58B0B2C}" presName="d3" presStyleLbl="callout" presStyleIdx="5" presStyleCnt="6"/>
      <dgm:spPr/>
    </dgm:pt>
  </dgm:ptLst>
  <dgm:cxnLst>
    <dgm:cxn modelId="{1339090C-9A95-4C05-841C-FA3AF987601B}" srcId="{3F442EA2-39BA-4C9A-AD59-755D4917D532}" destId="{3929B1E1-4BC4-4C73-ABE8-27CEF96A3652}" srcOrd="1" destOrd="0" parTransId="{F356CC76-9117-4B79-A270-BBBAFD3E9C79}" sibTransId="{19BA0C22-38BB-4E9F-89D5-0FF5FF9F12CE}"/>
    <dgm:cxn modelId="{21A6251B-C0F9-4719-8ECF-31915EFD814C}" type="presOf" srcId="{4DF9FE7B-F642-4898-A360-D4E3814E1A3D}" destId="{721C4484-2C4E-47CE-9E3D-C44F02A7E166}" srcOrd="0" destOrd="0" presId="urn:microsoft.com/office/officeart/2005/8/layout/target1"/>
    <dgm:cxn modelId="{5A70FA4A-195D-4B31-AA86-3DC5D1C2EC98}" type="presOf" srcId="{60CDF8D0-D4FC-4467-A51E-79C5A58B0B2C}" destId="{F4B3DB09-8D8A-4833-A3A0-C8C2FB6EE995}" srcOrd="0" destOrd="0" presId="urn:microsoft.com/office/officeart/2005/8/layout/target1"/>
    <dgm:cxn modelId="{7A4B474F-94DE-4C9D-BBC3-D696C78BEEF1}" type="presOf" srcId="{3929B1E1-4BC4-4C73-ABE8-27CEF96A3652}" destId="{CEA4BEA9-01EB-4151-A2FD-98FDADE4D4C5}" srcOrd="0" destOrd="0" presId="urn:microsoft.com/office/officeart/2005/8/layout/target1"/>
    <dgm:cxn modelId="{EBD8BE8D-6018-43E2-B081-034BB5656EB6}" srcId="{3F442EA2-39BA-4C9A-AD59-755D4917D532}" destId="{4DF9FE7B-F642-4898-A360-D4E3814E1A3D}" srcOrd="0" destOrd="0" parTransId="{1C10F06D-860A-4604-A7AD-02E614FE3976}" sibTransId="{43C18EFF-81FC-4D70-8C6B-E95FF3730413}"/>
    <dgm:cxn modelId="{7540B0A9-79C0-422C-9A30-1FFC79A03107}" type="presOf" srcId="{3F442EA2-39BA-4C9A-AD59-755D4917D532}" destId="{AA67F66C-F4E3-4AE3-9C55-A9DF49CFA6B2}" srcOrd="0" destOrd="0" presId="urn:microsoft.com/office/officeart/2005/8/layout/target1"/>
    <dgm:cxn modelId="{2BA65DEC-E719-4ED3-8135-48349D42DD04}" srcId="{3F442EA2-39BA-4C9A-AD59-755D4917D532}" destId="{60CDF8D0-D4FC-4467-A51E-79C5A58B0B2C}" srcOrd="2" destOrd="0" parTransId="{E12A269F-AB82-486A-9077-80F2BBBE48C2}" sibTransId="{3F7FD59D-A716-4310-A89A-AB6F740D9FFF}"/>
    <dgm:cxn modelId="{6B8A0600-2F3C-4C1C-BB0C-35E13595CB36}" type="presParOf" srcId="{AA67F66C-F4E3-4AE3-9C55-A9DF49CFA6B2}" destId="{CBC7FCC3-4508-4A2C-A699-80B56AC4DB56}" srcOrd="0" destOrd="0" presId="urn:microsoft.com/office/officeart/2005/8/layout/target1"/>
    <dgm:cxn modelId="{CD986D54-F397-4C00-B589-80D8AA5D9D7E}" type="presParOf" srcId="{AA67F66C-F4E3-4AE3-9C55-A9DF49CFA6B2}" destId="{721C4484-2C4E-47CE-9E3D-C44F02A7E166}" srcOrd="1" destOrd="0" presId="urn:microsoft.com/office/officeart/2005/8/layout/target1"/>
    <dgm:cxn modelId="{310C3318-566D-4605-B45E-C9F096662669}" type="presParOf" srcId="{AA67F66C-F4E3-4AE3-9C55-A9DF49CFA6B2}" destId="{BD57CE74-1890-43D3-8AF8-CC63CCCAD27B}" srcOrd="2" destOrd="0" presId="urn:microsoft.com/office/officeart/2005/8/layout/target1"/>
    <dgm:cxn modelId="{E7FD8EA0-A4C2-4C81-9E17-2C0723092A0D}" type="presParOf" srcId="{AA67F66C-F4E3-4AE3-9C55-A9DF49CFA6B2}" destId="{47E073D5-28F9-48F7-9EE3-CD1ABC58D94E}" srcOrd="3" destOrd="0" presId="urn:microsoft.com/office/officeart/2005/8/layout/target1"/>
    <dgm:cxn modelId="{FB3B2AFE-BD25-46C2-8C5E-1C20603FF4D3}" type="presParOf" srcId="{AA67F66C-F4E3-4AE3-9C55-A9DF49CFA6B2}" destId="{B736C755-26C8-4FEA-91D7-F8104FF77E82}" srcOrd="4" destOrd="0" presId="urn:microsoft.com/office/officeart/2005/8/layout/target1"/>
    <dgm:cxn modelId="{A386DEDE-2E7A-4C9B-9576-C13AA320E81B}" type="presParOf" srcId="{AA67F66C-F4E3-4AE3-9C55-A9DF49CFA6B2}" destId="{CEA4BEA9-01EB-4151-A2FD-98FDADE4D4C5}" srcOrd="5" destOrd="0" presId="urn:microsoft.com/office/officeart/2005/8/layout/target1"/>
    <dgm:cxn modelId="{53EC1AED-3FAE-42A4-BE82-3ECC9A7A79CF}" type="presParOf" srcId="{AA67F66C-F4E3-4AE3-9C55-A9DF49CFA6B2}" destId="{ED3D34C2-9BDC-4865-B076-019F361ABD54}" srcOrd="6" destOrd="0" presId="urn:microsoft.com/office/officeart/2005/8/layout/target1"/>
    <dgm:cxn modelId="{CB12964F-A01A-4221-AB86-1CAE99A1765B}" type="presParOf" srcId="{AA67F66C-F4E3-4AE3-9C55-A9DF49CFA6B2}" destId="{6EAB163B-9BDD-4B30-AF27-57BCEF47A7CE}" srcOrd="7" destOrd="0" presId="urn:microsoft.com/office/officeart/2005/8/layout/target1"/>
    <dgm:cxn modelId="{F347D77B-7F1F-4238-B49A-011DDC75B3CA}" type="presParOf" srcId="{AA67F66C-F4E3-4AE3-9C55-A9DF49CFA6B2}" destId="{62624312-B6AB-4491-B341-2BB3F078D684}" srcOrd="8" destOrd="0" presId="urn:microsoft.com/office/officeart/2005/8/layout/target1"/>
    <dgm:cxn modelId="{12BC6203-E603-464F-87A0-3436395E77CA}" type="presParOf" srcId="{AA67F66C-F4E3-4AE3-9C55-A9DF49CFA6B2}" destId="{F4B3DB09-8D8A-4833-A3A0-C8C2FB6EE995}" srcOrd="9" destOrd="0" presId="urn:microsoft.com/office/officeart/2005/8/layout/target1"/>
    <dgm:cxn modelId="{8CC0E9D2-8B9C-4FDD-BE56-8191C6630AC1}" type="presParOf" srcId="{AA67F66C-F4E3-4AE3-9C55-A9DF49CFA6B2}" destId="{A0324D28-E700-487E-A5A5-E2FB1D5914A7}" srcOrd="10" destOrd="0" presId="urn:microsoft.com/office/officeart/2005/8/layout/target1"/>
    <dgm:cxn modelId="{F88FD1D1-8324-4685-ABE8-1B294BBEA0EB}" type="presParOf" srcId="{AA67F66C-F4E3-4AE3-9C55-A9DF49CFA6B2}" destId="{822C1557-A7EF-4D85-AEDD-F484CC850E49}"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442EA2-39BA-4C9A-AD59-755D4917D532}" type="doc">
      <dgm:prSet loTypeId="urn:microsoft.com/office/officeart/2005/8/layout/target1" loCatId="relationship" qsTypeId="urn:microsoft.com/office/officeart/2005/8/quickstyle/simple4" qsCatId="simple" csTypeId="urn:microsoft.com/office/officeart/2005/8/colors/colorful2" csCatId="colorful" phldr="1"/>
      <dgm:spPr/>
      <dgm:t>
        <a:bodyPr/>
        <a:lstStyle/>
        <a:p>
          <a:endParaRPr lang="en-US"/>
        </a:p>
      </dgm:t>
    </dgm:pt>
    <dgm:pt modelId="{4DF9FE7B-F642-4898-A360-D4E3814E1A3D}">
      <dgm:prSet phldrT="[Text]"/>
      <dgm:spPr/>
      <dgm:t>
        <a:bodyPr/>
        <a:lstStyle/>
        <a:p>
          <a:r>
            <a:rPr lang="en-US" dirty="0"/>
            <a:t>Comfort zone</a:t>
          </a:r>
        </a:p>
      </dgm:t>
      <dgm:extLst>
        <a:ext uri="{E40237B7-FDA0-4F09-8148-C483321AD2D9}">
          <dgm14:cNvPr xmlns:dgm14="http://schemas.microsoft.com/office/drawing/2010/diagram" id="0" name="" title="Group A heading and tasks"/>
        </a:ext>
      </dgm:extLst>
    </dgm:pt>
    <dgm:pt modelId="{1C10F06D-860A-4604-A7AD-02E614FE3976}" type="parTrans" cxnId="{EBD8BE8D-6018-43E2-B081-034BB5656EB6}">
      <dgm:prSet/>
      <dgm:spPr/>
      <dgm:t>
        <a:bodyPr/>
        <a:lstStyle/>
        <a:p>
          <a:endParaRPr lang="en-US"/>
        </a:p>
      </dgm:t>
    </dgm:pt>
    <dgm:pt modelId="{43C18EFF-81FC-4D70-8C6B-E95FF3730413}" type="sibTrans" cxnId="{EBD8BE8D-6018-43E2-B081-034BB5656EB6}">
      <dgm:prSet/>
      <dgm:spPr/>
      <dgm:t>
        <a:bodyPr/>
        <a:lstStyle/>
        <a:p>
          <a:endParaRPr lang="en-US"/>
        </a:p>
      </dgm:t>
    </dgm:pt>
    <dgm:pt modelId="{3929B1E1-4BC4-4C73-ABE8-27CEF96A3652}">
      <dgm:prSet phldrT="[Text]"/>
      <dgm:spPr/>
      <dgm:t>
        <a:bodyPr/>
        <a:lstStyle/>
        <a:p>
          <a:r>
            <a:rPr lang="en-US" dirty="0"/>
            <a:t>Growth zone</a:t>
          </a:r>
        </a:p>
      </dgm:t>
      <dgm:extLst>
        <a:ext uri="{E40237B7-FDA0-4F09-8148-C483321AD2D9}">
          <dgm14:cNvPr xmlns:dgm14="http://schemas.microsoft.com/office/drawing/2010/diagram" id="0" name="" title="Group B heading and tasks"/>
        </a:ext>
      </dgm:extLst>
    </dgm:pt>
    <dgm:pt modelId="{F356CC76-9117-4B79-A270-BBBAFD3E9C79}" type="parTrans" cxnId="{1339090C-9A95-4C05-841C-FA3AF987601B}">
      <dgm:prSet/>
      <dgm:spPr/>
      <dgm:t>
        <a:bodyPr/>
        <a:lstStyle/>
        <a:p>
          <a:endParaRPr lang="en-US"/>
        </a:p>
      </dgm:t>
    </dgm:pt>
    <dgm:pt modelId="{19BA0C22-38BB-4E9F-89D5-0FF5FF9F12CE}" type="sibTrans" cxnId="{1339090C-9A95-4C05-841C-FA3AF987601B}">
      <dgm:prSet/>
      <dgm:spPr/>
      <dgm:t>
        <a:bodyPr/>
        <a:lstStyle/>
        <a:p>
          <a:endParaRPr lang="en-US"/>
        </a:p>
      </dgm:t>
    </dgm:pt>
    <dgm:pt modelId="{60CDF8D0-D4FC-4467-A51E-79C5A58B0B2C}">
      <dgm:prSet phldrT="[Text]"/>
      <dgm:spPr/>
      <dgm:t>
        <a:bodyPr/>
        <a:lstStyle/>
        <a:p>
          <a:r>
            <a:rPr lang="en-US" dirty="0"/>
            <a:t>Danger zone</a:t>
          </a:r>
        </a:p>
      </dgm:t>
      <dgm:extLst>
        <a:ext uri="{E40237B7-FDA0-4F09-8148-C483321AD2D9}">
          <dgm14:cNvPr xmlns:dgm14="http://schemas.microsoft.com/office/drawing/2010/diagram" id="0" name="" title="Group C heading and tasks"/>
        </a:ext>
      </dgm:extLst>
    </dgm:pt>
    <dgm:pt modelId="{E12A269F-AB82-486A-9077-80F2BBBE48C2}" type="parTrans" cxnId="{2BA65DEC-E719-4ED3-8135-48349D42DD04}">
      <dgm:prSet/>
      <dgm:spPr/>
      <dgm:t>
        <a:bodyPr/>
        <a:lstStyle/>
        <a:p>
          <a:endParaRPr lang="en-US"/>
        </a:p>
      </dgm:t>
    </dgm:pt>
    <dgm:pt modelId="{3F7FD59D-A716-4310-A89A-AB6F740D9FFF}" type="sibTrans" cxnId="{2BA65DEC-E719-4ED3-8135-48349D42DD04}">
      <dgm:prSet/>
      <dgm:spPr/>
      <dgm:t>
        <a:bodyPr/>
        <a:lstStyle/>
        <a:p>
          <a:endParaRPr lang="en-US"/>
        </a:p>
      </dgm:t>
    </dgm:pt>
    <dgm:pt modelId="{AA67F66C-F4E3-4AE3-9C55-A9DF49CFA6B2}" type="pres">
      <dgm:prSet presAssocID="{3F442EA2-39BA-4C9A-AD59-755D4917D532}" presName="composite" presStyleCnt="0">
        <dgm:presLayoutVars>
          <dgm:chMax val="5"/>
          <dgm:dir/>
          <dgm:resizeHandles val="exact"/>
        </dgm:presLayoutVars>
      </dgm:prSet>
      <dgm:spPr/>
    </dgm:pt>
    <dgm:pt modelId="{CBC7FCC3-4508-4A2C-A699-80B56AC4DB56}" type="pres">
      <dgm:prSet presAssocID="{4DF9FE7B-F642-4898-A360-D4E3814E1A3D}" presName="circle1" presStyleLbl="lnNode1" presStyleIdx="0" presStyleCnt="3"/>
      <dgm:spPr>
        <a:solidFill>
          <a:srgbClr val="00B050"/>
        </a:solidFill>
      </dgm:spPr>
      <dgm:extLst>
        <a:ext uri="{E40237B7-FDA0-4F09-8148-C483321AD2D9}">
          <dgm14:cNvPr xmlns:dgm14="http://schemas.microsoft.com/office/drawing/2010/diagram" id="0" name="" title="Inside ring of target representing Group A"/>
        </a:ext>
      </dgm:extLst>
    </dgm:pt>
    <dgm:pt modelId="{721C4484-2C4E-47CE-9E3D-C44F02A7E166}" type="pres">
      <dgm:prSet presAssocID="{4DF9FE7B-F642-4898-A360-D4E3814E1A3D}" presName="text1" presStyleLbl="revTx" presStyleIdx="0" presStyleCnt="3" custScaleX="158731" custLinFactNeighborX="393" custLinFactNeighborY="20900">
        <dgm:presLayoutVars>
          <dgm:bulletEnabled val="1"/>
        </dgm:presLayoutVars>
      </dgm:prSet>
      <dgm:spPr/>
    </dgm:pt>
    <dgm:pt modelId="{BD57CE74-1890-43D3-8AF8-CC63CCCAD27B}" type="pres">
      <dgm:prSet presAssocID="{4DF9FE7B-F642-4898-A360-D4E3814E1A3D}" presName="line1" presStyleLbl="callout" presStyleIdx="0" presStyleCnt="6"/>
      <dgm:spPr/>
    </dgm:pt>
    <dgm:pt modelId="{47E073D5-28F9-48F7-9EE3-CD1ABC58D94E}" type="pres">
      <dgm:prSet presAssocID="{4DF9FE7B-F642-4898-A360-D4E3814E1A3D}" presName="d1" presStyleLbl="callout" presStyleIdx="1" presStyleCnt="6"/>
      <dgm:spPr/>
    </dgm:pt>
    <dgm:pt modelId="{B736C755-26C8-4FEA-91D7-F8104FF77E82}" type="pres">
      <dgm:prSet presAssocID="{3929B1E1-4BC4-4C73-ABE8-27CEF96A3652}" presName="circle2" presStyleLbl="lnNode1" presStyleIdx="1" presStyleCnt="3" custScaleX="40926" custScaleY="40654"/>
      <dgm:spPr>
        <a:solidFill>
          <a:srgbClr val="FFFF00"/>
        </a:solidFill>
      </dgm:spPr>
      <dgm:extLst>
        <a:ext uri="{E40237B7-FDA0-4F09-8148-C483321AD2D9}">
          <dgm14:cNvPr xmlns:dgm14="http://schemas.microsoft.com/office/drawing/2010/diagram" id="0" name="" title="Middle ring of target representing Group B"/>
        </a:ext>
      </dgm:extLst>
    </dgm:pt>
    <dgm:pt modelId="{CEA4BEA9-01EB-4151-A2FD-98FDADE4D4C5}" type="pres">
      <dgm:prSet presAssocID="{3929B1E1-4BC4-4C73-ABE8-27CEF96A3652}" presName="text2" presStyleLbl="revTx" presStyleIdx="1" presStyleCnt="3" custScaleX="155397" custLinFactNeighborX="393" custLinFactNeighborY="20481">
        <dgm:presLayoutVars>
          <dgm:bulletEnabled val="1"/>
        </dgm:presLayoutVars>
      </dgm:prSet>
      <dgm:spPr/>
    </dgm:pt>
    <dgm:pt modelId="{ED3D34C2-9BDC-4865-B076-019F361ABD54}" type="pres">
      <dgm:prSet presAssocID="{3929B1E1-4BC4-4C73-ABE8-27CEF96A3652}" presName="line2" presStyleLbl="callout" presStyleIdx="2" presStyleCnt="6" custLinFactNeighborX="-22025" custLinFactNeighborY="62331"/>
      <dgm:spPr/>
    </dgm:pt>
    <dgm:pt modelId="{6EAB163B-9BDD-4B30-AF27-57BCEF47A7CE}" type="pres">
      <dgm:prSet presAssocID="{3929B1E1-4BC4-4C73-ABE8-27CEF96A3652}" presName="d2" presStyleLbl="callout" presStyleIdx="3" presStyleCnt="6" custScaleX="103286" custScaleY="74298" custLinFactNeighborX="-7909" custLinFactNeighborY="-11749"/>
      <dgm:spPr/>
    </dgm:pt>
    <dgm:pt modelId="{62624312-B6AB-4491-B341-2BB3F078D684}" type="pres">
      <dgm:prSet presAssocID="{60CDF8D0-D4FC-4467-A51E-79C5A58B0B2C}" presName="circle3" presStyleLbl="lnNode1" presStyleIdx="2" presStyleCnt="3" custLinFactNeighborX="393" custLinFactNeighborY="-393"/>
      <dgm:spPr>
        <a:solidFill>
          <a:srgbClr val="FF0000"/>
        </a:solidFill>
      </dgm:spPr>
      <dgm:extLst>
        <a:ext uri="{E40237B7-FDA0-4F09-8148-C483321AD2D9}">
          <dgm14:cNvPr xmlns:dgm14="http://schemas.microsoft.com/office/drawing/2010/diagram" id="0" name="" title="Outside ring of target representing Group C"/>
        </a:ext>
      </dgm:extLst>
    </dgm:pt>
    <dgm:pt modelId="{F4B3DB09-8D8A-4833-A3A0-C8C2FB6EE995}" type="pres">
      <dgm:prSet presAssocID="{60CDF8D0-D4FC-4467-A51E-79C5A58B0B2C}" presName="text3" presStyleLbl="revTx" presStyleIdx="2" presStyleCnt="3" custScaleX="157383" custLinFactNeighborX="-1966" custLinFactNeighborY="19552">
        <dgm:presLayoutVars>
          <dgm:bulletEnabled val="1"/>
        </dgm:presLayoutVars>
      </dgm:prSet>
      <dgm:spPr/>
    </dgm:pt>
    <dgm:pt modelId="{A0324D28-E700-487E-A5A5-E2FB1D5914A7}" type="pres">
      <dgm:prSet presAssocID="{60CDF8D0-D4FC-4467-A51E-79C5A58B0B2C}" presName="line3" presStyleLbl="callout" presStyleIdx="4" presStyleCnt="6"/>
      <dgm:spPr/>
    </dgm:pt>
    <dgm:pt modelId="{822C1557-A7EF-4D85-AEDD-F484CC850E49}" type="pres">
      <dgm:prSet presAssocID="{60CDF8D0-D4FC-4467-A51E-79C5A58B0B2C}" presName="d3" presStyleLbl="callout" presStyleIdx="5" presStyleCnt="6"/>
      <dgm:spPr/>
    </dgm:pt>
  </dgm:ptLst>
  <dgm:cxnLst>
    <dgm:cxn modelId="{1339090C-9A95-4C05-841C-FA3AF987601B}" srcId="{3F442EA2-39BA-4C9A-AD59-755D4917D532}" destId="{3929B1E1-4BC4-4C73-ABE8-27CEF96A3652}" srcOrd="1" destOrd="0" parTransId="{F356CC76-9117-4B79-A270-BBBAFD3E9C79}" sibTransId="{19BA0C22-38BB-4E9F-89D5-0FF5FF9F12CE}"/>
    <dgm:cxn modelId="{21A6251B-C0F9-4719-8ECF-31915EFD814C}" type="presOf" srcId="{4DF9FE7B-F642-4898-A360-D4E3814E1A3D}" destId="{721C4484-2C4E-47CE-9E3D-C44F02A7E166}" srcOrd="0" destOrd="0" presId="urn:microsoft.com/office/officeart/2005/8/layout/target1"/>
    <dgm:cxn modelId="{5A70FA4A-195D-4B31-AA86-3DC5D1C2EC98}" type="presOf" srcId="{60CDF8D0-D4FC-4467-A51E-79C5A58B0B2C}" destId="{F4B3DB09-8D8A-4833-A3A0-C8C2FB6EE995}" srcOrd="0" destOrd="0" presId="urn:microsoft.com/office/officeart/2005/8/layout/target1"/>
    <dgm:cxn modelId="{7A4B474F-94DE-4C9D-BBC3-D696C78BEEF1}" type="presOf" srcId="{3929B1E1-4BC4-4C73-ABE8-27CEF96A3652}" destId="{CEA4BEA9-01EB-4151-A2FD-98FDADE4D4C5}" srcOrd="0" destOrd="0" presId="urn:microsoft.com/office/officeart/2005/8/layout/target1"/>
    <dgm:cxn modelId="{EBD8BE8D-6018-43E2-B081-034BB5656EB6}" srcId="{3F442EA2-39BA-4C9A-AD59-755D4917D532}" destId="{4DF9FE7B-F642-4898-A360-D4E3814E1A3D}" srcOrd="0" destOrd="0" parTransId="{1C10F06D-860A-4604-A7AD-02E614FE3976}" sibTransId="{43C18EFF-81FC-4D70-8C6B-E95FF3730413}"/>
    <dgm:cxn modelId="{7540B0A9-79C0-422C-9A30-1FFC79A03107}" type="presOf" srcId="{3F442EA2-39BA-4C9A-AD59-755D4917D532}" destId="{AA67F66C-F4E3-4AE3-9C55-A9DF49CFA6B2}" srcOrd="0" destOrd="0" presId="urn:microsoft.com/office/officeart/2005/8/layout/target1"/>
    <dgm:cxn modelId="{2BA65DEC-E719-4ED3-8135-48349D42DD04}" srcId="{3F442EA2-39BA-4C9A-AD59-755D4917D532}" destId="{60CDF8D0-D4FC-4467-A51E-79C5A58B0B2C}" srcOrd="2" destOrd="0" parTransId="{E12A269F-AB82-486A-9077-80F2BBBE48C2}" sibTransId="{3F7FD59D-A716-4310-A89A-AB6F740D9FFF}"/>
    <dgm:cxn modelId="{6B8A0600-2F3C-4C1C-BB0C-35E13595CB36}" type="presParOf" srcId="{AA67F66C-F4E3-4AE3-9C55-A9DF49CFA6B2}" destId="{CBC7FCC3-4508-4A2C-A699-80B56AC4DB56}" srcOrd="0" destOrd="0" presId="urn:microsoft.com/office/officeart/2005/8/layout/target1"/>
    <dgm:cxn modelId="{CD986D54-F397-4C00-B589-80D8AA5D9D7E}" type="presParOf" srcId="{AA67F66C-F4E3-4AE3-9C55-A9DF49CFA6B2}" destId="{721C4484-2C4E-47CE-9E3D-C44F02A7E166}" srcOrd="1" destOrd="0" presId="urn:microsoft.com/office/officeart/2005/8/layout/target1"/>
    <dgm:cxn modelId="{310C3318-566D-4605-B45E-C9F096662669}" type="presParOf" srcId="{AA67F66C-F4E3-4AE3-9C55-A9DF49CFA6B2}" destId="{BD57CE74-1890-43D3-8AF8-CC63CCCAD27B}" srcOrd="2" destOrd="0" presId="urn:microsoft.com/office/officeart/2005/8/layout/target1"/>
    <dgm:cxn modelId="{E7FD8EA0-A4C2-4C81-9E17-2C0723092A0D}" type="presParOf" srcId="{AA67F66C-F4E3-4AE3-9C55-A9DF49CFA6B2}" destId="{47E073D5-28F9-48F7-9EE3-CD1ABC58D94E}" srcOrd="3" destOrd="0" presId="urn:microsoft.com/office/officeart/2005/8/layout/target1"/>
    <dgm:cxn modelId="{FB3B2AFE-BD25-46C2-8C5E-1C20603FF4D3}" type="presParOf" srcId="{AA67F66C-F4E3-4AE3-9C55-A9DF49CFA6B2}" destId="{B736C755-26C8-4FEA-91D7-F8104FF77E82}" srcOrd="4" destOrd="0" presId="urn:microsoft.com/office/officeart/2005/8/layout/target1"/>
    <dgm:cxn modelId="{A386DEDE-2E7A-4C9B-9576-C13AA320E81B}" type="presParOf" srcId="{AA67F66C-F4E3-4AE3-9C55-A9DF49CFA6B2}" destId="{CEA4BEA9-01EB-4151-A2FD-98FDADE4D4C5}" srcOrd="5" destOrd="0" presId="urn:microsoft.com/office/officeart/2005/8/layout/target1"/>
    <dgm:cxn modelId="{53EC1AED-3FAE-42A4-BE82-3ECC9A7A79CF}" type="presParOf" srcId="{AA67F66C-F4E3-4AE3-9C55-A9DF49CFA6B2}" destId="{ED3D34C2-9BDC-4865-B076-019F361ABD54}" srcOrd="6" destOrd="0" presId="urn:microsoft.com/office/officeart/2005/8/layout/target1"/>
    <dgm:cxn modelId="{CB12964F-A01A-4221-AB86-1CAE99A1765B}" type="presParOf" srcId="{AA67F66C-F4E3-4AE3-9C55-A9DF49CFA6B2}" destId="{6EAB163B-9BDD-4B30-AF27-57BCEF47A7CE}" srcOrd="7" destOrd="0" presId="urn:microsoft.com/office/officeart/2005/8/layout/target1"/>
    <dgm:cxn modelId="{F347D77B-7F1F-4238-B49A-011DDC75B3CA}" type="presParOf" srcId="{AA67F66C-F4E3-4AE3-9C55-A9DF49CFA6B2}" destId="{62624312-B6AB-4491-B341-2BB3F078D684}" srcOrd="8" destOrd="0" presId="urn:microsoft.com/office/officeart/2005/8/layout/target1"/>
    <dgm:cxn modelId="{12BC6203-E603-464F-87A0-3436395E77CA}" type="presParOf" srcId="{AA67F66C-F4E3-4AE3-9C55-A9DF49CFA6B2}" destId="{F4B3DB09-8D8A-4833-A3A0-C8C2FB6EE995}" srcOrd="9" destOrd="0" presId="urn:microsoft.com/office/officeart/2005/8/layout/target1"/>
    <dgm:cxn modelId="{8CC0E9D2-8B9C-4FDD-BE56-8191C6630AC1}" type="presParOf" srcId="{AA67F66C-F4E3-4AE3-9C55-A9DF49CFA6B2}" destId="{A0324D28-E700-487E-A5A5-E2FB1D5914A7}" srcOrd="10" destOrd="0" presId="urn:microsoft.com/office/officeart/2005/8/layout/target1"/>
    <dgm:cxn modelId="{F88FD1D1-8324-4685-ABE8-1B294BBEA0EB}" type="presParOf" srcId="{AA67F66C-F4E3-4AE3-9C55-A9DF49CFA6B2}" destId="{822C1557-A7EF-4D85-AEDD-F484CC850E49}"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624312-B6AB-4491-B341-2BB3F078D684}">
      <dsp:nvSpPr>
        <dsp:cNvPr id="0" name=""/>
        <dsp:cNvSpPr/>
      </dsp:nvSpPr>
      <dsp:spPr>
        <a:xfrm>
          <a:off x="-156726" y="1056966"/>
          <a:ext cx="2134837" cy="2134837"/>
        </a:xfrm>
        <a:prstGeom prst="ellipse">
          <a:avLst/>
        </a:prstGeom>
        <a:solidFill>
          <a:srgbClr val="FF0000"/>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736C755-26C8-4FEA-91D7-F8104FF77E82}">
      <dsp:nvSpPr>
        <dsp:cNvPr id="0" name=""/>
        <dsp:cNvSpPr/>
      </dsp:nvSpPr>
      <dsp:spPr>
        <a:xfrm>
          <a:off x="270241" y="1483933"/>
          <a:ext cx="1280902" cy="1280902"/>
        </a:xfrm>
        <a:prstGeom prst="ellipse">
          <a:avLst/>
        </a:prstGeom>
        <a:solidFill>
          <a:srgbClr val="FFFF00"/>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BC7FCC3-4508-4A2C-A699-80B56AC4DB56}">
      <dsp:nvSpPr>
        <dsp:cNvPr id="0" name=""/>
        <dsp:cNvSpPr/>
      </dsp:nvSpPr>
      <dsp:spPr>
        <a:xfrm>
          <a:off x="697208" y="1910900"/>
          <a:ext cx="426967" cy="426967"/>
        </a:xfrm>
        <a:prstGeom prst="ellipse">
          <a:avLst/>
        </a:prstGeom>
        <a:solidFill>
          <a:srgbClr val="00B050"/>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21C4484-2C4E-47CE-9E3D-C44F02A7E166}">
      <dsp:nvSpPr>
        <dsp:cNvPr id="0" name=""/>
        <dsp:cNvSpPr/>
      </dsp:nvSpPr>
      <dsp:spPr>
        <a:xfrm>
          <a:off x="2020464" y="475489"/>
          <a:ext cx="1694324" cy="622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r>
            <a:rPr lang="en-US" sz="2000" kern="1200" dirty="0"/>
            <a:t>Comfort zone</a:t>
          </a:r>
        </a:p>
      </dsp:txBody>
      <dsp:txXfrm>
        <a:off x="2020464" y="475489"/>
        <a:ext cx="1694324" cy="622660"/>
      </dsp:txXfrm>
    </dsp:sp>
    <dsp:sp modelId="{BD57CE74-1890-43D3-8AF8-CC63CCCAD27B}">
      <dsp:nvSpPr>
        <dsp:cNvPr id="0" name=""/>
        <dsp:cNvSpPr/>
      </dsp:nvSpPr>
      <dsp:spPr>
        <a:xfrm>
          <a:off x="2067062" y="656684"/>
          <a:ext cx="266854"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47E073D5-28F9-48F7-9EE3-CD1ABC58D94E}">
      <dsp:nvSpPr>
        <dsp:cNvPr id="0" name=""/>
        <dsp:cNvSpPr/>
      </dsp:nvSpPr>
      <dsp:spPr>
        <a:xfrm rot="5400000">
          <a:off x="754671" y="813060"/>
          <a:ext cx="1467344" cy="1155302"/>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CEA4BEA9-01EB-4151-A2FD-98FDADE4D4C5}">
      <dsp:nvSpPr>
        <dsp:cNvPr id="0" name=""/>
        <dsp:cNvSpPr/>
      </dsp:nvSpPr>
      <dsp:spPr>
        <a:xfrm>
          <a:off x="2038258" y="1095541"/>
          <a:ext cx="1658736" cy="622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r>
            <a:rPr lang="en-US" sz="2000" kern="1200" dirty="0"/>
            <a:t>Growth zone</a:t>
          </a:r>
        </a:p>
      </dsp:txBody>
      <dsp:txXfrm>
        <a:off x="2038258" y="1095541"/>
        <a:ext cx="1658736" cy="622660"/>
      </dsp:txXfrm>
    </dsp:sp>
    <dsp:sp modelId="{ED3D34C2-9BDC-4865-B076-019F361ABD54}">
      <dsp:nvSpPr>
        <dsp:cNvPr id="0" name=""/>
        <dsp:cNvSpPr/>
      </dsp:nvSpPr>
      <dsp:spPr>
        <a:xfrm>
          <a:off x="2067062" y="1279344"/>
          <a:ext cx="266854"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6EAB163B-9BDD-4B30-AF27-57BCEF47A7CE}">
      <dsp:nvSpPr>
        <dsp:cNvPr id="0" name=""/>
        <dsp:cNvSpPr/>
      </dsp:nvSpPr>
      <dsp:spPr>
        <a:xfrm rot="5400000">
          <a:off x="1069630" y="1426008"/>
          <a:ext cx="1143418" cy="849309"/>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F4B3DB09-8D8A-4833-A3A0-C8C2FB6EE995}">
      <dsp:nvSpPr>
        <dsp:cNvPr id="0" name=""/>
        <dsp:cNvSpPr/>
      </dsp:nvSpPr>
      <dsp:spPr>
        <a:xfrm>
          <a:off x="2006673" y="1712418"/>
          <a:ext cx="1679935" cy="622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r>
            <a:rPr lang="en-US" sz="2000" kern="1200" dirty="0"/>
            <a:t>Danger zone</a:t>
          </a:r>
        </a:p>
      </dsp:txBody>
      <dsp:txXfrm>
        <a:off x="2006673" y="1712418"/>
        <a:ext cx="1679935" cy="622660"/>
      </dsp:txXfrm>
    </dsp:sp>
    <dsp:sp modelId="{A0324D28-E700-487E-A5A5-E2FB1D5914A7}">
      <dsp:nvSpPr>
        <dsp:cNvPr id="0" name=""/>
        <dsp:cNvSpPr/>
      </dsp:nvSpPr>
      <dsp:spPr>
        <a:xfrm>
          <a:off x="2067062" y="1902005"/>
          <a:ext cx="266854"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822C1557-A7EF-4D85-AEDD-F484CC850E49}">
      <dsp:nvSpPr>
        <dsp:cNvPr id="0" name=""/>
        <dsp:cNvSpPr/>
      </dsp:nvSpPr>
      <dsp:spPr>
        <a:xfrm rot="5400000">
          <a:off x="1384981" y="2038457"/>
          <a:ext cx="816931" cy="543316"/>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624312-B6AB-4491-B341-2BB3F078D684}">
      <dsp:nvSpPr>
        <dsp:cNvPr id="0" name=""/>
        <dsp:cNvSpPr/>
      </dsp:nvSpPr>
      <dsp:spPr>
        <a:xfrm>
          <a:off x="-160218" y="883807"/>
          <a:ext cx="2305842" cy="2305842"/>
        </a:xfrm>
        <a:prstGeom prst="ellipse">
          <a:avLst/>
        </a:prstGeom>
        <a:solidFill>
          <a:srgbClr val="FF0000"/>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736C755-26C8-4FEA-91D7-F8104FF77E82}">
      <dsp:nvSpPr>
        <dsp:cNvPr id="0" name=""/>
        <dsp:cNvSpPr/>
      </dsp:nvSpPr>
      <dsp:spPr>
        <a:xfrm>
          <a:off x="700533" y="1764564"/>
          <a:ext cx="566213" cy="562450"/>
        </a:xfrm>
        <a:prstGeom prst="ellipse">
          <a:avLst/>
        </a:prstGeom>
        <a:solidFill>
          <a:srgbClr val="FFFF00"/>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BC7FCC3-4508-4A2C-A699-80B56AC4DB56}">
      <dsp:nvSpPr>
        <dsp:cNvPr id="0" name=""/>
        <dsp:cNvSpPr/>
      </dsp:nvSpPr>
      <dsp:spPr>
        <a:xfrm>
          <a:off x="753056" y="1815205"/>
          <a:ext cx="461168" cy="461168"/>
        </a:xfrm>
        <a:prstGeom prst="ellipse">
          <a:avLst/>
        </a:prstGeom>
        <a:solidFill>
          <a:srgbClr val="00B050"/>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21C4484-2C4E-47CE-9E3D-C44F02A7E166}">
      <dsp:nvSpPr>
        <dsp:cNvPr id="0" name=""/>
        <dsp:cNvSpPr/>
      </dsp:nvSpPr>
      <dsp:spPr>
        <a:xfrm>
          <a:off x="2182307" y="264815"/>
          <a:ext cx="1830043" cy="672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marL="0" lvl="0" indent="0" algn="l" defTabSz="977900">
            <a:lnSpc>
              <a:spcPct val="90000"/>
            </a:lnSpc>
            <a:spcBef>
              <a:spcPct val="0"/>
            </a:spcBef>
            <a:spcAft>
              <a:spcPct val="35000"/>
            </a:spcAft>
            <a:buNone/>
          </a:pPr>
          <a:r>
            <a:rPr lang="en-US" sz="2200" kern="1200" dirty="0"/>
            <a:t>Comfort zone</a:t>
          </a:r>
        </a:p>
      </dsp:txBody>
      <dsp:txXfrm>
        <a:off x="2182307" y="264815"/>
        <a:ext cx="1830043" cy="672537"/>
      </dsp:txXfrm>
    </dsp:sp>
    <dsp:sp modelId="{BD57CE74-1890-43D3-8AF8-CC63CCCAD27B}">
      <dsp:nvSpPr>
        <dsp:cNvPr id="0" name=""/>
        <dsp:cNvSpPr/>
      </dsp:nvSpPr>
      <dsp:spPr>
        <a:xfrm>
          <a:off x="2232638" y="460523"/>
          <a:ext cx="288230"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47E073D5-28F9-48F7-9EE3-CD1ABC58D94E}">
      <dsp:nvSpPr>
        <dsp:cNvPr id="0" name=""/>
        <dsp:cNvSpPr/>
      </dsp:nvSpPr>
      <dsp:spPr>
        <a:xfrm rot="5400000">
          <a:off x="815121" y="629426"/>
          <a:ext cx="1584882" cy="1247844"/>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CEA4BEA9-01EB-4151-A2FD-98FDADE4D4C5}">
      <dsp:nvSpPr>
        <dsp:cNvPr id="0" name=""/>
        <dsp:cNvSpPr/>
      </dsp:nvSpPr>
      <dsp:spPr>
        <a:xfrm>
          <a:off x="2201526" y="934534"/>
          <a:ext cx="1791604" cy="672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marL="0" lvl="0" indent="0" algn="l" defTabSz="977900">
            <a:lnSpc>
              <a:spcPct val="90000"/>
            </a:lnSpc>
            <a:spcBef>
              <a:spcPct val="0"/>
            </a:spcBef>
            <a:spcAft>
              <a:spcPct val="35000"/>
            </a:spcAft>
            <a:buNone/>
          </a:pPr>
          <a:r>
            <a:rPr lang="en-US" sz="2200" kern="1200" dirty="0"/>
            <a:t>Growth zone</a:t>
          </a:r>
        </a:p>
      </dsp:txBody>
      <dsp:txXfrm>
        <a:off x="2201526" y="934534"/>
        <a:ext cx="1791604" cy="672537"/>
      </dsp:txXfrm>
    </dsp:sp>
    <dsp:sp modelId="{ED3D34C2-9BDC-4865-B076-019F361ABD54}">
      <dsp:nvSpPr>
        <dsp:cNvPr id="0" name=""/>
        <dsp:cNvSpPr/>
      </dsp:nvSpPr>
      <dsp:spPr>
        <a:xfrm>
          <a:off x="2169155" y="1155500"/>
          <a:ext cx="288230"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6EAB163B-9BDD-4B30-AF27-57BCEF47A7CE}">
      <dsp:nvSpPr>
        <dsp:cNvPr id="0" name=""/>
        <dsp:cNvSpPr/>
      </dsp:nvSpPr>
      <dsp:spPr>
        <a:xfrm rot="5400000">
          <a:off x="1241468" y="1131299"/>
          <a:ext cx="917586" cy="947484"/>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F4B3DB09-8D8A-4833-A3A0-C8C2FB6EE995}">
      <dsp:nvSpPr>
        <dsp:cNvPr id="0" name=""/>
        <dsp:cNvSpPr/>
      </dsp:nvSpPr>
      <dsp:spPr>
        <a:xfrm>
          <a:off x="2167411" y="1600823"/>
          <a:ext cx="1814501" cy="672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27940" rIns="27940" bIns="27940" numCol="1" spcCol="1270" anchor="ctr" anchorCtr="0">
          <a:noAutofit/>
        </a:bodyPr>
        <a:lstStyle/>
        <a:p>
          <a:pPr marL="0" lvl="0" indent="0" algn="l" defTabSz="977900">
            <a:lnSpc>
              <a:spcPct val="90000"/>
            </a:lnSpc>
            <a:spcBef>
              <a:spcPct val="0"/>
            </a:spcBef>
            <a:spcAft>
              <a:spcPct val="35000"/>
            </a:spcAft>
            <a:buNone/>
          </a:pPr>
          <a:r>
            <a:rPr lang="en-US" sz="2200" kern="1200" dirty="0"/>
            <a:t>Danger zone</a:t>
          </a:r>
        </a:p>
      </dsp:txBody>
      <dsp:txXfrm>
        <a:off x="2167411" y="1600823"/>
        <a:ext cx="1814501" cy="672537"/>
      </dsp:txXfrm>
    </dsp:sp>
    <dsp:sp modelId="{A0324D28-E700-487E-A5A5-E2FB1D5914A7}">
      <dsp:nvSpPr>
        <dsp:cNvPr id="0" name=""/>
        <dsp:cNvSpPr/>
      </dsp:nvSpPr>
      <dsp:spPr>
        <a:xfrm>
          <a:off x="2232638" y="1805598"/>
          <a:ext cx="288230"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822C1557-A7EF-4D85-AEDD-F484CC850E49}">
      <dsp:nvSpPr>
        <dsp:cNvPr id="0" name=""/>
        <dsp:cNvSpPr/>
      </dsp:nvSpPr>
      <dsp:spPr>
        <a:xfrm rot="5400000">
          <a:off x="1495921" y="1952979"/>
          <a:ext cx="882368" cy="586836"/>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UCLan Title Red">
    <p:bg>
      <p:bgPr>
        <a:solidFill>
          <a:srgbClr val="AE001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6690" y="2132949"/>
            <a:ext cx="4358427" cy="1163391"/>
          </a:xfrm>
        </p:spPr>
        <p:txBody>
          <a:bodyPr lIns="0" tIns="0" rIns="0" bIns="0" anchor="t" anchorCtr="0">
            <a:noAutofit/>
          </a:bodyPr>
          <a:lstStyle>
            <a:lvl1pPr algn="l">
              <a:lnSpc>
                <a:spcPct val="90000"/>
              </a:lnSpc>
              <a:defRPr sz="3200" b="1" i="0" baseline="0">
                <a:solidFill>
                  <a:srgbClr val="FFFFFF"/>
                </a:solidFill>
                <a:latin typeface="Avenir Next LT Pro" panose="020B0504020202020204" pitchFamily="34" charset="0"/>
                <a:cs typeface="Avenir Next LT Pro" panose="020B0504020202020204" pitchFamily="34" charset="0"/>
              </a:defRPr>
            </a:lvl1pPr>
          </a:lstStyle>
          <a:p>
            <a:r>
              <a:rPr lang="en-US" dirty="0"/>
              <a:t>Presentation titles should be concise</a:t>
            </a:r>
          </a:p>
        </p:txBody>
      </p:sp>
      <p:sp>
        <p:nvSpPr>
          <p:cNvPr id="3" name="Subtitle 2"/>
          <p:cNvSpPr>
            <a:spLocks noGrp="1"/>
          </p:cNvSpPr>
          <p:nvPr>
            <p:ph type="subTitle" idx="1" hasCustomPrompt="1"/>
          </p:nvPr>
        </p:nvSpPr>
        <p:spPr>
          <a:xfrm>
            <a:off x="1156690" y="3296341"/>
            <a:ext cx="3652092" cy="727843"/>
          </a:xfrm>
        </p:spPr>
        <p:txBody>
          <a:bodyPr lIns="0" tIns="0" rIns="0" bIns="0" anchor="t" anchorCtr="0">
            <a:noAutofit/>
          </a:bodyPr>
          <a:lstStyle>
            <a:lvl1pPr marL="0" indent="0" algn="l">
              <a:lnSpc>
                <a:spcPct val="100000"/>
              </a:lnSpc>
              <a:buNone/>
              <a:defRPr sz="1800" baseline="0">
                <a:solidFill>
                  <a:srgbClr val="FFFFFF"/>
                </a:solidFill>
                <a:latin typeface="Avenir Next LT Pro" panose="020B0504020202020204" pitchFamily="34" charset="0"/>
                <a:cs typeface="Avenir Next LT Pro" panose="020B05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subtitles should support the main title</a:t>
            </a:r>
          </a:p>
        </p:txBody>
      </p:sp>
      <p:sp>
        <p:nvSpPr>
          <p:cNvPr id="8" name="TextBox 7"/>
          <p:cNvSpPr txBox="1"/>
          <p:nvPr userDrawn="1"/>
        </p:nvSpPr>
        <p:spPr>
          <a:xfrm>
            <a:off x="1156690" y="4516505"/>
            <a:ext cx="3974024" cy="369332"/>
          </a:xfrm>
          <a:prstGeom prst="rect">
            <a:avLst/>
          </a:prstGeom>
          <a:noFill/>
        </p:spPr>
        <p:txBody>
          <a:bodyPr wrap="square" lIns="0" tIns="0" rIns="0" bIns="0" rtlCol="0">
            <a:noAutofit/>
          </a:bodyPr>
          <a:lstStyle/>
          <a:p>
            <a:r>
              <a:rPr lang="en-US" sz="1150" dirty="0">
                <a:solidFill>
                  <a:srgbClr val="FFFFFF"/>
                </a:solidFill>
                <a:latin typeface="Avenir Next Medium"/>
                <a:cs typeface="Avenir Next Medium"/>
              </a:rPr>
              <a:t>Where opportunity creates success</a:t>
            </a:r>
          </a:p>
        </p:txBody>
      </p:sp>
      <p:pic>
        <p:nvPicPr>
          <p:cNvPr id="9" name="Picture 8" descr="UCLan_logo_reverse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894" y="471537"/>
            <a:ext cx="2744603" cy="891231"/>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UCLan Table">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0127" y="121296"/>
            <a:ext cx="6384680" cy="642468"/>
          </a:xfrm>
        </p:spPr>
        <p:txBody>
          <a:bodyPr lIns="0" tIns="0" rIns="0" bIns="0" anchor="b" anchorCtr="0">
            <a:noAutofit/>
          </a:bodyPr>
          <a:lstStyle>
            <a:lvl1pPr algn="l">
              <a:lnSpc>
                <a:spcPct val="90000"/>
              </a:lnSpc>
              <a:defRPr sz="2000" b="1" baseline="0">
                <a:solidFill>
                  <a:srgbClr val="34516C"/>
                </a:solidFill>
                <a:latin typeface="Avenir Next LT Pro" panose="020B0504020202020204" pitchFamily="34" charset="0"/>
                <a:cs typeface="Avenir Next LT Pro" panose="020B0504020202020204" pitchFamily="34" charset="0"/>
              </a:defRPr>
            </a:lvl1pPr>
          </a:lstStyle>
          <a:p>
            <a:r>
              <a:rPr lang="en-US" dirty="0"/>
              <a:t>Slide titles should be clear and captivating</a:t>
            </a:r>
          </a:p>
        </p:txBody>
      </p:sp>
      <p:pic>
        <p:nvPicPr>
          <p:cNvPr id="10" name="Picture 9" descr="UCLan_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29647" y="286335"/>
            <a:ext cx="1360407" cy="441754"/>
          </a:xfrm>
          <a:prstGeom prst="rect">
            <a:avLst/>
          </a:prstGeom>
        </p:spPr>
      </p:pic>
      <p:graphicFrame>
        <p:nvGraphicFramePr>
          <p:cNvPr id="6" name="Table 5"/>
          <p:cNvGraphicFramePr>
            <a:graphicFrameLocks noGrp="1"/>
          </p:cNvGraphicFramePr>
          <p:nvPr userDrawn="1">
            <p:extLst>
              <p:ext uri="{D42A27DB-BD31-4B8C-83A1-F6EECF244321}">
                <p14:modId xmlns:p14="http://schemas.microsoft.com/office/powerpoint/2010/main" val="577816273"/>
              </p:ext>
            </p:extLst>
          </p:nvPr>
        </p:nvGraphicFramePr>
        <p:xfrm>
          <a:off x="650124" y="1320036"/>
          <a:ext cx="7771980" cy="2688200"/>
        </p:xfrm>
        <a:graphic>
          <a:graphicData uri="http://schemas.openxmlformats.org/drawingml/2006/table">
            <a:tbl>
              <a:tblPr firstRow="1" bandRow="1">
                <a:tableStyleId>{073A0DAA-6AF3-43AB-8588-CEC1D06C72B9}</a:tableStyleId>
              </a:tblPr>
              <a:tblGrid>
                <a:gridCol w="1295330">
                  <a:extLst>
                    <a:ext uri="{9D8B030D-6E8A-4147-A177-3AD203B41FA5}">
                      <a16:colId xmlns:a16="http://schemas.microsoft.com/office/drawing/2014/main" val="20000"/>
                    </a:ext>
                  </a:extLst>
                </a:gridCol>
                <a:gridCol w="1295330">
                  <a:extLst>
                    <a:ext uri="{9D8B030D-6E8A-4147-A177-3AD203B41FA5}">
                      <a16:colId xmlns:a16="http://schemas.microsoft.com/office/drawing/2014/main" val="20001"/>
                    </a:ext>
                  </a:extLst>
                </a:gridCol>
                <a:gridCol w="1295330">
                  <a:extLst>
                    <a:ext uri="{9D8B030D-6E8A-4147-A177-3AD203B41FA5}">
                      <a16:colId xmlns:a16="http://schemas.microsoft.com/office/drawing/2014/main" val="20002"/>
                    </a:ext>
                  </a:extLst>
                </a:gridCol>
                <a:gridCol w="1295330">
                  <a:extLst>
                    <a:ext uri="{9D8B030D-6E8A-4147-A177-3AD203B41FA5}">
                      <a16:colId xmlns:a16="http://schemas.microsoft.com/office/drawing/2014/main" val="20003"/>
                    </a:ext>
                  </a:extLst>
                </a:gridCol>
                <a:gridCol w="1295330">
                  <a:extLst>
                    <a:ext uri="{9D8B030D-6E8A-4147-A177-3AD203B41FA5}">
                      <a16:colId xmlns:a16="http://schemas.microsoft.com/office/drawing/2014/main" val="20004"/>
                    </a:ext>
                  </a:extLst>
                </a:gridCol>
                <a:gridCol w="1295330">
                  <a:extLst>
                    <a:ext uri="{9D8B030D-6E8A-4147-A177-3AD203B41FA5}">
                      <a16:colId xmlns:a16="http://schemas.microsoft.com/office/drawing/2014/main" val="20005"/>
                    </a:ext>
                  </a:extLst>
                </a:gridCol>
              </a:tblGrid>
              <a:tr h="672050">
                <a:tc>
                  <a:txBody>
                    <a:bodyPr/>
                    <a:lstStyle/>
                    <a:p>
                      <a:endParaRPr lang="en-US" b="0" dirty="0"/>
                    </a:p>
                  </a:txBody>
                  <a:tcPr/>
                </a:tc>
                <a:tc>
                  <a:txBody>
                    <a:bodyPr/>
                    <a:lstStyle/>
                    <a:p>
                      <a:endParaRPr lang="en-US" b="0" dirty="0"/>
                    </a:p>
                  </a:txBody>
                  <a:tcPr/>
                </a:tc>
                <a:tc>
                  <a:txBody>
                    <a:bodyPr/>
                    <a:lstStyle/>
                    <a:p>
                      <a:endParaRPr lang="en-US" b="0" dirty="0"/>
                    </a:p>
                  </a:txBody>
                  <a:tcPr/>
                </a:tc>
                <a:tc>
                  <a:txBody>
                    <a:bodyPr/>
                    <a:lstStyle/>
                    <a:p>
                      <a:endParaRPr lang="en-US" b="0" dirty="0"/>
                    </a:p>
                  </a:txBody>
                  <a:tcPr/>
                </a:tc>
                <a:tc>
                  <a:txBody>
                    <a:bodyPr/>
                    <a:lstStyle/>
                    <a:p>
                      <a:endParaRPr lang="en-US" b="0" dirty="0"/>
                    </a:p>
                  </a:txBody>
                  <a:tcPr/>
                </a:tc>
                <a:tc>
                  <a:txBody>
                    <a:bodyPr/>
                    <a:lstStyle/>
                    <a:p>
                      <a:endParaRPr lang="en-US" b="0" dirty="0"/>
                    </a:p>
                  </a:txBody>
                  <a:tcPr/>
                </a:tc>
                <a:extLst>
                  <a:ext uri="{0D108BD9-81ED-4DB2-BD59-A6C34878D82A}">
                    <a16:rowId xmlns:a16="http://schemas.microsoft.com/office/drawing/2014/main" val="10000"/>
                  </a:ext>
                </a:extLst>
              </a:tr>
              <a:tr h="67205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67205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67205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66888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UCLan Text - 2 col">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0127" y="121296"/>
            <a:ext cx="6384680" cy="642468"/>
          </a:xfrm>
        </p:spPr>
        <p:txBody>
          <a:bodyPr lIns="0" tIns="0" rIns="0" bIns="0" anchor="b" anchorCtr="0">
            <a:noAutofit/>
          </a:bodyPr>
          <a:lstStyle>
            <a:lvl1pPr algn="l">
              <a:lnSpc>
                <a:spcPct val="90000"/>
              </a:lnSpc>
              <a:defRPr sz="2000" b="1" baseline="0">
                <a:solidFill>
                  <a:srgbClr val="34516C"/>
                </a:solidFill>
                <a:latin typeface="Avenir Next LT Pro" panose="020B0504020202020204" pitchFamily="34" charset="0"/>
                <a:cs typeface="Avenir Next LT Pro" panose="020B0504020202020204" pitchFamily="34" charset="0"/>
              </a:defRPr>
            </a:lvl1pPr>
          </a:lstStyle>
          <a:p>
            <a:r>
              <a:rPr lang="en-US" dirty="0"/>
              <a:t>Text can work in single or multiple columns</a:t>
            </a:r>
          </a:p>
        </p:txBody>
      </p:sp>
      <p:sp>
        <p:nvSpPr>
          <p:cNvPr id="3" name="Content Placeholder 2"/>
          <p:cNvSpPr>
            <a:spLocks noGrp="1"/>
          </p:cNvSpPr>
          <p:nvPr>
            <p:ph idx="1"/>
          </p:nvPr>
        </p:nvSpPr>
        <p:spPr>
          <a:xfrm>
            <a:off x="650127" y="1200151"/>
            <a:ext cx="3801921" cy="3394472"/>
          </a:xfrm>
        </p:spPr>
        <p:txBody>
          <a:bodyPr lIns="0" tIns="0" rIns="0" bIns="0" anchor="t" anchorCtr="0">
            <a:noAutofit/>
          </a:bodyPr>
          <a:lstStyle>
            <a:lvl1pPr marL="180000" indent="-180000" algn="l">
              <a:spcBef>
                <a:spcPts val="900"/>
              </a:spcBef>
              <a:defRPr sz="1400">
                <a:solidFill>
                  <a:srgbClr val="34516C"/>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34516C"/>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pic>
        <p:nvPicPr>
          <p:cNvPr id="10" name="Picture 9" descr="UCLan_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29647" y="286335"/>
            <a:ext cx="1360407" cy="441754"/>
          </a:xfrm>
          <a:prstGeom prst="rect">
            <a:avLst/>
          </a:prstGeom>
        </p:spPr>
      </p:pic>
      <p:sp>
        <p:nvSpPr>
          <p:cNvPr id="8" name="Content Placeholder 2"/>
          <p:cNvSpPr>
            <a:spLocks noGrp="1"/>
          </p:cNvSpPr>
          <p:nvPr>
            <p:ph idx="11"/>
          </p:nvPr>
        </p:nvSpPr>
        <p:spPr>
          <a:xfrm>
            <a:off x="4691952" y="1200151"/>
            <a:ext cx="3801921" cy="3394472"/>
          </a:xfrm>
        </p:spPr>
        <p:txBody>
          <a:bodyPr lIns="0" tIns="0" rIns="0" bIns="0" anchor="t" anchorCtr="0">
            <a:noAutofit/>
          </a:bodyPr>
          <a:lstStyle>
            <a:lvl1pPr marL="180000" indent="-180000" algn="l">
              <a:spcBef>
                <a:spcPts val="900"/>
              </a:spcBef>
              <a:defRPr sz="1400">
                <a:solidFill>
                  <a:srgbClr val="34516C"/>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34516C"/>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336382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UCLan Text - 3 col">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0127" y="121296"/>
            <a:ext cx="6384680" cy="642468"/>
          </a:xfrm>
        </p:spPr>
        <p:txBody>
          <a:bodyPr lIns="0" tIns="0" rIns="0" bIns="0" anchor="b" anchorCtr="0">
            <a:noAutofit/>
          </a:bodyPr>
          <a:lstStyle>
            <a:lvl1pPr algn="l">
              <a:lnSpc>
                <a:spcPct val="90000"/>
              </a:lnSpc>
              <a:defRPr sz="2000" b="1" baseline="0">
                <a:solidFill>
                  <a:srgbClr val="34516C"/>
                </a:solidFill>
                <a:latin typeface="Avenir Next LT Pro" panose="020B0504020202020204" pitchFamily="34" charset="0"/>
                <a:cs typeface="Avenir Next LT Pro" panose="020B0504020202020204" pitchFamily="34" charset="0"/>
              </a:defRPr>
            </a:lvl1pPr>
          </a:lstStyle>
          <a:p>
            <a:r>
              <a:rPr lang="en-US" dirty="0"/>
              <a:t>Text can work alongside imagery and charts</a:t>
            </a:r>
          </a:p>
        </p:txBody>
      </p:sp>
      <p:sp>
        <p:nvSpPr>
          <p:cNvPr id="3" name="Content Placeholder 2"/>
          <p:cNvSpPr>
            <a:spLocks noGrp="1"/>
          </p:cNvSpPr>
          <p:nvPr>
            <p:ph idx="1"/>
          </p:nvPr>
        </p:nvSpPr>
        <p:spPr>
          <a:xfrm>
            <a:off x="650127" y="1200151"/>
            <a:ext cx="2424925" cy="3394472"/>
          </a:xfrm>
        </p:spPr>
        <p:txBody>
          <a:bodyPr lIns="0" tIns="0" rIns="0" bIns="0" anchor="t" anchorCtr="0">
            <a:noAutofit/>
          </a:bodyPr>
          <a:lstStyle>
            <a:lvl1pPr marL="180000" indent="-180000" algn="l">
              <a:spcBef>
                <a:spcPts val="900"/>
              </a:spcBef>
              <a:defRPr sz="1400">
                <a:solidFill>
                  <a:srgbClr val="34516C"/>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34516C"/>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Click to edit Master text styles</a:t>
            </a:r>
          </a:p>
          <a:p>
            <a:pPr lvl="1"/>
            <a:r>
              <a:rPr lang="en-US" dirty="0"/>
              <a:t>Second level</a:t>
            </a:r>
          </a:p>
        </p:txBody>
      </p:sp>
      <p:pic>
        <p:nvPicPr>
          <p:cNvPr id="10" name="Picture 9" descr="UCLan_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29647" y="286335"/>
            <a:ext cx="1360407" cy="441754"/>
          </a:xfrm>
          <a:prstGeom prst="rect">
            <a:avLst/>
          </a:prstGeom>
        </p:spPr>
      </p:pic>
      <p:sp>
        <p:nvSpPr>
          <p:cNvPr id="6" name="Content Placeholder 2"/>
          <p:cNvSpPr>
            <a:spLocks noGrp="1"/>
          </p:cNvSpPr>
          <p:nvPr>
            <p:ph idx="12"/>
          </p:nvPr>
        </p:nvSpPr>
        <p:spPr>
          <a:xfrm>
            <a:off x="3359538" y="1200151"/>
            <a:ext cx="2424925" cy="3394472"/>
          </a:xfrm>
        </p:spPr>
        <p:txBody>
          <a:bodyPr lIns="0" tIns="0" rIns="0" bIns="0" anchor="t" anchorCtr="0">
            <a:noAutofit/>
          </a:bodyPr>
          <a:lstStyle>
            <a:lvl1pPr marL="180000" indent="-180000" algn="l">
              <a:spcBef>
                <a:spcPts val="900"/>
              </a:spcBef>
              <a:defRPr sz="1400">
                <a:solidFill>
                  <a:srgbClr val="34516C"/>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34516C"/>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
        <p:nvSpPr>
          <p:cNvPr id="7" name="Content Placeholder 2"/>
          <p:cNvSpPr>
            <a:spLocks noGrp="1"/>
          </p:cNvSpPr>
          <p:nvPr>
            <p:ph idx="13"/>
          </p:nvPr>
        </p:nvSpPr>
        <p:spPr>
          <a:xfrm>
            <a:off x="6068948" y="1200151"/>
            <a:ext cx="2424925" cy="3394472"/>
          </a:xfrm>
        </p:spPr>
        <p:txBody>
          <a:bodyPr lIns="0" tIns="0" rIns="0" bIns="0" anchor="t" anchorCtr="0">
            <a:noAutofit/>
          </a:bodyPr>
          <a:lstStyle>
            <a:lvl1pPr marL="180000" indent="-180000" algn="l">
              <a:spcBef>
                <a:spcPts val="900"/>
              </a:spcBef>
              <a:defRPr sz="1400">
                <a:solidFill>
                  <a:srgbClr val="34516C"/>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34516C"/>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9720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UCLan - Full screen image">
    <p:bg>
      <p:bgRef idx="1001">
        <a:schemeClr val="bg2"/>
      </p:bgRef>
    </p:bg>
    <p:spTree>
      <p:nvGrpSpPr>
        <p:cNvPr id="1" name=""/>
        <p:cNvGrpSpPr/>
        <p:nvPr/>
      </p:nvGrpSpPr>
      <p:grpSpPr>
        <a:xfrm>
          <a:off x="0" y="0"/>
          <a:ext cx="0" cy="0"/>
          <a:chOff x="0" y="0"/>
          <a:chExt cx="0" cy="0"/>
        </a:xfrm>
      </p:grpSpPr>
      <p:sp>
        <p:nvSpPr>
          <p:cNvPr id="6" name="Content Placeholder 2"/>
          <p:cNvSpPr>
            <a:spLocks noGrp="1"/>
          </p:cNvSpPr>
          <p:nvPr>
            <p:ph idx="1"/>
          </p:nvPr>
        </p:nvSpPr>
        <p:spPr>
          <a:xfrm>
            <a:off x="0" y="0"/>
            <a:ext cx="9143999" cy="5143500"/>
          </a:xfrm>
        </p:spPr>
        <p:txBody>
          <a:bodyPr lIns="0" tIns="0" rIns="0" bIns="0" anchor="t" anchorCtr="0">
            <a:noAutofit/>
          </a:bodyPr>
          <a:lstStyle>
            <a:lvl1pPr marL="180000" indent="-180000" algn="l">
              <a:spcBef>
                <a:spcPts val="900"/>
              </a:spcBef>
              <a:defRPr sz="1400">
                <a:solidFill>
                  <a:srgbClr val="34516C"/>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34516C"/>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19355475"/>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CLan Feature Red">
    <p:bg>
      <p:bgPr>
        <a:solidFill>
          <a:srgbClr val="AE0019"/>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50127" y="1200151"/>
            <a:ext cx="3801921" cy="3394472"/>
          </a:xfrm>
        </p:spPr>
        <p:txBody>
          <a:bodyPr lIns="0" tIns="0" rIns="0" bIns="0" anchor="t" anchorCtr="0">
            <a:noAutofit/>
          </a:bodyPr>
          <a:lstStyle>
            <a:lvl1pPr marL="0" indent="0" algn="l">
              <a:lnSpc>
                <a:spcPct val="90000"/>
              </a:lnSpc>
              <a:buNone/>
              <a:defRPr sz="3200" b="1" i="0" baseline="0">
                <a:solidFill>
                  <a:srgbClr val="FFFFFF"/>
                </a:solidFill>
                <a:latin typeface="Avenir Next LT Pro" panose="020B0504020202020204" pitchFamily="34" charset="0"/>
                <a:cs typeface="Avenir Next LT Pro" panose="020B0504020202020204" pitchFamily="34" charset="0"/>
              </a:defRPr>
            </a:lvl1pPr>
            <a:lvl2pPr algn="l">
              <a:defRPr sz="1400">
                <a:solidFill>
                  <a:srgbClr val="FFFFFF"/>
                </a:solidFill>
                <a:latin typeface="Avenir Next Bold"/>
                <a:cs typeface="Avenir Next Bold"/>
              </a:defRPr>
            </a:lvl2pPr>
            <a:lvl3pPr algn="l">
              <a:defRPr sz="1400">
                <a:solidFill>
                  <a:srgbClr val="FFFFFF"/>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Quotes, features </a:t>
            </a:r>
            <a:br>
              <a:rPr lang="en-US" dirty="0"/>
            </a:br>
            <a:r>
              <a:rPr lang="en-US" dirty="0"/>
              <a:t>or statistics can </a:t>
            </a:r>
            <a:br>
              <a:rPr lang="en-US" dirty="0"/>
            </a:br>
            <a:r>
              <a:rPr lang="en-US" dirty="0"/>
              <a:t>be pulled out in </a:t>
            </a:r>
            <a:br>
              <a:rPr lang="en-US" dirty="0"/>
            </a:br>
            <a:r>
              <a:rPr lang="en-US" dirty="0"/>
              <a:t>a larger style.</a:t>
            </a:r>
          </a:p>
        </p:txBody>
      </p:sp>
      <p:pic>
        <p:nvPicPr>
          <p:cNvPr id="6" name="Picture 5" descr="UCLan_logo_reverse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29647" y="286335"/>
            <a:ext cx="1360407" cy="441753"/>
          </a:xfrm>
          <a:prstGeom prst="rect">
            <a:avLst/>
          </a:prstGeom>
        </p:spPr>
      </p:pic>
      <p:sp>
        <p:nvSpPr>
          <p:cNvPr id="11" name="Content Placeholder 2"/>
          <p:cNvSpPr>
            <a:spLocks noGrp="1"/>
          </p:cNvSpPr>
          <p:nvPr>
            <p:ph idx="11"/>
          </p:nvPr>
        </p:nvSpPr>
        <p:spPr>
          <a:xfrm>
            <a:off x="4691952" y="1200151"/>
            <a:ext cx="3801921" cy="3394472"/>
          </a:xfrm>
        </p:spPr>
        <p:txBody>
          <a:bodyPr lIns="0" tIns="0" rIns="0" bIns="0" anchor="t" anchorCtr="0">
            <a:noAutofit/>
          </a:bodyPr>
          <a:lstStyle>
            <a:lvl1pPr marL="180000" indent="-180000" algn="l">
              <a:spcBef>
                <a:spcPts val="900"/>
              </a:spcBef>
              <a:defRPr sz="1400">
                <a:solidFill>
                  <a:srgbClr val="FFFFFF"/>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FFFFFF"/>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43190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UCLan Feature Blue">
    <p:bg>
      <p:bgPr>
        <a:solidFill>
          <a:srgbClr val="0D6BA0"/>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50127" y="1200151"/>
            <a:ext cx="3801921" cy="3394472"/>
          </a:xfrm>
        </p:spPr>
        <p:txBody>
          <a:bodyPr lIns="0" tIns="0" rIns="0" bIns="0" anchor="t" anchorCtr="0">
            <a:noAutofit/>
          </a:bodyPr>
          <a:lstStyle>
            <a:lvl1pPr marL="0" indent="0" algn="l">
              <a:lnSpc>
                <a:spcPct val="90000"/>
              </a:lnSpc>
              <a:buNone/>
              <a:defRPr sz="3200" b="1" i="0" baseline="0">
                <a:solidFill>
                  <a:srgbClr val="FFFFFF"/>
                </a:solidFill>
                <a:latin typeface="Avenir Next LT Pro" panose="020B0504020202020204" pitchFamily="34" charset="0"/>
                <a:cs typeface="Avenir Next LT Pro" panose="020B0504020202020204" pitchFamily="34" charset="0"/>
              </a:defRPr>
            </a:lvl1pPr>
            <a:lvl2pPr algn="l">
              <a:defRPr sz="1400">
                <a:solidFill>
                  <a:srgbClr val="FFFFFF"/>
                </a:solidFill>
                <a:latin typeface="Avenir Next Bold"/>
                <a:cs typeface="Avenir Next Bold"/>
              </a:defRPr>
            </a:lvl2pPr>
            <a:lvl3pPr algn="l">
              <a:defRPr sz="1400">
                <a:solidFill>
                  <a:srgbClr val="FFFFFF"/>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Quotes, features </a:t>
            </a:r>
            <a:br>
              <a:rPr lang="en-US" dirty="0"/>
            </a:br>
            <a:r>
              <a:rPr lang="en-US" dirty="0"/>
              <a:t>or statistics can </a:t>
            </a:r>
            <a:br>
              <a:rPr lang="en-US" dirty="0"/>
            </a:br>
            <a:r>
              <a:rPr lang="en-US" dirty="0"/>
              <a:t>be pulled out in </a:t>
            </a:r>
            <a:br>
              <a:rPr lang="en-US" dirty="0"/>
            </a:br>
            <a:r>
              <a:rPr lang="en-US" dirty="0"/>
              <a:t>a larger style.</a:t>
            </a:r>
          </a:p>
        </p:txBody>
      </p:sp>
      <p:pic>
        <p:nvPicPr>
          <p:cNvPr id="6" name="Picture 5" descr="UCLan_logo_reverse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29647" y="286335"/>
            <a:ext cx="1360407" cy="441753"/>
          </a:xfrm>
          <a:prstGeom prst="rect">
            <a:avLst/>
          </a:prstGeom>
        </p:spPr>
      </p:pic>
      <p:sp>
        <p:nvSpPr>
          <p:cNvPr id="5" name="Content Placeholder 2"/>
          <p:cNvSpPr>
            <a:spLocks noGrp="1"/>
          </p:cNvSpPr>
          <p:nvPr>
            <p:ph idx="11"/>
          </p:nvPr>
        </p:nvSpPr>
        <p:spPr>
          <a:xfrm>
            <a:off x="4691952" y="1200151"/>
            <a:ext cx="3801921" cy="3394472"/>
          </a:xfrm>
        </p:spPr>
        <p:txBody>
          <a:bodyPr lIns="0" tIns="0" rIns="0" bIns="0" anchor="t" anchorCtr="0">
            <a:noAutofit/>
          </a:bodyPr>
          <a:lstStyle>
            <a:lvl1pPr marL="180000" indent="-180000" algn="l">
              <a:spcBef>
                <a:spcPts val="900"/>
              </a:spcBef>
              <a:defRPr sz="1400">
                <a:solidFill>
                  <a:srgbClr val="FFFFFF"/>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FFFFFF"/>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324142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CLan Feature Off-White">
    <p:bg>
      <p:bgPr>
        <a:solidFill>
          <a:srgbClr val="E3E5ED"/>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50127" y="1200151"/>
            <a:ext cx="3801921" cy="3394472"/>
          </a:xfrm>
        </p:spPr>
        <p:txBody>
          <a:bodyPr lIns="0" tIns="0" rIns="0" bIns="0" anchor="t" anchorCtr="0">
            <a:noAutofit/>
          </a:bodyPr>
          <a:lstStyle>
            <a:lvl1pPr marL="0" indent="0" algn="l">
              <a:lnSpc>
                <a:spcPct val="90000"/>
              </a:lnSpc>
              <a:buNone/>
              <a:defRPr sz="3200" b="1" i="0" baseline="0">
                <a:solidFill>
                  <a:srgbClr val="34516C"/>
                </a:solidFill>
                <a:latin typeface="Avenir Next LT Pro" panose="020B0504020202020204" pitchFamily="34" charset="0"/>
                <a:cs typeface="Avenir Next LT Pro" panose="020B0504020202020204" pitchFamily="34" charset="0"/>
              </a:defRPr>
            </a:lvl1pPr>
            <a:lvl2pPr algn="l">
              <a:defRPr sz="1400">
                <a:solidFill>
                  <a:srgbClr val="FFFFFF"/>
                </a:solidFill>
                <a:latin typeface="Avenir Next Bold"/>
                <a:cs typeface="Avenir Next Bold"/>
              </a:defRPr>
            </a:lvl2pPr>
            <a:lvl3pPr algn="l">
              <a:defRPr sz="1400">
                <a:solidFill>
                  <a:srgbClr val="FFFFFF"/>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dirty="0"/>
              <a:t>Quotes, features </a:t>
            </a:r>
            <a:br>
              <a:rPr lang="en-US" dirty="0"/>
            </a:br>
            <a:r>
              <a:rPr lang="en-US" dirty="0"/>
              <a:t>or statistics can </a:t>
            </a:r>
            <a:br>
              <a:rPr lang="en-US" dirty="0"/>
            </a:br>
            <a:r>
              <a:rPr lang="en-US" dirty="0"/>
              <a:t>be pulled out in </a:t>
            </a:r>
            <a:br>
              <a:rPr lang="en-US" dirty="0"/>
            </a:br>
            <a:r>
              <a:rPr lang="en-US" dirty="0"/>
              <a:t>a larger style.</a:t>
            </a:r>
          </a:p>
        </p:txBody>
      </p:sp>
      <p:pic>
        <p:nvPicPr>
          <p:cNvPr id="5" name="Picture 4" descr="UCLan_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29647" y="286335"/>
            <a:ext cx="1360407" cy="441754"/>
          </a:xfrm>
          <a:prstGeom prst="rect">
            <a:avLst/>
          </a:prstGeom>
        </p:spPr>
      </p:pic>
      <p:sp>
        <p:nvSpPr>
          <p:cNvPr id="8" name="Content Placeholder 2"/>
          <p:cNvSpPr>
            <a:spLocks noGrp="1"/>
          </p:cNvSpPr>
          <p:nvPr>
            <p:ph idx="11"/>
          </p:nvPr>
        </p:nvSpPr>
        <p:spPr>
          <a:xfrm>
            <a:off x="4691952" y="1200151"/>
            <a:ext cx="3801921" cy="3394472"/>
          </a:xfrm>
        </p:spPr>
        <p:txBody>
          <a:bodyPr lIns="0" tIns="0" rIns="0" bIns="0" anchor="t" anchorCtr="0">
            <a:noAutofit/>
          </a:bodyPr>
          <a:lstStyle>
            <a:lvl1pPr marL="180000" indent="-180000" algn="l">
              <a:spcBef>
                <a:spcPts val="900"/>
              </a:spcBef>
              <a:defRPr sz="1400">
                <a:solidFill>
                  <a:srgbClr val="34516C"/>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34516C"/>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84314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EACBC7F-1BE7-FF49-86F5-D73961621B21}"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537584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ACBC7F-1BE7-FF49-86F5-D73961621B21}"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511715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700"/>
            <a:ext cx="7886700" cy="2139950"/>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ACBC7F-1BE7-FF49-86F5-D73961621B21}"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515716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UCLan Title Blue">
    <p:bg>
      <p:bgPr>
        <a:solidFill>
          <a:srgbClr val="0D6BA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6690" y="2132949"/>
            <a:ext cx="4358427" cy="1163391"/>
          </a:xfrm>
        </p:spPr>
        <p:txBody>
          <a:bodyPr lIns="0" tIns="0" rIns="0" bIns="0" anchor="t" anchorCtr="0">
            <a:noAutofit/>
          </a:bodyPr>
          <a:lstStyle>
            <a:lvl1pPr algn="l">
              <a:lnSpc>
                <a:spcPct val="90000"/>
              </a:lnSpc>
              <a:defRPr sz="3200" b="1" i="0" baseline="0">
                <a:solidFill>
                  <a:srgbClr val="FFFFFF"/>
                </a:solidFill>
                <a:latin typeface="Avenir Next LT Pro" panose="020B0504020202020204" pitchFamily="34" charset="0"/>
                <a:cs typeface="Avenir Next LT Pro" panose="020B0504020202020204" pitchFamily="34" charset="0"/>
              </a:defRPr>
            </a:lvl1pPr>
          </a:lstStyle>
          <a:p>
            <a:r>
              <a:rPr lang="en-US" dirty="0"/>
              <a:t>Presentation titles should be concise</a:t>
            </a:r>
          </a:p>
        </p:txBody>
      </p:sp>
      <p:sp>
        <p:nvSpPr>
          <p:cNvPr id="3" name="Subtitle 2"/>
          <p:cNvSpPr>
            <a:spLocks noGrp="1"/>
          </p:cNvSpPr>
          <p:nvPr>
            <p:ph type="subTitle" idx="1" hasCustomPrompt="1"/>
          </p:nvPr>
        </p:nvSpPr>
        <p:spPr>
          <a:xfrm>
            <a:off x="1156690" y="3296341"/>
            <a:ext cx="3652092" cy="727843"/>
          </a:xfrm>
        </p:spPr>
        <p:txBody>
          <a:bodyPr lIns="0" tIns="0" rIns="0" bIns="0" anchor="t" anchorCtr="0">
            <a:noAutofit/>
          </a:bodyPr>
          <a:lstStyle>
            <a:lvl1pPr marL="0" indent="0" algn="l">
              <a:lnSpc>
                <a:spcPct val="100000"/>
              </a:lnSpc>
              <a:buNone/>
              <a:defRPr sz="1800" baseline="0">
                <a:solidFill>
                  <a:srgbClr val="FFFFFF"/>
                </a:solidFill>
                <a:latin typeface="Avenir Next LT Pro" panose="020B0504020202020204" pitchFamily="34" charset="0"/>
                <a:cs typeface="Avenir Next LT Pro" panose="020B05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subtitles should support the main title</a:t>
            </a:r>
          </a:p>
        </p:txBody>
      </p:sp>
      <p:sp>
        <p:nvSpPr>
          <p:cNvPr id="8" name="TextBox 7"/>
          <p:cNvSpPr txBox="1"/>
          <p:nvPr userDrawn="1"/>
        </p:nvSpPr>
        <p:spPr>
          <a:xfrm>
            <a:off x="1156690" y="4516505"/>
            <a:ext cx="3974024" cy="369332"/>
          </a:xfrm>
          <a:prstGeom prst="rect">
            <a:avLst/>
          </a:prstGeom>
          <a:noFill/>
        </p:spPr>
        <p:txBody>
          <a:bodyPr wrap="square" lIns="0" tIns="0" rIns="0" bIns="0" rtlCol="0">
            <a:noAutofit/>
          </a:bodyPr>
          <a:lstStyle/>
          <a:p>
            <a:r>
              <a:rPr lang="en-US" sz="1150" dirty="0">
                <a:solidFill>
                  <a:srgbClr val="FFFFFF"/>
                </a:solidFill>
                <a:latin typeface="Avenir Next Medium"/>
                <a:cs typeface="Avenir Next Medium"/>
              </a:rPr>
              <a:t>Where opportunity creates success</a:t>
            </a:r>
          </a:p>
        </p:txBody>
      </p:sp>
      <p:pic>
        <p:nvPicPr>
          <p:cNvPr id="9" name="Picture 8" descr="UCLan_logo_reverse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894" y="471537"/>
            <a:ext cx="2744603" cy="891231"/>
          </a:xfrm>
          <a:prstGeom prst="rect">
            <a:avLst/>
          </a:prstGeom>
        </p:spPr>
      </p:pic>
    </p:spTree>
    <p:extLst>
      <p:ext uri="{BB962C8B-B14F-4D97-AF65-F5344CB8AC3E}">
        <p14:creationId xmlns:p14="http://schemas.microsoft.com/office/powerpoint/2010/main" val="223786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ACBC7F-1BE7-FF49-86F5-D73961621B21}"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4091154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1879600"/>
            <a:ext cx="3868737"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1879600"/>
            <a:ext cx="3887788"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ACBC7F-1BE7-FF49-86F5-D73961621B21}" type="datetimeFigureOut">
              <a:rPr lang="en-US" smtClean="0"/>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9084662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ACBC7F-1BE7-FF49-86F5-D73961621B21}"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7758062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CBC7F-1BE7-FF49-86F5-D73961621B21}" type="datetimeFigureOut">
              <a:rPr lang="en-US" smtClean="0"/>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6026581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ACBC7F-1BE7-FF49-86F5-D73961621B21}"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21349709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ACBC7F-1BE7-FF49-86F5-D73961621B21}"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1517089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ACBC7F-1BE7-FF49-86F5-D73961621B21}"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7100403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4638"/>
            <a:ext cx="5762625" cy="4357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ACBC7F-1BE7-FF49-86F5-D73961621B21}"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4C40-442B-234B-92E0-F49273E8ECD7}" type="slidenum">
              <a:rPr lang="en-US" smtClean="0"/>
              <a:t>‹#›</a:t>
            </a:fld>
            <a:endParaRPr lang="en-US"/>
          </a:p>
        </p:txBody>
      </p:sp>
    </p:spTree>
    <p:extLst>
      <p:ext uri="{BB962C8B-B14F-4D97-AF65-F5344CB8AC3E}">
        <p14:creationId xmlns:p14="http://schemas.microsoft.com/office/powerpoint/2010/main" val="8232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UCLan Title Grey">
    <p:bg>
      <p:bgPr>
        <a:solidFill>
          <a:srgbClr val="283F5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6690" y="2132949"/>
            <a:ext cx="4358427" cy="1163391"/>
          </a:xfrm>
        </p:spPr>
        <p:txBody>
          <a:bodyPr lIns="0" tIns="0" rIns="0" bIns="0" anchor="t" anchorCtr="0">
            <a:noAutofit/>
          </a:bodyPr>
          <a:lstStyle>
            <a:lvl1pPr algn="l">
              <a:lnSpc>
                <a:spcPct val="90000"/>
              </a:lnSpc>
              <a:defRPr sz="3200" b="1" i="0" baseline="0">
                <a:solidFill>
                  <a:srgbClr val="FFFFFF"/>
                </a:solidFill>
                <a:latin typeface="Avenir Next LT Pro" panose="020B0504020202020204" pitchFamily="34" charset="0"/>
                <a:cs typeface="Avenir Next LT Pro" panose="020B0504020202020204" pitchFamily="34" charset="0"/>
              </a:defRPr>
            </a:lvl1pPr>
          </a:lstStyle>
          <a:p>
            <a:r>
              <a:rPr lang="en-US" dirty="0"/>
              <a:t>Presentation titles should be concise</a:t>
            </a:r>
          </a:p>
        </p:txBody>
      </p:sp>
      <p:sp>
        <p:nvSpPr>
          <p:cNvPr id="3" name="Subtitle 2"/>
          <p:cNvSpPr>
            <a:spLocks noGrp="1"/>
          </p:cNvSpPr>
          <p:nvPr>
            <p:ph type="subTitle" idx="1" hasCustomPrompt="1"/>
          </p:nvPr>
        </p:nvSpPr>
        <p:spPr>
          <a:xfrm>
            <a:off x="1156690" y="3296341"/>
            <a:ext cx="3652092" cy="727843"/>
          </a:xfrm>
        </p:spPr>
        <p:txBody>
          <a:bodyPr lIns="0" tIns="0" rIns="0" bIns="0" anchor="t" anchorCtr="0">
            <a:noAutofit/>
          </a:bodyPr>
          <a:lstStyle>
            <a:lvl1pPr marL="0" indent="0" algn="l">
              <a:lnSpc>
                <a:spcPct val="100000"/>
              </a:lnSpc>
              <a:buNone/>
              <a:defRPr sz="1800" baseline="0">
                <a:solidFill>
                  <a:srgbClr val="FFFFFF"/>
                </a:solidFill>
                <a:latin typeface="Avenir Next LT Pro" panose="020B0504020202020204" pitchFamily="34" charset="0"/>
                <a:cs typeface="Avenir Next LT Pro" panose="020B05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subtitles should support the main title</a:t>
            </a:r>
          </a:p>
        </p:txBody>
      </p:sp>
      <p:sp>
        <p:nvSpPr>
          <p:cNvPr id="8" name="TextBox 7"/>
          <p:cNvSpPr txBox="1"/>
          <p:nvPr userDrawn="1"/>
        </p:nvSpPr>
        <p:spPr>
          <a:xfrm>
            <a:off x="1156690" y="4516505"/>
            <a:ext cx="3974024" cy="369332"/>
          </a:xfrm>
          <a:prstGeom prst="rect">
            <a:avLst/>
          </a:prstGeom>
          <a:noFill/>
        </p:spPr>
        <p:txBody>
          <a:bodyPr wrap="square" lIns="0" tIns="0" rIns="0" bIns="0" rtlCol="0">
            <a:noAutofit/>
          </a:bodyPr>
          <a:lstStyle/>
          <a:p>
            <a:r>
              <a:rPr lang="en-US" sz="1150" dirty="0">
                <a:solidFill>
                  <a:srgbClr val="FFFFFF"/>
                </a:solidFill>
                <a:latin typeface="Avenir Next Medium"/>
                <a:cs typeface="Avenir Next Medium"/>
              </a:rPr>
              <a:t>Where opportunity creates success</a:t>
            </a:r>
          </a:p>
        </p:txBody>
      </p:sp>
      <p:pic>
        <p:nvPicPr>
          <p:cNvPr id="9" name="Picture 8" descr="UCLan_logo_reverse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894" y="471537"/>
            <a:ext cx="2744603" cy="891231"/>
          </a:xfrm>
          <a:prstGeom prst="rect">
            <a:avLst/>
          </a:prstGeom>
        </p:spPr>
      </p:pic>
    </p:spTree>
    <p:extLst>
      <p:ext uri="{BB962C8B-B14F-4D97-AF65-F5344CB8AC3E}">
        <p14:creationId xmlns:p14="http://schemas.microsoft.com/office/powerpoint/2010/main" val="64747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UCLan Title Off-White">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6690" y="2132949"/>
            <a:ext cx="4358427" cy="1163391"/>
          </a:xfrm>
        </p:spPr>
        <p:txBody>
          <a:bodyPr lIns="0" tIns="0" rIns="0" bIns="0" anchor="t" anchorCtr="0">
            <a:noAutofit/>
          </a:bodyPr>
          <a:lstStyle>
            <a:lvl1pPr algn="l">
              <a:lnSpc>
                <a:spcPct val="90000"/>
              </a:lnSpc>
              <a:defRPr sz="3200" b="1" i="0" baseline="0">
                <a:solidFill>
                  <a:srgbClr val="34516C"/>
                </a:solidFill>
                <a:latin typeface="Avenir Next LT Pro" panose="020B0504020202020204" pitchFamily="34" charset="0"/>
                <a:cs typeface="Avenir Next LT Pro" panose="020B0504020202020204" pitchFamily="34" charset="0"/>
              </a:defRPr>
            </a:lvl1pPr>
          </a:lstStyle>
          <a:p>
            <a:r>
              <a:rPr lang="en-US" dirty="0"/>
              <a:t>Presentation titles should be concise</a:t>
            </a:r>
          </a:p>
        </p:txBody>
      </p:sp>
      <p:sp>
        <p:nvSpPr>
          <p:cNvPr id="3" name="Subtitle 2"/>
          <p:cNvSpPr>
            <a:spLocks noGrp="1"/>
          </p:cNvSpPr>
          <p:nvPr>
            <p:ph type="subTitle" idx="1" hasCustomPrompt="1"/>
          </p:nvPr>
        </p:nvSpPr>
        <p:spPr>
          <a:xfrm>
            <a:off x="1156690" y="3296341"/>
            <a:ext cx="3652092" cy="727843"/>
          </a:xfrm>
        </p:spPr>
        <p:txBody>
          <a:bodyPr lIns="0" tIns="0" rIns="0" bIns="0" anchor="t" anchorCtr="0">
            <a:noAutofit/>
          </a:bodyPr>
          <a:lstStyle>
            <a:lvl1pPr marL="0" indent="0" algn="l">
              <a:lnSpc>
                <a:spcPct val="100000"/>
              </a:lnSpc>
              <a:buNone/>
              <a:defRPr sz="1800" baseline="0">
                <a:solidFill>
                  <a:srgbClr val="34516C"/>
                </a:solidFill>
                <a:latin typeface="Avenir Next LT Pro" panose="020B0504020202020204" pitchFamily="34" charset="0"/>
                <a:cs typeface="Avenir Next LT Pro" panose="020B05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Presentation subtitles should support the main title</a:t>
            </a:r>
          </a:p>
        </p:txBody>
      </p:sp>
      <p:sp>
        <p:nvSpPr>
          <p:cNvPr id="8" name="TextBox 7"/>
          <p:cNvSpPr txBox="1"/>
          <p:nvPr userDrawn="1"/>
        </p:nvSpPr>
        <p:spPr>
          <a:xfrm>
            <a:off x="1156690" y="4516505"/>
            <a:ext cx="3974024" cy="369332"/>
          </a:xfrm>
          <a:prstGeom prst="rect">
            <a:avLst/>
          </a:prstGeom>
          <a:noFill/>
        </p:spPr>
        <p:txBody>
          <a:bodyPr wrap="square" lIns="0" tIns="0" rIns="0" bIns="0" rtlCol="0">
            <a:noAutofit/>
          </a:bodyPr>
          <a:lstStyle/>
          <a:p>
            <a:r>
              <a:rPr lang="en-US" sz="1150" dirty="0">
                <a:solidFill>
                  <a:srgbClr val="34516C"/>
                </a:solidFill>
                <a:latin typeface="Avenir Next Medium"/>
                <a:cs typeface="Avenir Next Medium"/>
              </a:rPr>
              <a:t>Where opportunity creates success</a:t>
            </a:r>
          </a:p>
        </p:txBody>
      </p:sp>
      <p:pic>
        <p:nvPicPr>
          <p:cNvPr id="7" name="Picture 6" descr="UCLan_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5894" y="471537"/>
            <a:ext cx="2744603" cy="891231"/>
          </a:xfrm>
          <a:prstGeom prst="rect">
            <a:avLst/>
          </a:prstGeom>
        </p:spPr>
      </p:pic>
    </p:spTree>
    <p:extLst>
      <p:ext uri="{BB962C8B-B14F-4D97-AF65-F5344CB8AC3E}">
        <p14:creationId xmlns:p14="http://schemas.microsoft.com/office/powerpoint/2010/main" val="38338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UCLan Divider 1">
    <p:bg>
      <p:bgPr>
        <a:solidFill>
          <a:srgbClr val="AE0019"/>
        </a:solidFill>
        <a:effectLst/>
      </p:bgPr>
    </p:bg>
    <p:spTree>
      <p:nvGrpSpPr>
        <p:cNvPr id="1" name=""/>
        <p:cNvGrpSpPr/>
        <p:nvPr/>
      </p:nvGrpSpPr>
      <p:grpSpPr>
        <a:xfrm>
          <a:off x="0" y="0"/>
          <a:ext cx="0" cy="0"/>
          <a:chOff x="0" y="0"/>
          <a:chExt cx="0" cy="0"/>
        </a:xfrm>
      </p:grpSpPr>
      <p:pic>
        <p:nvPicPr>
          <p:cNvPr id="10" name="Picture 9" descr="gre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29250" y="0"/>
            <a:ext cx="3714750" cy="5143500"/>
          </a:xfrm>
          <a:prstGeom prst="rect">
            <a:avLst/>
          </a:prstGeom>
        </p:spPr>
      </p:pic>
      <p:sp>
        <p:nvSpPr>
          <p:cNvPr id="2" name="Title 1"/>
          <p:cNvSpPr>
            <a:spLocks noGrp="1"/>
          </p:cNvSpPr>
          <p:nvPr>
            <p:ph type="ctrTitle" hasCustomPrompt="1"/>
          </p:nvPr>
        </p:nvSpPr>
        <p:spPr>
          <a:xfrm>
            <a:off x="650127" y="1348091"/>
            <a:ext cx="4358427" cy="2076748"/>
          </a:xfrm>
        </p:spPr>
        <p:txBody>
          <a:bodyPr lIns="0" tIns="0" rIns="0" bIns="0" anchor="t" anchorCtr="0">
            <a:noAutofit/>
          </a:bodyPr>
          <a:lstStyle>
            <a:lvl1pPr algn="l">
              <a:lnSpc>
                <a:spcPct val="90000"/>
              </a:lnSpc>
              <a:defRPr sz="3600" b="1" i="0" baseline="0">
                <a:solidFill>
                  <a:srgbClr val="FFFFFF"/>
                </a:solidFill>
                <a:latin typeface="Avenir Next LT Pro" panose="020B0504020202020204" pitchFamily="34" charset="0"/>
                <a:cs typeface="Avenir Next LT Pro" panose="020B0504020202020204" pitchFamily="34" charset="0"/>
              </a:defRPr>
            </a:lvl1pPr>
          </a:lstStyle>
          <a:p>
            <a:r>
              <a:rPr lang="en-US" dirty="0"/>
              <a:t>Divider slides can act as breaks between sections</a:t>
            </a:r>
          </a:p>
        </p:txBody>
      </p:sp>
      <p:pic>
        <p:nvPicPr>
          <p:cNvPr id="9" name="Picture 8" descr="UCLan_logo_reverse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29647" y="286335"/>
            <a:ext cx="1360407" cy="441753"/>
          </a:xfrm>
          <a:prstGeom prst="rect">
            <a:avLst/>
          </a:prstGeom>
        </p:spPr>
      </p:pic>
    </p:spTree>
    <p:extLst>
      <p:ext uri="{BB962C8B-B14F-4D97-AF65-F5344CB8AC3E}">
        <p14:creationId xmlns:p14="http://schemas.microsoft.com/office/powerpoint/2010/main" val="118931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UCLan Divider 2">
    <p:bg>
      <p:bgPr>
        <a:solidFill>
          <a:srgbClr val="0D6BA0"/>
        </a:solidFill>
        <a:effectLst/>
      </p:bgPr>
    </p:bg>
    <p:spTree>
      <p:nvGrpSpPr>
        <p:cNvPr id="1" name=""/>
        <p:cNvGrpSpPr/>
        <p:nvPr/>
      </p:nvGrpSpPr>
      <p:grpSpPr>
        <a:xfrm>
          <a:off x="0" y="0"/>
          <a:ext cx="0" cy="0"/>
          <a:chOff x="0" y="0"/>
          <a:chExt cx="0" cy="0"/>
        </a:xfrm>
      </p:grpSpPr>
      <p:pic>
        <p:nvPicPr>
          <p:cNvPr id="3" name="Picture 2" descr="gre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29250" y="0"/>
            <a:ext cx="3714750" cy="5143500"/>
          </a:xfrm>
          <a:prstGeom prst="rect">
            <a:avLst/>
          </a:prstGeom>
        </p:spPr>
      </p:pic>
      <p:sp>
        <p:nvSpPr>
          <p:cNvPr id="2" name="Title 1"/>
          <p:cNvSpPr>
            <a:spLocks noGrp="1"/>
          </p:cNvSpPr>
          <p:nvPr>
            <p:ph type="ctrTitle" hasCustomPrompt="1"/>
          </p:nvPr>
        </p:nvSpPr>
        <p:spPr>
          <a:xfrm>
            <a:off x="650127" y="1348091"/>
            <a:ext cx="4358427" cy="2076748"/>
          </a:xfrm>
        </p:spPr>
        <p:txBody>
          <a:bodyPr lIns="0" tIns="0" rIns="0" bIns="0" anchor="t" anchorCtr="0">
            <a:noAutofit/>
          </a:bodyPr>
          <a:lstStyle>
            <a:lvl1pPr algn="l">
              <a:lnSpc>
                <a:spcPct val="90000"/>
              </a:lnSpc>
              <a:defRPr sz="3600" b="1" i="0" baseline="0">
                <a:solidFill>
                  <a:srgbClr val="FFFFFF"/>
                </a:solidFill>
                <a:latin typeface="Avenir Next LT Pro" panose="020B0504020202020204" pitchFamily="34" charset="0"/>
                <a:cs typeface="Avenir Next LT Pro" panose="020B0504020202020204" pitchFamily="34" charset="0"/>
              </a:defRPr>
            </a:lvl1pPr>
          </a:lstStyle>
          <a:p>
            <a:r>
              <a:rPr lang="en-US" dirty="0"/>
              <a:t>Divider slides can act as breaks between sections</a:t>
            </a:r>
          </a:p>
        </p:txBody>
      </p:sp>
      <p:pic>
        <p:nvPicPr>
          <p:cNvPr id="9" name="Picture 8" descr="UCLan_logo_reverse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29647" y="286335"/>
            <a:ext cx="1360407" cy="441753"/>
          </a:xfrm>
          <a:prstGeom prst="rect">
            <a:avLst/>
          </a:prstGeom>
        </p:spPr>
      </p:pic>
    </p:spTree>
    <p:extLst>
      <p:ext uri="{BB962C8B-B14F-4D97-AF65-F5344CB8AC3E}">
        <p14:creationId xmlns:p14="http://schemas.microsoft.com/office/powerpoint/2010/main" val="2325635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UCLan Divider 3">
    <p:bg>
      <p:bgPr>
        <a:solidFill>
          <a:srgbClr val="283F59"/>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0127" y="1348091"/>
            <a:ext cx="4358427" cy="2076748"/>
          </a:xfrm>
        </p:spPr>
        <p:txBody>
          <a:bodyPr lIns="0" tIns="0" rIns="0" bIns="0" anchor="t" anchorCtr="0">
            <a:noAutofit/>
          </a:bodyPr>
          <a:lstStyle>
            <a:lvl1pPr algn="l">
              <a:lnSpc>
                <a:spcPct val="90000"/>
              </a:lnSpc>
              <a:defRPr sz="3600" b="1" i="0" baseline="0">
                <a:solidFill>
                  <a:srgbClr val="FFFFFF"/>
                </a:solidFill>
                <a:latin typeface="Avenir Next LT Pro" panose="020B0504020202020204" pitchFamily="34" charset="0"/>
                <a:cs typeface="Avenir Next LT Pro" panose="020B0504020202020204" pitchFamily="34" charset="0"/>
              </a:defRPr>
            </a:lvl1pPr>
          </a:lstStyle>
          <a:p>
            <a:r>
              <a:rPr lang="en-US" dirty="0"/>
              <a:t>Divider slides can act as breaks between sections</a:t>
            </a:r>
          </a:p>
        </p:txBody>
      </p:sp>
      <p:pic>
        <p:nvPicPr>
          <p:cNvPr id="5" name="Picture 4" descr="re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29250" y="0"/>
            <a:ext cx="3714750" cy="5143500"/>
          </a:xfrm>
          <a:prstGeom prst="rect">
            <a:avLst/>
          </a:prstGeom>
        </p:spPr>
      </p:pic>
      <p:pic>
        <p:nvPicPr>
          <p:cNvPr id="9" name="Picture 8" descr="UCLan_logo_reverse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29647" y="286335"/>
            <a:ext cx="1360407" cy="441753"/>
          </a:xfrm>
          <a:prstGeom prst="rect">
            <a:avLst/>
          </a:prstGeom>
        </p:spPr>
      </p:pic>
    </p:spTree>
    <p:extLst>
      <p:ext uri="{BB962C8B-B14F-4D97-AF65-F5344CB8AC3E}">
        <p14:creationId xmlns:p14="http://schemas.microsoft.com/office/powerpoint/2010/main" val="1111346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CLan Divider 4">
    <p:bg>
      <p:bgPr>
        <a:solidFill>
          <a:srgbClr val="283F59"/>
        </a:solidFill>
        <a:effectLst/>
      </p:bgPr>
    </p:bg>
    <p:spTree>
      <p:nvGrpSpPr>
        <p:cNvPr id="1" name=""/>
        <p:cNvGrpSpPr/>
        <p:nvPr/>
      </p:nvGrpSpPr>
      <p:grpSpPr>
        <a:xfrm>
          <a:off x="0" y="0"/>
          <a:ext cx="0" cy="0"/>
          <a:chOff x="0" y="0"/>
          <a:chExt cx="0" cy="0"/>
        </a:xfrm>
      </p:grpSpPr>
      <p:pic>
        <p:nvPicPr>
          <p:cNvPr id="3" name="Picture 2" descr="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29250" y="0"/>
            <a:ext cx="3714750" cy="5143500"/>
          </a:xfrm>
          <a:prstGeom prst="rect">
            <a:avLst/>
          </a:prstGeom>
        </p:spPr>
      </p:pic>
      <p:sp>
        <p:nvSpPr>
          <p:cNvPr id="2" name="Title 1"/>
          <p:cNvSpPr>
            <a:spLocks noGrp="1"/>
          </p:cNvSpPr>
          <p:nvPr>
            <p:ph type="ctrTitle" hasCustomPrompt="1"/>
          </p:nvPr>
        </p:nvSpPr>
        <p:spPr>
          <a:xfrm>
            <a:off x="650127" y="1348091"/>
            <a:ext cx="4358427" cy="2076748"/>
          </a:xfrm>
        </p:spPr>
        <p:txBody>
          <a:bodyPr lIns="0" tIns="0" rIns="0" bIns="0" anchor="t" anchorCtr="0">
            <a:noAutofit/>
          </a:bodyPr>
          <a:lstStyle>
            <a:lvl1pPr algn="l">
              <a:lnSpc>
                <a:spcPct val="90000"/>
              </a:lnSpc>
              <a:defRPr sz="3600" b="1" i="0" baseline="0">
                <a:solidFill>
                  <a:srgbClr val="FFFFFF"/>
                </a:solidFill>
                <a:latin typeface="Avenir Next LT Pro" panose="020B0504020202020204" pitchFamily="34" charset="0"/>
                <a:cs typeface="Avenir Next LT Pro" panose="020B0504020202020204" pitchFamily="34" charset="0"/>
              </a:defRPr>
            </a:lvl1pPr>
          </a:lstStyle>
          <a:p>
            <a:r>
              <a:rPr lang="en-US" dirty="0"/>
              <a:t>Divider slides can act as breaks between sections</a:t>
            </a:r>
          </a:p>
        </p:txBody>
      </p:sp>
      <p:pic>
        <p:nvPicPr>
          <p:cNvPr id="9" name="Picture 8" descr="UCLan_logo_reverse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29647" y="286335"/>
            <a:ext cx="1360407" cy="441753"/>
          </a:xfrm>
          <a:prstGeom prst="rect">
            <a:avLst/>
          </a:prstGeom>
        </p:spPr>
      </p:pic>
    </p:spTree>
    <p:extLst>
      <p:ext uri="{BB962C8B-B14F-4D97-AF65-F5344CB8AC3E}">
        <p14:creationId xmlns:p14="http://schemas.microsoft.com/office/powerpoint/2010/main" val="2137651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UCLan Text - 1 col">
    <p:bg>
      <p:bgPr>
        <a:solidFill>
          <a:srgbClr val="E3E5E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0127" y="121296"/>
            <a:ext cx="6384680" cy="642468"/>
          </a:xfrm>
        </p:spPr>
        <p:txBody>
          <a:bodyPr lIns="0" tIns="0" rIns="0" bIns="0" anchor="b" anchorCtr="0">
            <a:noAutofit/>
          </a:bodyPr>
          <a:lstStyle>
            <a:lvl1pPr algn="l">
              <a:lnSpc>
                <a:spcPct val="90000"/>
              </a:lnSpc>
              <a:defRPr sz="2000" b="1" baseline="0">
                <a:solidFill>
                  <a:srgbClr val="34516C"/>
                </a:solidFill>
                <a:latin typeface="Avenir Next LT Pro" panose="020B0504020202020204" pitchFamily="34" charset="0"/>
                <a:cs typeface="Avenir Next LT Pro" panose="020B0504020202020204" pitchFamily="34" charset="0"/>
              </a:defRPr>
            </a:lvl1pPr>
          </a:lstStyle>
          <a:p>
            <a:r>
              <a:rPr lang="en-US" dirty="0"/>
              <a:t>Slide titles should be clear and captivating</a:t>
            </a:r>
          </a:p>
        </p:txBody>
      </p:sp>
      <p:sp>
        <p:nvSpPr>
          <p:cNvPr id="3" name="Content Placeholder 2"/>
          <p:cNvSpPr>
            <a:spLocks noGrp="1"/>
          </p:cNvSpPr>
          <p:nvPr>
            <p:ph idx="1"/>
          </p:nvPr>
        </p:nvSpPr>
        <p:spPr>
          <a:xfrm>
            <a:off x="650127" y="1200151"/>
            <a:ext cx="6384680" cy="3394472"/>
          </a:xfrm>
        </p:spPr>
        <p:txBody>
          <a:bodyPr lIns="0" tIns="0" rIns="0" bIns="0" anchor="t" anchorCtr="0">
            <a:noAutofit/>
          </a:bodyPr>
          <a:lstStyle>
            <a:lvl1pPr marL="180000" indent="-180000" algn="l">
              <a:spcBef>
                <a:spcPts val="900"/>
              </a:spcBef>
              <a:defRPr sz="1400">
                <a:solidFill>
                  <a:srgbClr val="34516C"/>
                </a:solidFill>
                <a:latin typeface="Avenir Next LT Pro" panose="020B0504020202020204" pitchFamily="34" charset="0"/>
                <a:cs typeface="Avenir Next LT Pro" panose="020B0504020202020204" pitchFamily="34" charset="0"/>
              </a:defRPr>
            </a:lvl1pPr>
            <a:lvl2pPr marL="396000" indent="-180000" algn="l">
              <a:spcBef>
                <a:spcPts val="450"/>
              </a:spcBef>
              <a:defRPr sz="1400">
                <a:solidFill>
                  <a:srgbClr val="34516C"/>
                </a:solidFill>
                <a:latin typeface="Avenir Next LT Pro" panose="020B0504020202020204" pitchFamily="34" charset="0"/>
                <a:cs typeface="Avenir Next LT Pro" panose="020B0504020202020204" pitchFamily="34" charset="0"/>
              </a:defRPr>
            </a:lvl2pPr>
            <a:lvl3pPr algn="l">
              <a:defRPr sz="1400">
                <a:solidFill>
                  <a:srgbClr val="34516C"/>
                </a:solidFill>
                <a:latin typeface="Avenir Next Bold"/>
                <a:cs typeface="Avenir Next Bold"/>
              </a:defRPr>
            </a:lvl3pPr>
            <a:lvl4pPr algn="l">
              <a:defRPr sz="1400">
                <a:solidFill>
                  <a:srgbClr val="34516C"/>
                </a:solidFill>
                <a:latin typeface="Avenir Next Bold"/>
                <a:cs typeface="Avenir Next Bold"/>
              </a:defRPr>
            </a:lvl4pPr>
            <a:lvl5pPr algn="l">
              <a:defRPr sz="1400">
                <a:solidFill>
                  <a:srgbClr val="34516C"/>
                </a:solidFill>
                <a:latin typeface="Avenir Next Bold"/>
                <a:cs typeface="Avenir Next Bold"/>
              </a:defRPr>
            </a:lvl5pPr>
          </a:lstStyle>
          <a:p>
            <a:pPr lvl="0"/>
            <a:r>
              <a:rPr lang="en-US"/>
              <a:t>Click to edit Master text styles</a:t>
            </a:r>
          </a:p>
          <a:p>
            <a:pPr lvl="1"/>
            <a:r>
              <a:rPr lang="en-US"/>
              <a:t>Second level</a:t>
            </a:r>
          </a:p>
        </p:txBody>
      </p:sp>
      <p:pic>
        <p:nvPicPr>
          <p:cNvPr id="10" name="Picture 9" descr="UCLan_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29647" y="286335"/>
            <a:ext cx="1360407" cy="441754"/>
          </a:xfrm>
          <a:prstGeom prst="rect">
            <a:avLst/>
          </a:prstGeom>
        </p:spPr>
      </p:pic>
    </p:spTree>
    <p:extLst>
      <p:ext uri="{BB962C8B-B14F-4D97-AF65-F5344CB8AC3E}">
        <p14:creationId xmlns:p14="http://schemas.microsoft.com/office/powerpoint/2010/main" val="305539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12/1/2022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9" r:id="rId2"/>
    <p:sldLayoutId id="2147493458" r:id="rId3"/>
    <p:sldLayoutId id="2147493460" r:id="rId4"/>
    <p:sldLayoutId id="2147493461" r:id="rId5"/>
    <p:sldLayoutId id="2147493462" r:id="rId6"/>
    <p:sldLayoutId id="2147493463" r:id="rId7"/>
    <p:sldLayoutId id="2147493464" r:id="rId8"/>
    <p:sldLayoutId id="2147493471" r:id="rId9"/>
    <p:sldLayoutId id="2147493475" r:id="rId10"/>
    <p:sldLayoutId id="2147493465" r:id="rId11"/>
    <p:sldLayoutId id="2147493470" r:id="rId12"/>
    <p:sldLayoutId id="2147493474" r:id="rId13"/>
    <p:sldLayoutId id="2147493467" r:id="rId14"/>
    <p:sldLayoutId id="2147493469" r:id="rId15"/>
    <p:sldLayoutId id="2147493468" r:id="rId1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4EACBC7F-1BE7-FF49-86F5-D73961621B21}" type="datetimeFigureOut">
              <a:rPr lang="en-US" smtClean="0"/>
              <a:t>12/1/2022</a:t>
            </a:fld>
            <a:endParaRPr lang="en-US"/>
          </a:p>
        </p:txBody>
      </p:sp>
      <p:sp>
        <p:nvSpPr>
          <p:cNvPr id="5" name="Footer Placeholder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D324C40-442B-234B-92E0-F49273E8ECD7}" type="slidenum">
              <a:rPr lang="en-US" smtClean="0"/>
              <a:t>‹#›</a:t>
            </a:fld>
            <a:endParaRPr lang="en-US"/>
          </a:p>
        </p:txBody>
      </p:sp>
    </p:spTree>
    <p:extLst>
      <p:ext uri="{BB962C8B-B14F-4D97-AF65-F5344CB8AC3E}">
        <p14:creationId xmlns:p14="http://schemas.microsoft.com/office/powerpoint/2010/main" val="2131092393"/>
      </p:ext>
    </p:extLst>
  </p:cSld>
  <p:clrMap bg1="lt1" tx1="dk1" bg2="lt2" tx2="dk2" accent1="accent1" accent2="accent2" accent3="accent3" accent4="accent4" accent5="accent5" accent6="accent6" hlink="hlink" folHlink="folHlink"/>
  <p:sldLayoutIdLst>
    <p:sldLayoutId id="2147493477" r:id="rId1"/>
    <p:sldLayoutId id="2147493478" r:id="rId2"/>
    <p:sldLayoutId id="2147493479" r:id="rId3"/>
    <p:sldLayoutId id="2147493480" r:id="rId4"/>
    <p:sldLayoutId id="2147493481" r:id="rId5"/>
    <p:sldLayoutId id="2147493482" r:id="rId6"/>
    <p:sldLayoutId id="2147493483" r:id="rId7"/>
    <p:sldLayoutId id="2147493484" r:id="rId8"/>
    <p:sldLayoutId id="2147493485" r:id="rId9"/>
    <p:sldLayoutId id="2147493486" r:id="rId10"/>
    <p:sldLayoutId id="21474934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hyperlink" Target="https://doi.org/10.1080/14794800801915814" TargetMode="External"/><Relationship Id="rId2" Type="http://schemas.openxmlformats.org/officeDocument/2006/relationships/hyperlink" Target="https://www.frontiersin.org/articles/10.3389/fpsyg.2016.00508/full" TargetMode="External"/><Relationship Id="rId1" Type="http://schemas.openxmlformats.org/officeDocument/2006/relationships/slideLayout" Target="../slideLayouts/slideLayout14.xml"/><Relationship Id="rId4" Type="http://schemas.openxmlformats.org/officeDocument/2006/relationships/hyperlink" Target="https://doi.org/10.1080/0141192030185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www.frontiersin.org/articles/10.3389/fpsyg.2016.00508/full#B134"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www.frontiersin.org/articles/10.3389/fpsyg.2016.00508/full#B134"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hyperlink" Target="https://www.frontiersin.org/articles/10.3389/fpsyg.2016.00508/full#B134" TargetMode="Externa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venir Next LT Pro" panose="020B0504020202020204" pitchFamily="34" charset="0"/>
              </a:rPr>
              <a:t>Mathematics Anxiety</a:t>
            </a:r>
          </a:p>
        </p:txBody>
      </p:sp>
      <p:sp>
        <p:nvSpPr>
          <p:cNvPr id="3" name="Subtitle 2"/>
          <p:cNvSpPr>
            <a:spLocks noGrp="1"/>
          </p:cNvSpPr>
          <p:nvPr>
            <p:ph type="subTitle" idx="1"/>
          </p:nvPr>
        </p:nvSpPr>
        <p:spPr/>
        <p:txBody>
          <a:bodyPr/>
          <a:lstStyle/>
          <a:p>
            <a:r>
              <a:rPr lang="en-US" dirty="0">
                <a:latin typeface="Avenir Next LT Pro" panose="020B0504020202020204" pitchFamily="34" charset="0"/>
              </a:rPr>
              <a:t>Dr Davide Penazzi</a:t>
            </a:r>
            <a:br>
              <a:rPr lang="en-US" dirty="0">
                <a:latin typeface="Avenir Next LT Pro" panose="020B0504020202020204" pitchFamily="34" charset="0"/>
              </a:rPr>
            </a:br>
            <a:r>
              <a:rPr lang="en-US" dirty="0">
                <a:latin typeface="Avenir Next LT Pro" panose="020B0504020202020204" pitchFamily="34" charset="0"/>
              </a:rPr>
              <a:t>What works teach meet 1 </a:t>
            </a:r>
          </a:p>
          <a:p>
            <a:r>
              <a:rPr lang="en-US" dirty="0"/>
              <a:t>5</a:t>
            </a:r>
            <a:r>
              <a:rPr lang="en-US" baseline="30000" dirty="0"/>
              <a:t>th</a:t>
            </a:r>
            <a:r>
              <a:rPr lang="en-US" dirty="0"/>
              <a:t> December 2022</a:t>
            </a:r>
            <a:endParaRPr lang="en-US" dirty="0">
              <a:latin typeface="Avenir Next LT Pro" panose="020B0504020202020204" pitchFamily="34" charset="0"/>
            </a:endParaRPr>
          </a:p>
        </p:txBody>
      </p:sp>
    </p:spTree>
    <p:extLst>
      <p:ext uri="{BB962C8B-B14F-4D97-AF65-F5344CB8AC3E}">
        <p14:creationId xmlns:p14="http://schemas.microsoft.com/office/powerpoint/2010/main" val="3750636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Is Maths hard?</a:t>
            </a:r>
            <a:endParaRPr lang="en-US" dirty="0">
              <a:latin typeface="Avenir Next LT Pro" panose="020B0504020202020204" pitchFamily="34" charset="0"/>
            </a:endParaRPr>
          </a:p>
        </p:txBody>
      </p:sp>
    </p:spTree>
    <p:extLst>
      <p:ext uri="{BB962C8B-B14F-4D97-AF65-F5344CB8AC3E}">
        <p14:creationId xmlns:p14="http://schemas.microsoft.com/office/powerpoint/2010/main" val="1850538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YES!</a:t>
            </a:r>
            <a:endParaRPr lang="en-US" dirty="0">
              <a:latin typeface="Avenir Next LT Pro" panose="020B0504020202020204" pitchFamily="34" charset="0"/>
            </a:endParaRPr>
          </a:p>
        </p:txBody>
      </p:sp>
    </p:spTree>
    <p:extLst>
      <p:ext uri="{BB962C8B-B14F-4D97-AF65-F5344CB8AC3E}">
        <p14:creationId xmlns:p14="http://schemas.microsoft.com/office/powerpoint/2010/main" val="1897793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EBE4-ECB6-477B-A533-4F21C727B0BD}"/>
              </a:ext>
            </a:extLst>
          </p:cNvPr>
          <p:cNvSpPr>
            <a:spLocks noGrp="1"/>
          </p:cNvSpPr>
          <p:nvPr>
            <p:ph type="title"/>
          </p:nvPr>
        </p:nvSpPr>
        <p:spPr/>
        <p:txBody>
          <a:bodyPr/>
          <a:lstStyle/>
          <a:p>
            <a:r>
              <a:rPr lang="en-US" dirty="0"/>
              <a:t>Mathematical resilience</a:t>
            </a:r>
            <a:endParaRPr lang="en-GB" dirty="0"/>
          </a:p>
        </p:txBody>
      </p:sp>
      <p:sp>
        <p:nvSpPr>
          <p:cNvPr id="3" name="Content Placeholder 2">
            <a:extLst>
              <a:ext uri="{FF2B5EF4-FFF2-40B4-BE49-F238E27FC236}">
                <a16:creationId xmlns:a16="http://schemas.microsoft.com/office/drawing/2014/main" id="{3053D6B8-3A89-4A6F-AFB6-81543A3B564A}"/>
              </a:ext>
            </a:extLst>
          </p:cNvPr>
          <p:cNvSpPr>
            <a:spLocks noGrp="1"/>
          </p:cNvSpPr>
          <p:nvPr>
            <p:ph idx="1"/>
          </p:nvPr>
        </p:nvSpPr>
        <p:spPr/>
        <p:txBody>
          <a:bodyPr/>
          <a:lstStyle/>
          <a:p>
            <a:r>
              <a:rPr lang="en-GB" dirty="0"/>
              <a:t>This is a useful framework for the attitude (not ability!) of a student capable to learn mathematics.</a:t>
            </a:r>
          </a:p>
          <a:p>
            <a:endParaRPr lang="en-GB" dirty="0"/>
          </a:p>
          <a:p>
            <a:r>
              <a:rPr lang="en-GB" dirty="0"/>
              <a:t>STRUGGLE: the student is aware that mathematics is difficult, and sometimes they will get stuck, but that is ok because.</a:t>
            </a:r>
          </a:p>
          <a:p>
            <a:r>
              <a:rPr lang="en-GB" dirty="0"/>
              <a:t>VALUE: they think learning mathematics is important</a:t>
            </a:r>
          </a:p>
          <a:p>
            <a:r>
              <a:rPr lang="en-GB" dirty="0"/>
              <a:t>RESOURCES: they know that when they get stuck they can find help</a:t>
            </a:r>
          </a:p>
          <a:p>
            <a:r>
              <a:rPr lang="en-GB" dirty="0"/>
              <a:t>GROWTH: and they believe that they can learn and understand more mathematics</a:t>
            </a:r>
          </a:p>
          <a:p>
            <a:endParaRPr lang="en-GB" dirty="0"/>
          </a:p>
          <a:p>
            <a:pPr marL="0" indent="0">
              <a:buNone/>
            </a:pPr>
            <a:r>
              <a:rPr lang="en-GB" dirty="0"/>
              <a:t>As a teacher you need to believe this latter too about your students! </a:t>
            </a:r>
          </a:p>
        </p:txBody>
      </p:sp>
    </p:spTree>
    <p:extLst>
      <p:ext uri="{BB962C8B-B14F-4D97-AF65-F5344CB8AC3E}">
        <p14:creationId xmlns:p14="http://schemas.microsoft.com/office/powerpoint/2010/main" val="258547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EBE4-ECB6-477B-A533-4F21C727B0BD}"/>
              </a:ext>
            </a:extLst>
          </p:cNvPr>
          <p:cNvSpPr>
            <a:spLocks noGrp="1"/>
          </p:cNvSpPr>
          <p:nvPr>
            <p:ph type="title"/>
          </p:nvPr>
        </p:nvSpPr>
        <p:spPr/>
        <p:txBody>
          <a:bodyPr/>
          <a:lstStyle/>
          <a:p>
            <a:r>
              <a:rPr lang="en-US" dirty="0" err="1"/>
              <a:t>Senninger’s</a:t>
            </a:r>
            <a:r>
              <a:rPr lang="en-US" dirty="0"/>
              <a:t> model</a:t>
            </a:r>
            <a:endParaRPr lang="en-GB" dirty="0"/>
          </a:p>
        </p:txBody>
      </p:sp>
      <p:sp>
        <p:nvSpPr>
          <p:cNvPr id="3" name="Content Placeholder 2">
            <a:extLst>
              <a:ext uri="{FF2B5EF4-FFF2-40B4-BE49-F238E27FC236}">
                <a16:creationId xmlns:a16="http://schemas.microsoft.com/office/drawing/2014/main" id="{3053D6B8-3A89-4A6F-AFB6-81543A3B564A}"/>
              </a:ext>
            </a:extLst>
          </p:cNvPr>
          <p:cNvSpPr>
            <a:spLocks noGrp="1"/>
          </p:cNvSpPr>
          <p:nvPr>
            <p:ph idx="1"/>
          </p:nvPr>
        </p:nvSpPr>
        <p:spPr>
          <a:xfrm>
            <a:off x="650127" y="1200151"/>
            <a:ext cx="3803120" cy="3394472"/>
          </a:xfrm>
        </p:spPr>
        <p:txBody>
          <a:bodyPr/>
          <a:lstStyle/>
          <a:p>
            <a:r>
              <a:rPr lang="en-US" dirty="0"/>
              <a:t>A model that describes how we relate to any activity.</a:t>
            </a:r>
          </a:p>
          <a:p>
            <a:endParaRPr lang="en-US" dirty="0"/>
          </a:p>
          <a:p>
            <a:pPr marL="0" indent="0">
              <a:buNone/>
            </a:pPr>
            <a:endParaRPr lang="en-US" dirty="0"/>
          </a:p>
          <a:p>
            <a:r>
              <a:rPr lang="en-US" dirty="0"/>
              <a:t>What are the signs that you are in any of the zones?</a:t>
            </a:r>
          </a:p>
          <a:p>
            <a:r>
              <a:rPr lang="en-US" dirty="0"/>
              <a:t>What are the things that bring you to any of the zones?</a:t>
            </a:r>
          </a:p>
          <a:p>
            <a:endParaRPr lang="en-US" dirty="0"/>
          </a:p>
          <a:p>
            <a:r>
              <a:rPr lang="en-US" dirty="0"/>
              <a:t>A mathematically resilient student thrives in the Growth zone! </a:t>
            </a:r>
          </a:p>
          <a:p>
            <a:endParaRPr lang="en-GB" dirty="0"/>
          </a:p>
        </p:txBody>
      </p:sp>
      <p:graphicFrame>
        <p:nvGraphicFramePr>
          <p:cNvPr id="4" name="Content Placeholder 8" descr="Basic target showing 3 group">
            <a:extLst>
              <a:ext uri="{FF2B5EF4-FFF2-40B4-BE49-F238E27FC236}">
                <a16:creationId xmlns:a16="http://schemas.microsoft.com/office/drawing/2014/main" id="{7AD867DA-ACFE-4F1C-9276-5E2B87DBF687}"/>
              </a:ext>
            </a:extLst>
          </p:cNvPr>
          <p:cNvGraphicFramePr>
            <a:graphicFrameLocks/>
          </p:cNvGraphicFramePr>
          <p:nvPr>
            <p:extLst>
              <p:ext uri="{D42A27DB-BD31-4B8C-83A1-F6EECF244321}">
                <p14:modId xmlns:p14="http://schemas.microsoft.com/office/powerpoint/2010/main" val="546034180"/>
              </p:ext>
            </p:extLst>
          </p:nvPr>
        </p:nvGraphicFramePr>
        <p:xfrm>
          <a:off x="4797631" y="1200150"/>
          <a:ext cx="3558062" cy="3537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682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EBE4-ECB6-477B-A533-4F21C727B0BD}"/>
              </a:ext>
            </a:extLst>
          </p:cNvPr>
          <p:cNvSpPr>
            <a:spLocks noGrp="1"/>
          </p:cNvSpPr>
          <p:nvPr>
            <p:ph type="title"/>
          </p:nvPr>
        </p:nvSpPr>
        <p:spPr/>
        <p:txBody>
          <a:bodyPr/>
          <a:lstStyle/>
          <a:p>
            <a:r>
              <a:rPr lang="en-US" dirty="0"/>
              <a:t>The mathematically anxious student</a:t>
            </a:r>
            <a:endParaRPr lang="en-GB" dirty="0"/>
          </a:p>
        </p:txBody>
      </p:sp>
      <p:sp>
        <p:nvSpPr>
          <p:cNvPr id="3" name="Content Placeholder 2">
            <a:extLst>
              <a:ext uri="{FF2B5EF4-FFF2-40B4-BE49-F238E27FC236}">
                <a16:creationId xmlns:a16="http://schemas.microsoft.com/office/drawing/2014/main" id="{3053D6B8-3A89-4A6F-AFB6-81543A3B564A}"/>
              </a:ext>
            </a:extLst>
          </p:cNvPr>
          <p:cNvSpPr>
            <a:spLocks noGrp="1"/>
          </p:cNvSpPr>
          <p:nvPr>
            <p:ph idx="1"/>
          </p:nvPr>
        </p:nvSpPr>
        <p:spPr>
          <a:xfrm>
            <a:off x="650127" y="1200151"/>
            <a:ext cx="3310294" cy="3394472"/>
          </a:xfrm>
        </p:spPr>
        <p:txBody>
          <a:bodyPr/>
          <a:lstStyle/>
          <a:p>
            <a:r>
              <a:rPr lang="en-US" dirty="0"/>
              <a:t>In the mathematically anxious student, the danger zone is easily triggered (in the worst cases simply by mathematical notation).</a:t>
            </a:r>
          </a:p>
          <a:p>
            <a:endParaRPr lang="en-US" dirty="0"/>
          </a:p>
          <a:p>
            <a:endParaRPr lang="en-US" dirty="0"/>
          </a:p>
          <a:p>
            <a:r>
              <a:rPr lang="en-US" dirty="0"/>
              <a:t>In a “mild” case of mathematical anxiety, some helpful hints and encouragement at the right points can help.</a:t>
            </a:r>
          </a:p>
          <a:p>
            <a:r>
              <a:rPr lang="en-US" dirty="0"/>
              <a:t>In a more extreme case you might want to foster a path of success for the student. </a:t>
            </a:r>
          </a:p>
          <a:p>
            <a:endParaRPr lang="en-US" dirty="0"/>
          </a:p>
          <a:p>
            <a:pPr marL="0" indent="0">
              <a:buNone/>
            </a:pPr>
            <a:endParaRPr lang="en-US" dirty="0"/>
          </a:p>
        </p:txBody>
      </p:sp>
      <p:graphicFrame>
        <p:nvGraphicFramePr>
          <p:cNvPr id="4" name="Content Placeholder 8" descr="Basic target showing 3 group">
            <a:extLst>
              <a:ext uri="{FF2B5EF4-FFF2-40B4-BE49-F238E27FC236}">
                <a16:creationId xmlns:a16="http://schemas.microsoft.com/office/drawing/2014/main" id="{4B2EC90B-F6F0-4377-8C64-47070F8EADC2}"/>
              </a:ext>
            </a:extLst>
          </p:cNvPr>
          <p:cNvGraphicFramePr>
            <a:graphicFrameLocks/>
          </p:cNvGraphicFramePr>
          <p:nvPr>
            <p:extLst>
              <p:ext uri="{D42A27DB-BD31-4B8C-83A1-F6EECF244321}">
                <p14:modId xmlns:p14="http://schemas.microsoft.com/office/powerpoint/2010/main" val="1542403481"/>
              </p:ext>
            </p:extLst>
          </p:nvPr>
        </p:nvGraphicFramePr>
        <p:xfrm>
          <a:off x="4393870" y="1200152"/>
          <a:ext cx="3843070" cy="3322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8000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 scenario</a:t>
            </a:r>
            <a:endParaRPr lang="en-US" dirty="0">
              <a:latin typeface="Avenir Next LT Pro" panose="020B0504020202020204" pitchFamily="34" charset="0"/>
            </a:endParaRPr>
          </a:p>
        </p:txBody>
      </p:sp>
    </p:spTree>
    <p:extLst>
      <p:ext uri="{BB962C8B-B14F-4D97-AF65-F5344CB8AC3E}">
        <p14:creationId xmlns:p14="http://schemas.microsoft.com/office/powerpoint/2010/main" val="1256240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127" y="121296"/>
            <a:ext cx="6384680" cy="642468"/>
          </a:xfrm>
        </p:spPr>
        <p:txBody>
          <a:bodyPr anchor="b">
            <a:normAutofit/>
          </a:bodyPr>
          <a:lstStyle/>
          <a:p>
            <a:r>
              <a:rPr lang="en-US" dirty="0"/>
              <a:t>A scenario</a:t>
            </a:r>
            <a:endParaRPr lang="en-US"/>
          </a:p>
        </p:txBody>
      </p:sp>
      <p:sp>
        <p:nvSpPr>
          <p:cNvPr id="3" name="Content Placeholder 2"/>
          <p:cNvSpPr>
            <a:spLocks noGrp="1"/>
          </p:cNvSpPr>
          <p:nvPr>
            <p:ph idx="1"/>
          </p:nvPr>
        </p:nvSpPr>
        <p:spPr>
          <a:xfrm>
            <a:off x="650127" y="1200151"/>
            <a:ext cx="3801921" cy="3394472"/>
          </a:xfrm>
        </p:spPr>
        <p:txBody>
          <a:bodyPr anchor="t">
            <a:normAutofit/>
          </a:bodyPr>
          <a:lstStyle/>
          <a:p>
            <a:pPr rtl="0" fontAlgn="base">
              <a:lnSpc>
                <a:spcPct val="90000"/>
              </a:lnSpc>
            </a:pPr>
            <a:r>
              <a:rPr lang="en-GB" b="0" i="0" u="none" strike="noStrike" dirty="0">
                <a:effectLst/>
              </a:rPr>
              <a:t>You have a lesson to prepare for tomorrow and you realise that you do not really know the topic. </a:t>
            </a:r>
            <a:r>
              <a:rPr lang="en-US" b="0" i="0" dirty="0">
                <a:effectLst/>
              </a:rPr>
              <a:t>​</a:t>
            </a:r>
          </a:p>
          <a:p>
            <a:pPr rtl="0" fontAlgn="base">
              <a:lnSpc>
                <a:spcPct val="90000"/>
              </a:lnSpc>
            </a:pPr>
            <a:r>
              <a:rPr lang="en-GB" b="0" i="0" u="none" strike="noStrike" dirty="0">
                <a:effectLst/>
              </a:rPr>
              <a:t>You give it a try, but it doesn’t make a huge sense, you are short on time and just manage learn how to answer the standard questions and go to the lesson.</a:t>
            </a:r>
            <a:r>
              <a:rPr lang="en-US" b="0" i="0" dirty="0">
                <a:effectLst/>
              </a:rPr>
              <a:t>​</a:t>
            </a:r>
          </a:p>
          <a:p>
            <a:pPr marL="0" indent="0" rtl="0" fontAlgn="base">
              <a:lnSpc>
                <a:spcPct val="90000"/>
              </a:lnSpc>
              <a:buNone/>
            </a:pPr>
            <a:endParaRPr lang="en-GB" b="0" i="0" dirty="0">
              <a:effectLst/>
            </a:endParaRPr>
          </a:p>
          <a:p>
            <a:pPr rtl="0" fontAlgn="base">
              <a:lnSpc>
                <a:spcPct val="90000"/>
              </a:lnSpc>
            </a:pPr>
            <a:r>
              <a:rPr lang="en-GB" b="0" i="0" u="none" strike="noStrike" dirty="0">
                <a:effectLst/>
              </a:rPr>
              <a:t>During the lesson a student asks a question: they don’t understand why, in the solution, you need to do a certain step.  You don’t know it either, how do you react? </a:t>
            </a:r>
            <a:r>
              <a:rPr lang="en-US" b="0" i="0" dirty="0">
                <a:effectLst/>
              </a:rPr>
              <a:t>​</a:t>
            </a:r>
          </a:p>
          <a:p>
            <a:pPr rtl="0" fontAlgn="base">
              <a:lnSpc>
                <a:spcPct val="90000"/>
              </a:lnSpc>
            </a:pPr>
            <a:r>
              <a:rPr lang="en-GB" b="0" i="0" u="none" strike="noStrike" dirty="0">
                <a:effectLst/>
              </a:rPr>
              <a:t>How can we prevent this and, if not, how can we deal with it?</a:t>
            </a:r>
            <a:r>
              <a:rPr lang="en-US" b="0" i="0" dirty="0">
                <a:effectLst/>
              </a:rPr>
              <a:t>​</a:t>
            </a:r>
          </a:p>
          <a:p>
            <a:pPr>
              <a:lnSpc>
                <a:spcPct val="90000"/>
              </a:lnSpc>
            </a:pPr>
            <a:endParaRPr lang="en-US" dirty="0"/>
          </a:p>
        </p:txBody>
      </p:sp>
      <p:pic>
        <p:nvPicPr>
          <p:cNvPr id="1026" name="Picture 2">
            <a:extLst>
              <a:ext uri="{FF2B5EF4-FFF2-40B4-BE49-F238E27FC236}">
                <a16:creationId xmlns:a16="http://schemas.microsoft.com/office/drawing/2014/main" id="{B1900EC2-6481-4D01-BC90-1F9C531BFB1F}"/>
              </a:ext>
            </a:extLst>
          </p:cNvPr>
          <p:cNvPicPr>
            <a:picLocks noGrp="1" noChangeAspect="1" noChangeArrowheads="1"/>
          </p:cNvPicPr>
          <p:nvPr>
            <p:ph idx="11"/>
          </p:nvPr>
        </p:nvPicPr>
        <p:blipFill rotWithShape="1">
          <a:blip r:embed="rId2">
            <a:extLst>
              <a:ext uri="{28A0092B-C50C-407E-A947-70E740481C1C}">
                <a14:useLocalDpi xmlns:a14="http://schemas.microsoft.com/office/drawing/2010/main" val="0"/>
              </a:ext>
            </a:extLst>
          </a:blip>
          <a:srcRect l="716" r="2118" b="-3"/>
          <a:stretch/>
        </p:blipFill>
        <p:spPr bwMode="auto">
          <a:xfrm>
            <a:off x="4691952" y="1200151"/>
            <a:ext cx="3801921" cy="3394472"/>
          </a:xfrm>
          <a:prstGeom prst="rect">
            <a:avLst/>
          </a:prstGeom>
          <a:solidFill>
            <a:srgbClr val="FFFFFF"/>
          </a:solidFill>
        </p:spPr>
      </p:pic>
    </p:spTree>
    <p:extLst>
      <p:ext uri="{BB962C8B-B14F-4D97-AF65-F5344CB8AC3E}">
        <p14:creationId xmlns:p14="http://schemas.microsoft.com/office/powerpoint/2010/main" val="89806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83DB0E-AA90-4130-84C1-1370AC1A79E0}"/>
              </a:ext>
            </a:extLst>
          </p:cNvPr>
          <p:cNvSpPr>
            <a:spLocks noGrp="1"/>
          </p:cNvSpPr>
          <p:nvPr>
            <p:ph type="title" idx="4294967295"/>
          </p:nvPr>
        </p:nvSpPr>
        <p:spPr>
          <a:xfrm>
            <a:off x="457200" y="-1143000"/>
            <a:ext cx="8229600" cy="857250"/>
          </a:xfrm>
        </p:spPr>
        <p:txBody>
          <a:bodyPr vert="horz" lIns="91440" tIns="45720" rIns="91440" bIns="45720" rtlCol="0" anchor="b">
            <a:normAutofit/>
          </a:bodyPr>
          <a:lstStyle/>
          <a:p>
            <a:r>
              <a:rPr lang="en-GB" dirty="0"/>
              <a:t>Title unused</a:t>
            </a:r>
          </a:p>
        </p:txBody>
      </p:sp>
      <p:sp>
        <p:nvSpPr>
          <p:cNvPr id="2" name="Content Placeholder 1"/>
          <p:cNvSpPr>
            <a:spLocks noGrp="1"/>
          </p:cNvSpPr>
          <p:nvPr>
            <p:ph idx="1"/>
          </p:nvPr>
        </p:nvSpPr>
        <p:spPr>
          <a:xfrm>
            <a:off x="650127" y="1200151"/>
            <a:ext cx="8036673" cy="3394472"/>
          </a:xfrm>
        </p:spPr>
        <p:txBody>
          <a:bodyPr/>
          <a:lstStyle/>
          <a:p>
            <a:r>
              <a:rPr lang="en-US" sz="1400" b="0" dirty="0" err="1">
                <a:solidFill>
                  <a:schemeClr val="bg1"/>
                </a:solidFill>
              </a:rPr>
              <a:t>Dowker</a:t>
            </a:r>
            <a:r>
              <a:rPr lang="en-US" sz="1400" b="0" dirty="0">
                <a:solidFill>
                  <a:schemeClr val="bg1"/>
                </a:solidFill>
              </a:rPr>
              <a:t> et al.”</a:t>
            </a:r>
            <a:r>
              <a:rPr lang="en-GB" sz="1400" b="0" dirty="0">
                <a:solidFill>
                  <a:schemeClr val="bg1"/>
                </a:solidFill>
              </a:rPr>
              <a:t> Mathematics Anxiety: What Have We Learned in 60 Years?”</a:t>
            </a:r>
          </a:p>
          <a:p>
            <a:r>
              <a:rPr lang="en-US" sz="1400" b="0" dirty="0">
                <a:solidFill>
                  <a:srgbClr val="34516C"/>
                </a:solidFill>
              </a:rPr>
              <a:t> </a:t>
            </a:r>
            <a:r>
              <a:rPr lang="en-US" sz="1400" b="0" dirty="0">
                <a:solidFill>
                  <a:srgbClr val="34516C"/>
                </a:solidFill>
                <a:hlinkClick r:id="rId2">
                  <a:extLst>
                    <a:ext uri="{A12FA001-AC4F-418D-AE19-62706E023703}">
                      <ahyp:hlinkClr xmlns:ahyp="http://schemas.microsoft.com/office/drawing/2018/hyperlinkcolor" val="tx"/>
                    </a:ext>
                  </a:extLst>
                </a:hlinkClick>
              </a:rPr>
              <a:t>https://www.frontiersin.org/articles/10.3389/fpsyg.2016.00508/full</a:t>
            </a:r>
            <a:r>
              <a:rPr lang="en-US" sz="1400" b="0" dirty="0">
                <a:solidFill>
                  <a:srgbClr val="34516C"/>
                </a:solidFill>
              </a:rPr>
              <a:t> </a:t>
            </a:r>
          </a:p>
          <a:p>
            <a:endParaRPr lang="en-US" sz="1400" b="0" dirty="0">
              <a:solidFill>
                <a:srgbClr val="34516C"/>
              </a:solidFill>
            </a:endParaRPr>
          </a:p>
          <a:p>
            <a:r>
              <a:rPr lang="en-GB" sz="1400" b="0" dirty="0">
                <a:solidFill>
                  <a:schemeClr val="bg1"/>
                </a:solidFill>
              </a:rPr>
              <a:t>Margaret Brown, Peter Brown &amp; Tamara Bibby (2008) “I would rather die”: reasons given by 16-year-olds for not continuing their study of mathematics, Research in Mathematics Education, 10:1, 3-18, </a:t>
            </a:r>
            <a:r>
              <a:rPr lang="en-GB" sz="1400" b="0" dirty="0">
                <a:solidFill>
                  <a:srgbClr val="34516C"/>
                </a:solidFill>
              </a:rPr>
              <a:t>DOI: </a:t>
            </a:r>
            <a:r>
              <a:rPr lang="en-GB" sz="1400" b="0" dirty="0">
                <a:solidFill>
                  <a:srgbClr val="34516C"/>
                </a:solidFill>
                <a:hlinkClick r:id="rId3">
                  <a:extLst>
                    <a:ext uri="{A12FA001-AC4F-418D-AE19-62706E023703}">
                      <ahyp:hlinkClr xmlns:ahyp="http://schemas.microsoft.com/office/drawing/2018/hyperlinkcolor" val="tx"/>
                    </a:ext>
                  </a:extLst>
                </a:hlinkClick>
              </a:rPr>
              <a:t>10.1080/14794800801915814</a:t>
            </a:r>
            <a:r>
              <a:rPr lang="en-GB" sz="1400" b="0" dirty="0">
                <a:solidFill>
                  <a:srgbClr val="34516C"/>
                </a:solidFill>
              </a:rPr>
              <a:t> </a:t>
            </a:r>
          </a:p>
          <a:p>
            <a:endParaRPr lang="en-GB" sz="1400" b="0" dirty="0">
              <a:solidFill>
                <a:srgbClr val="34516C"/>
              </a:solidFill>
            </a:endParaRPr>
          </a:p>
          <a:p>
            <a:r>
              <a:rPr lang="en-GB" sz="1400" b="0" dirty="0">
                <a:solidFill>
                  <a:schemeClr val="bg1"/>
                </a:solidFill>
              </a:rPr>
              <a:t>NARDI, E. and STEWARD, S. (2003), Is Mathematics T.I.R.E.D? A Profile of Quiet Disaffection in the Secondary Mathematics Classroom. British Educational Research Journal, 29: 345-367. </a:t>
            </a:r>
            <a:r>
              <a:rPr lang="en-GB" sz="1400" b="0" dirty="0">
                <a:solidFill>
                  <a:srgbClr val="34516C"/>
                </a:solidFill>
                <a:hlinkClick r:id="rId4">
                  <a:extLst>
                    <a:ext uri="{A12FA001-AC4F-418D-AE19-62706E023703}">
                      <ahyp:hlinkClr xmlns:ahyp="http://schemas.microsoft.com/office/drawing/2018/hyperlinkcolor" val="tx"/>
                    </a:ext>
                  </a:extLst>
                </a:hlinkClick>
              </a:rPr>
              <a:t>https://doi.org/10.1080/01411920301852</a:t>
            </a:r>
            <a:endParaRPr lang="en-GB" sz="1400" b="0" dirty="0">
              <a:solidFill>
                <a:srgbClr val="34516C"/>
              </a:solidFill>
            </a:endParaRPr>
          </a:p>
          <a:p>
            <a:endParaRPr lang="en-US" sz="1600" dirty="0">
              <a:latin typeface="Avenir Next LT Pro" panose="020B0504020202020204" pitchFamily="34" charset="0"/>
            </a:endParaRPr>
          </a:p>
          <a:p>
            <a:endParaRPr lang="en-US" sz="1600" dirty="0">
              <a:latin typeface="Avenir Next LT Pro" panose="020B0504020202020204" pitchFamily="34" charset="0"/>
            </a:endParaRPr>
          </a:p>
          <a:p>
            <a:endParaRPr lang="en-US" sz="1600" dirty="0">
              <a:latin typeface="Avenir Next LT Pro" panose="020B0504020202020204" pitchFamily="34" charset="0"/>
            </a:endParaRPr>
          </a:p>
        </p:txBody>
      </p:sp>
    </p:spTree>
    <p:extLst>
      <p:ext uri="{BB962C8B-B14F-4D97-AF65-F5344CB8AC3E}">
        <p14:creationId xmlns:p14="http://schemas.microsoft.com/office/powerpoint/2010/main" val="259446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is Mathematics Anxiety?</a:t>
            </a:r>
            <a:endParaRPr lang="en-US" dirty="0">
              <a:latin typeface="Avenir Next LT Pro" panose="020B0504020202020204" pitchFamily="34" charset="0"/>
            </a:endParaRPr>
          </a:p>
        </p:txBody>
      </p:sp>
    </p:spTree>
    <p:extLst>
      <p:ext uri="{BB962C8B-B14F-4D97-AF65-F5344CB8AC3E}">
        <p14:creationId xmlns:p14="http://schemas.microsoft.com/office/powerpoint/2010/main" val="151351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EBE4-ECB6-477B-A533-4F21C727B0BD}"/>
              </a:ext>
            </a:extLst>
          </p:cNvPr>
          <p:cNvSpPr>
            <a:spLocks noGrp="1"/>
          </p:cNvSpPr>
          <p:nvPr>
            <p:ph type="title"/>
          </p:nvPr>
        </p:nvSpPr>
        <p:spPr/>
        <p:txBody>
          <a:bodyPr/>
          <a:lstStyle/>
          <a:p>
            <a:r>
              <a:rPr lang="en-US" dirty="0"/>
              <a:t>The definition of Mathematical Anxiety</a:t>
            </a:r>
            <a:endParaRPr lang="en-GB" dirty="0"/>
          </a:p>
        </p:txBody>
      </p:sp>
      <p:sp>
        <p:nvSpPr>
          <p:cNvPr id="3" name="Content Placeholder 2">
            <a:extLst>
              <a:ext uri="{FF2B5EF4-FFF2-40B4-BE49-F238E27FC236}">
                <a16:creationId xmlns:a16="http://schemas.microsoft.com/office/drawing/2014/main" id="{3053D6B8-3A89-4A6F-AFB6-81543A3B564A}"/>
              </a:ext>
            </a:extLst>
          </p:cNvPr>
          <p:cNvSpPr>
            <a:spLocks noGrp="1"/>
          </p:cNvSpPr>
          <p:nvPr>
            <p:ph idx="1"/>
          </p:nvPr>
        </p:nvSpPr>
        <p:spPr/>
        <p:txBody>
          <a:bodyPr/>
          <a:lstStyle/>
          <a:p>
            <a:r>
              <a:rPr lang="en-GB" dirty="0"/>
              <a:t>“a feeling of tension and anxiety that interferes with the manipulation of numbers and the solving of mathematical problems in … ordinary life and academic situations” (</a:t>
            </a:r>
            <a:r>
              <a:rPr lang="en-GB" dirty="0">
                <a:hlinkClick r:id="rId2"/>
              </a:rPr>
              <a:t>Richardson and </a:t>
            </a:r>
            <a:r>
              <a:rPr lang="en-GB" dirty="0" err="1">
                <a:hlinkClick r:id="rId2"/>
              </a:rPr>
              <a:t>Suinn</a:t>
            </a:r>
            <a:r>
              <a:rPr lang="en-GB" dirty="0">
                <a:hlinkClick r:id="rId2"/>
              </a:rPr>
              <a:t>, 1972</a:t>
            </a:r>
            <a:r>
              <a:rPr lang="en-GB" dirty="0"/>
              <a:t>).”</a:t>
            </a:r>
          </a:p>
          <a:p>
            <a:endParaRPr lang="en-GB" dirty="0"/>
          </a:p>
          <a:p>
            <a:endParaRPr lang="en-GB" dirty="0"/>
          </a:p>
          <a:p>
            <a:endParaRPr lang="en-GB" dirty="0"/>
          </a:p>
          <a:p>
            <a:endParaRPr lang="en-GB" dirty="0"/>
          </a:p>
          <a:p>
            <a:endParaRPr lang="en-GB" dirty="0"/>
          </a:p>
          <a:p>
            <a:endParaRPr lang="en-GB" dirty="0"/>
          </a:p>
        </p:txBody>
      </p:sp>
      <p:pic>
        <p:nvPicPr>
          <p:cNvPr id="5" name="Picture 4" descr="A picture containing text&#10;&#10;Description automatically generated">
            <a:extLst>
              <a:ext uri="{FF2B5EF4-FFF2-40B4-BE49-F238E27FC236}">
                <a16:creationId xmlns:a16="http://schemas.microsoft.com/office/drawing/2014/main" id="{EED125AC-6AF5-4B6A-B16B-5240DE1267EE}"/>
              </a:ext>
            </a:extLst>
          </p:cNvPr>
          <p:cNvPicPr>
            <a:picLocks noChangeAspect="1"/>
          </p:cNvPicPr>
          <p:nvPr/>
        </p:nvPicPr>
        <p:blipFill>
          <a:blip r:embed="rId3"/>
          <a:stretch>
            <a:fillRect/>
          </a:stretch>
        </p:blipFill>
        <p:spPr>
          <a:xfrm>
            <a:off x="2324161" y="2109910"/>
            <a:ext cx="4165703" cy="2772086"/>
          </a:xfrm>
          <a:prstGeom prst="rect">
            <a:avLst/>
          </a:prstGeom>
        </p:spPr>
      </p:pic>
    </p:spTree>
    <p:extLst>
      <p:ext uri="{BB962C8B-B14F-4D97-AF65-F5344CB8AC3E}">
        <p14:creationId xmlns:p14="http://schemas.microsoft.com/office/powerpoint/2010/main" val="338146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EBE4-ECB6-477B-A533-4F21C727B0BD}"/>
              </a:ext>
            </a:extLst>
          </p:cNvPr>
          <p:cNvSpPr>
            <a:spLocks noGrp="1"/>
          </p:cNvSpPr>
          <p:nvPr>
            <p:ph type="title"/>
          </p:nvPr>
        </p:nvSpPr>
        <p:spPr/>
        <p:txBody>
          <a:bodyPr/>
          <a:lstStyle/>
          <a:p>
            <a:r>
              <a:rPr lang="en-US" dirty="0"/>
              <a:t>The definition of Mathematical Anxiety</a:t>
            </a:r>
            <a:endParaRPr lang="en-GB" dirty="0"/>
          </a:p>
        </p:txBody>
      </p:sp>
      <p:sp>
        <p:nvSpPr>
          <p:cNvPr id="3" name="Content Placeholder 2">
            <a:extLst>
              <a:ext uri="{FF2B5EF4-FFF2-40B4-BE49-F238E27FC236}">
                <a16:creationId xmlns:a16="http://schemas.microsoft.com/office/drawing/2014/main" id="{3053D6B8-3A89-4A6F-AFB6-81543A3B564A}"/>
              </a:ext>
            </a:extLst>
          </p:cNvPr>
          <p:cNvSpPr>
            <a:spLocks noGrp="1"/>
          </p:cNvSpPr>
          <p:nvPr>
            <p:ph idx="1"/>
          </p:nvPr>
        </p:nvSpPr>
        <p:spPr/>
        <p:txBody>
          <a:bodyPr/>
          <a:lstStyle/>
          <a:p>
            <a:r>
              <a:rPr lang="en-GB" dirty="0"/>
              <a:t>“a </a:t>
            </a:r>
            <a:r>
              <a:rPr lang="en-GB" b="1" dirty="0">
                <a:solidFill>
                  <a:srgbClr val="FF0000"/>
                </a:solidFill>
              </a:rPr>
              <a:t>feeling</a:t>
            </a:r>
            <a:r>
              <a:rPr lang="en-GB" dirty="0"/>
              <a:t> of tension and anxiety that interferes with the manipulation of numbers and the solving of mathematical problems in … ordinary life and academic situations” (</a:t>
            </a:r>
            <a:r>
              <a:rPr lang="en-GB" dirty="0">
                <a:hlinkClick r:id="rId2"/>
              </a:rPr>
              <a:t>Richardson and </a:t>
            </a:r>
            <a:r>
              <a:rPr lang="en-GB" dirty="0" err="1">
                <a:hlinkClick r:id="rId2"/>
              </a:rPr>
              <a:t>Suinn</a:t>
            </a:r>
            <a:r>
              <a:rPr lang="en-GB" dirty="0">
                <a:hlinkClick r:id="rId2"/>
              </a:rPr>
              <a:t>, 1972</a:t>
            </a:r>
            <a:r>
              <a:rPr lang="en-GB" dirty="0"/>
              <a:t>).”</a:t>
            </a:r>
          </a:p>
          <a:p>
            <a:endParaRPr lang="en-GB" dirty="0"/>
          </a:p>
          <a:p>
            <a:endParaRPr lang="en-GB" dirty="0"/>
          </a:p>
          <a:p>
            <a:endParaRPr lang="en-GB" dirty="0"/>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3543855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EBE4-ECB6-477B-A533-4F21C727B0BD}"/>
              </a:ext>
            </a:extLst>
          </p:cNvPr>
          <p:cNvSpPr>
            <a:spLocks noGrp="1"/>
          </p:cNvSpPr>
          <p:nvPr>
            <p:ph type="title"/>
          </p:nvPr>
        </p:nvSpPr>
        <p:spPr/>
        <p:txBody>
          <a:bodyPr/>
          <a:lstStyle/>
          <a:p>
            <a:r>
              <a:rPr lang="en-US" dirty="0"/>
              <a:t>The definition of Mathematical Anxiety</a:t>
            </a:r>
            <a:endParaRPr lang="en-GB" dirty="0"/>
          </a:p>
        </p:txBody>
      </p:sp>
      <p:sp>
        <p:nvSpPr>
          <p:cNvPr id="3" name="Content Placeholder 2">
            <a:extLst>
              <a:ext uri="{FF2B5EF4-FFF2-40B4-BE49-F238E27FC236}">
                <a16:creationId xmlns:a16="http://schemas.microsoft.com/office/drawing/2014/main" id="{3053D6B8-3A89-4A6F-AFB6-81543A3B564A}"/>
              </a:ext>
            </a:extLst>
          </p:cNvPr>
          <p:cNvSpPr>
            <a:spLocks noGrp="1"/>
          </p:cNvSpPr>
          <p:nvPr>
            <p:ph idx="1"/>
          </p:nvPr>
        </p:nvSpPr>
        <p:spPr/>
        <p:txBody>
          <a:bodyPr/>
          <a:lstStyle/>
          <a:p>
            <a:r>
              <a:rPr lang="en-GB" dirty="0"/>
              <a:t>“a </a:t>
            </a:r>
            <a:r>
              <a:rPr lang="en-GB" b="1" dirty="0">
                <a:solidFill>
                  <a:srgbClr val="FF0000"/>
                </a:solidFill>
              </a:rPr>
              <a:t>feeling</a:t>
            </a:r>
            <a:r>
              <a:rPr lang="en-GB" dirty="0"/>
              <a:t> of tension and anxiety that interferes with the manipulation of numbers and the solving of mathematical problems in … </a:t>
            </a:r>
            <a:r>
              <a:rPr lang="en-GB" b="1" dirty="0">
                <a:solidFill>
                  <a:srgbClr val="FF0000"/>
                </a:solidFill>
              </a:rPr>
              <a:t>ordinary life </a:t>
            </a:r>
            <a:r>
              <a:rPr lang="en-GB" dirty="0"/>
              <a:t>and academic situations” (</a:t>
            </a:r>
            <a:r>
              <a:rPr lang="en-GB" dirty="0">
                <a:hlinkClick r:id="rId2"/>
              </a:rPr>
              <a:t>Richardson and </a:t>
            </a:r>
            <a:r>
              <a:rPr lang="en-GB" dirty="0" err="1">
                <a:hlinkClick r:id="rId2"/>
              </a:rPr>
              <a:t>Suinn</a:t>
            </a:r>
            <a:r>
              <a:rPr lang="en-GB" dirty="0">
                <a:hlinkClick r:id="rId2"/>
              </a:rPr>
              <a:t>, 1972</a:t>
            </a:r>
            <a:r>
              <a:rPr lang="en-GB" dirty="0"/>
              <a:t>).”</a:t>
            </a:r>
          </a:p>
          <a:p>
            <a:endParaRPr lang="en-GB" dirty="0"/>
          </a:p>
          <a:p>
            <a:endParaRPr lang="en-GB" dirty="0"/>
          </a:p>
          <a:p>
            <a:pPr marL="0" indent="0">
              <a:buNone/>
            </a:pPr>
            <a:endParaRPr lang="en-GB" dirty="0"/>
          </a:p>
          <a:p>
            <a:endParaRPr lang="en-GB" dirty="0"/>
          </a:p>
          <a:p>
            <a:r>
              <a:rPr lang="en-GB" dirty="0"/>
              <a:t>How does such phobia develop? </a:t>
            </a:r>
          </a:p>
        </p:txBody>
      </p:sp>
    </p:spTree>
    <p:extLst>
      <p:ext uri="{BB962C8B-B14F-4D97-AF65-F5344CB8AC3E}">
        <p14:creationId xmlns:p14="http://schemas.microsoft.com/office/powerpoint/2010/main" val="3018188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EBE4-ECB6-477B-A533-4F21C727B0BD}"/>
              </a:ext>
            </a:extLst>
          </p:cNvPr>
          <p:cNvSpPr>
            <a:spLocks noGrp="1"/>
          </p:cNvSpPr>
          <p:nvPr>
            <p:ph type="title"/>
          </p:nvPr>
        </p:nvSpPr>
        <p:spPr/>
        <p:txBody>
          <a:bodyPr/>
          <a:lstStyle/>
          <a:p>
            <a:r>
              <a:rPr lang="en-US" dirty="0"/>
              <a:t>What can cause MA</a:t>
            </a:r>
            <a:endParaRPr lang="en-GB" dirty="0"/>
          </a:p>
        </p:txBody>
      </p:sp>
      <p:sp>
        <p:nvSpPr>
          <p:cNvPr id="3" name="Content Placeholder 2">
            <a:extLst>
              <a:ext uri="{FF2B5EF4-FFF2-40B4-BE49-F238E27FC236}">
                <a16:creationId xmlns:a16="http://schemas.microsoft.com/office/drawing/2014/main" id="{3053D6B8-3A89-4A6F-AFB6-81543A3B564A}"/>
              </a:ext>
            </a:extLst>
          </p:cNvPr>
          <p:cNvSpPr>
            <a:spLocks noGrp="1"/>
          </p:cNvSpPr>
          <p:nvPr>
            <p:ph idx="1"/>
          </p:nvPr>
        </p:nvSpPr>
        <p:spPr>
          <a:xfrm>
            <a:off x="656065" y="1200151"/>
            <a:ext cx="6384680" cy="3394472"/>
          </a:xfrm>
        </p:spPr>
        <p:txBody>
          <a:bodyPr/>
          <a:lstStyle/>
          <a:p>
            <a:pPr marL="0" indent="0">
              <a:buNone/>
            </a:pPr>
            <a:r>
              <a:rPr lang="en-GB" dirty="0"/>
              <a:t>“When I moved from Ireland to England, it was in the middle of the term. I went to my first class in primary school and it was Mathematics. I was called to the board straight away to answer a question, but it was something I had never seen before: in my previous school we didn’t touch that topic yet. The teacher told me to put my hands forward and whacked them with the ruler, and told me to go back to my seat.”  [Private conversation]</a:t>
            </a:r>
          </a:p>
          <a:p>
            <a:r>
              <a:rPr lang="en-GB" dirty="0"/>
              <a:t>This is rather extreme: but often traumatic events, especially causing shame in front of peers, cause mathematics anxiety.   </a:t>
            </a:r>
          </a:p>
          <a:p>
            <a:endParaRPr lang="en-GB" dirty="0"/>
          </a:p>
          <a:p>
            <a:pPr marL="0" indent="0">
              <a:buNone/>
            </a:pPr>
            <a:r>
              <a:rPr lang="en-GB" dirty="0"/>
              <a:t>	</a:t>
            </a:r>
          </a:p>
          <a:p>
            <a:pPr marL="0" indent="0">
              <a:buNone/>
            </a:pPr>
            <a:endParaRPr lang="en-GB" dirty="0"/>
          </a:p>
        </p:txBody>
      </p:sp>
    </p:spTree>
    <p:extLst>
      <p:ext uri="{BB962C8B-B14F-4D97-AF65-F5344CB8AC3E}">
        <p14:creationId xmlns:p14="http://schemas.microsoft.com/office/powerpoint/2010/main" val="146868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29E1E-D451-4991-9391-4B86B5705301}"/>
              </a:ext>
            </a:extLst>
          </p:cNvPr>
          <p:cNvSpPr>
            <a:spLocks noGrp="1"/>
          </p:cNvSpPr>
          <p:nvPr>
            <p:ph type="title"/>
          </p:nvPr>
        </p:nvSpPr>
        <p:spPr/>
        <p:txBody>
          <a:bodyPr/>
          <a:lstStyle/>
          <a:p>
            <a:r>
              <a:rPr lang="en-US" dirty="0"/>
              <a:t>What can cause MA</a:t>
            </a:r>
            <a:endParaRPr lang="en-GB" dirty="0"/>
          </a:p>
        </p:txBody>
      </p:sp>
      <p:sp>
        <p:nvSpPr>
          <p:cNvPr id="3" name="Content Placeholder 2">
            <a:extLst>
              <a:ext uri="{FF2B5EF4-FFF2-40B4-BE49-F238E27FC236}">
                <a16:creationId xmlns:a16="http://schemas.microsoft.com/office/drawing/2014/main" id="{BAE72270-1CA5-4746-AA84-B891239F1B21}"/>
              </a:ext>
            </a:extLst>
          </p:cNvPr>
          <p:cNvSpPr>
            <a:spLocks noGrp="1"/>
          </p:cNvSpPr>
          <p:nvPr>
            <p:ph idx="1"/>
          </p:nvPr>
        </p:nvSpPr>
        <p:spPr/>
        <p:txBody>
          <a:bodyPr/>
          <a:lstStyle/>
          <a:p>
            <a:r>
              <a:rPr lang="en-GB" dirty="0"/>
              <a:t>But it is often a more subtle disengagement stemming from boredom and isolation:</a:t>
            </a:r>
          </a:p>
          <a:p>
            <a:pPr marL="0" indent="0">
              <a:buNone/>
            </a:pPr>
            <a:r>
              <a:rPr lang="en-GB" dirty="0"/>
              <a:t>“the  problem  with  it  is  that  it  doesn’t  actually  involve  much teacher/pupil interaction at all. It’s more just like an endless cycle. You’re getting  cards  out  and  then  just  writing  down  what  it  says” [NS2003]</a:t>
            </a:r>
          </a:p>
          <a:p>
            <a:pPr marL="0" indent="0">
              <a:buNone/>
            </a:pPr>
            <a:endParaRPr lang="en-GB" dirty="0"/>
          </a:p>
          <a:p>
            <a:r>
              <a:rPr lang="en-GB" dirty="0"/>
              <a:t>Rote learning: </a:t>
            </a:r>
          </a:p>
          <a:p>
            <a:pPr marL="0" indent="0">
              <a:buNone/>
            </a:pPr>
            <a:r>
              <a:rPr lang="en-GB" dirty="0"/>
              <a:t>“I  was  trying  to  do  it  one  way </a:t>
            </a:r>
            <a:br>
              <a:rPr lang="en-GB" dirty="0"/>
            </a:br>
            <a:r>
              <a:rPr lang="en-GB" dirty="0"/>
              <a:t>but  then  she showed us another</a:t>
            </a:r>
            <a:br>
              <a:rPr lang="en-GB" dirty="0"/>
            </a:br>
            <a:r>
              <a:rPr lang="en-GB" dirty="0"/>
              <a:t>way and that’s the way to do it” [NS2003]</a:t>
            </a:r>
          </a:p>
          <a:p>
            <a:pPr marL="0" indent="0">
              <a:buNone/>
            </a:pPr>
            <a:endParaRPr lang="en-GB" dirty="0"/>
          </a:p>
          <a:p>
            <a:r>
              <a:rPr lang="en-GB" dirty="0"/>
              <a:t>Leading then to…</a:t>
            </a:r>
          </a:p>
          <a:p>
            <a:pPr marL="0" indent="0">
              <a:buNone/>
            </a:pPr>
            <a:endParaRPr lang="en-GB" dirty="0"/>
          </a:p>
        </p:txBody>
      </p:sp>
      <p:pic>
        <p:nvPicPr>
          <p:cNvPr id="5" name="Picture 4" descr="A person writing on a book&#10;&#10;Description automatically generated with medium confidence">
            <a:extLst>
              <a:ext uri="{FF2B5EF4-FFF2-40B4-BE49-F238E27FC236}">
                <a16:creationId xmlns:a16="http://schemas.microsoft.com/office/drawing/2014/main" id="{29DA107B-BABA-4004-8DE6-A5029707A33A}"/>
              </a:ext>
            </a:extLst>
          </p:cNvPr>
          <p:cNvPicPr>
            <a:picLocks noChangeAspect="1"/>
          </p:cNvPicPr>
          <p:nvPr/>
        </p:nvPicPr>
        <p:blipFill>
          <a:blip r:embed="rId2"/>
          <a:stretch>
            <a:fillRect/>
          </a:stretch>
        </p:blipFill>
        <p:spPr>
          <a:xfrm>
            <a:off x="4411632" y="2571750"/>
            <a:ext cx="3788280" cy="2272968"/>
          </a:xfrm>
          <a:prstGeom prst="rect">
            <a:avLst/>
          </a:prstGeom>
        </p:spPr>
      </p:pic>
    </p:spTree>
    <p:extLst>
      <p:ext uri="{BB962C8B-B14F-4D97-AF65-F5344CB8AC3E}">
        <p14:creationId xmlns:p14="http://schemas.microsoft.com/office/powerpoint/2010/main" val="2350092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4D09B-3A6A-4382-BECC-62D9DF17848E}"/>
              </a:ext>
            </a:extLst>
          </p:cNvPr>
          <p:cNvSpPr>
            <a:spLocks noGrp="1"/>
          </p:cNvSpPr>
          <p:nvPr>
            <p:ph type="title"/>
          </p:nvPr>
        </p:nvSpPr>
        <p:spPr/>
        <p:txBody>
          <a:bodyPr/>
          <a:lstStyle/>
          <a:p>
            <a:r>
              <a:rPr lang="en-US" dirty="0"/>
              <a:t>What can cause MA</a:t>
            </a:r>
            <a:endParaRPr lang="en-GB" dirty="0"/>
          </a:p>
        </p:txBody>
      </p:sp>
      <p:sp>
        <p:nvSpPr>
          <p:cNvPr id="3" name="Content Placeholder 2">
            <a:extLst>
              <a:ext uri="{FF2B5EF4-FFF2-40B4-BE49-F238E27FC236}">
                <a16:creationId xmlns:a16="http://schemas.microsoft.com/office/drawing/2014/main" id="{EAAC74CB-4AF7-4E0A-90FF-306227452B93}"/>
              </a:ext>
            </a:extLst>
          </p:cNvPr>
          <p:cNvSpPr>
            <a:spLocks noGrp="1"/>
          </p:cNvSpPr>
          <p:nvPr>
            <p:ph idx="1"/>
          </p:nvPr>
        </p:nvSpPr>
        <p:spPr/>
        <p:txBody>
          <a:bodyPr/>
          <a:lstStyle/>
          <a:p>
            <a:pPr marL="0" indent="0">
              <a:buNone/>
            </a:pPr>
            <a:r>
              <a:rPr lang="en-GB" dirty="0"/>
              <a:t>“Last  year  I  was  really  struggling  and,  I  don’t  know...I was surprised that I even got into set three, I was...I just didn’t think that was possible and I was doing so badly and I couldn’t do the home...I couldn’t finish the </a:t>
            </a:r>
            <a:r>
              <a:rPr lang="en-GB" dirty="0" err="1"/>
              <a:t>homeworks</a:t>
            </a:r>
            <a:r>
              <a:rPr lang="en-GB" dirty="0"/>
              <a:t> because I didn’t understand half of them and ... And I just kept getting debits and detention […] Then  in  ...  Last year, it just got so bad to the point where I felt like, just like bunking off lessons and hiding up somewhere. [NS 2003]</a:t>
            </a:r>
          </a:p>
          <a:p>
            <a:pPr marL="0" indent="0">
              <a:buNone/>
            </a:pPr>
            <a:endParaRPr lang="en-GB" dirty="0"/>
          </a:p>
          <a:p>
            <a:pPr marL="0" indent="0">
              <a:buNone/>
            </a:pPr>
            <a:r>
              <a:rPr lang="en-GB" dirty="0"/>
              <a:t>“I enjoy it when I get it right, but I didn't choose it [for further studies] because I hate it when I get it wrong and get frustrated” [BBB 2008]</a:t>
            </a:r>
          </a:p>
          <a:p>
            <a:pPr marL="0" indent="0">
              <a:buNone/>
            </a:pPr>
            <a:endParaRPr lang="en-GB" dirty="0"/>
          </a:p>
          <a:p>
            <a:r>
              <a:rPr lang="en-GB" dirty="0"/>
              <a:t>Repeated failures (or perceived such) leads to frustration and lack of confidence.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977967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4EBE4-ECB6-477B-A533-4F21C727B0BD}"/>
              </a:ext>
            </a:extLst>
          </p:cNvPr>
          <p:cNvSpPr>
            <a:spLocks noGrp="1"/>
          </p:cNvSpPr>
          <p:nvPr>
            <p:ph type="title"/>
          </p:nvPr>
        </p:nvSpPr>
        <p:spPr/>
        <p:txBody>
          <a:bodyPr/>
          <a:lstStyle/>
          <a:p>
            <a:r>
              <a:rPr lang="en-US" dirty="0"/>
              <a:t>Prevention and cure (?)</a:t>
            </a:r>
            <a:endParaRPr lang="en-GB" dirty="0"/>
          </a:p>
        </p:txBody>
      </p:sp>
      <p:sp>
        <p:nvSpPr>
          <p:cNvPr id="3" name="Content Placeholder 2">
            <a:extLst>
              <a:ext uri="{FF2B5EF4-FFF2-40B4-BE49-F238E27FC236}">
                <a16:creationId xmlns:a16="http://schemas.microsoft.com/office/drawing/2014/main" id="{3053D6B8-3A89-4A6F-AFB6-81543A3B564A}"/>
              </a:ext>
            </a:extLst>
          </p:cNvPr>
          <p:cNvSpPr>
            <a:spLocks noGrp="1"/>
          </p:cNvSpPr>
          <p:nvPr>
            <p:ph idx="1"/>
          </p:nvPr>
        </p:nvSpPr>
        <p:spPr/>
        <p:txBody>
          <a:bodyPr/>
          <a:lstStyle/>
          <a:p>
            <a:r>
              <a:rPr lang="en-GB" dirty="0"/>
              <a:t>What can you do to notice if a student is at risk to develop MA?</a:t>
            </a:r>
          </a:p>
          <a:p>
            <a:endParaRPr lang="en-GB" dirty="0"/>
          </a:p>
          <a:p>
            <a:endParaRPr lang="en-GB" dirty="0"/>
          </a:p>
          <a:p>
            <a:r>
              <a:rPr lang="en-GB" dirty="0"/>
              <a:t>What teaching techniques can help student not develop it?</a:t>
            </a:r>
          </a:p>
          <a:p>
            <a:endParaRPr lang="en-GB" dirty="0"/>
          </a:p>
          <a:p>
            <a:endParaRPr lang="en-GB" dirty="0"/>
          </a:p>
          <a:p>
            <a:r>
              <a:rPr lang="en-GB" dirty="0"/>
              <a:t>What else is important in the classroom to prevent MA?</a:t>
            </a:r>
          </a:p>
        </p:txBody>
      </p:sp>
    </p:spTree>
    <p:extLst>
      <p:ext uri="{BB962C8B-B14F-4D97-AF65-F5344CB8AC3E}">
        <p14:creationId xmlns:p14="http://schemas.microsoft.com/office/powerpoint/2010/main" val="160946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17ffde7a-f099-4faa-8c9b-abcbd9974a8c"/>
</p:tagLst>
</file>

<file path=ppt/theme/theme1.xml><?xml version="1.0" encoding="utf-8"?>
<a:theme xmlns:a="http://schemas.openxmlformats.org/drawingml/2006/main" name="Office Theme">
  <a:themeElements>
    <a:clrScheme name="Custom 1">
      <a:dk1>
        <a:srgbClr val="007FB0"/>
      </a:dk1>
      <a:lt1>
        <a:srgbClr val="FEFFFF"/>
      </a:lt1>
      <a:dk2>
        <a:srgbClr val="E3E5ED"/>
      </a:dk2>
      <a:lt2>
        <a:srgbClr val="34516C"/>
      </a:lt2>
      <a:accent1>
        <a:srgbClr val="0099D2"/>
      </a:accent1>
      <a:accent2>
        <a:srgbClr val="53B7E8"/>
      </a:accent2>
      <a:accent3>
        <a:srgbClr val="A4D3F2"/>
      </a:accent3>
      <a:accent4>
        <a:srgbClr val="577A9B"/>
      </a:accent4>
      <a:accent5>
        <a:srgbClr val="919CAD"/>
      </a:accent5>
      <a:accent6>
        <a:srgbClr val="C7CBDA"/>
      </a:accent6>
      <a:hlink>
        <a:srgbClr val="BE1622"/>
      </a:hlink>
      <a:folHlink>
        <a:srgbClr val="BE162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heme xmlns="b77807d4-a1dd-4603-ac3a-ea9950e92972">
      <Value>Learning, teaching &amp; assessment</Value>
    </Theme>
    <Application xmlns="b77807d4-a1dd-4603-ac3a-ea9950e92972">
      <Value>PowerPoint</Value>
    </Appl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670A02F98FDFA44AE5BEDAB8018F10C" ma:contentTypeVersion="11" ma:contentTypeDescription="Create a new document." ma:contentTypeScope="" ma:versionID="506bba9df02a62022ca22d5be94025e0">
  <xsd:schema xmlns:xsd="http://www.w3.org/2001/XMLSchema" xmlns:xs="http://www.w3.org/2001/XMLSchema" xmlns:p="http://schemas.microsoft.com/office/2006/metadata/properties" xmlns:ns2="b77807d4-a1dd-4603-ac3a-ea9950e92972" xmlns:ns3="b3527e64-a720-44ce-bc12-037d43d14d1e" targetNamespace="http://schemas.microsoft.com/office/2006/metadata/properties" ma:root="true" ma:fieldsID="998919462bd0d00d70002e9a8adb4533" ns2:_="" ns3:_="">
    <xsd:import namespace="b77807d4-a1dd-4603-ac3a-ea9950e92972"/>
    <xsd:import namespace="b3527e64-a720-44ce-bc12-037d43d14d1e"/>
    <xsd:element name="properties">
      <xsd:complexType>
        <xsd:sequence>
          <xsd:element name="documentManagement">
            <xsd:complexType>
              <xsd:all>
                <xsd:element ref="ns2:MediaServiceMetadata" minOccurs="0"/>
                <xsd:element ref="ns2:MediaServiceFastMetadata" minOccurs="0"/>
                <xsd:element ref="ns2:Application" minOccurs="0"/>
                <xsd:element ref="ns2:Theme"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7807d4-a1dd-4603-ac3a-ea9950e929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Application" ma:index="10" nillable="true" ma:displayName="Application" ma:format="Dropdown" ma:internalName="Application" ma:requiredMultiChoice="true">
      <xsd:complexType>
        <xsd:complexContent>
          <xsd:extension base="dms:MultiChoice">
            <xsd:sequence>
              <xsd:element name="Value" maxOccurs="unbounded" minOccurs="0" nillable="true">
                <xsd:simpleType>
                  <xsd:restriction base="dms:Choice">
                    <xsd:enumeration value="Apple Mac"/>
                    <xsd:enumeration value="Audio Notetaker"/>
                    <xsd:enumeration value="Blackboard"/>
                    <xsd:enumeration value="Connect"/>
                    <xsd:enumeration value="Copyright"/>
                    <xsd:enumeration value="Excel"/>
                    <xsd:enumeration value="Forms"/>
                    <xsd:enumeration value="Grademark"/>
                    <xsd:enumeration value="Illustrator"/>
                    <xsd:enumeration value="InDesign"/>
                    <xsd:enumeration value="Library resource"/>
                    <xsd:enumeration value="LinkedIn Learning"/>
                    <xsd:enumeration value="MarS"/>
                    <xsd:enumeration value="Meetoo (Vevox)"/>
                    <xsd:enumeration value="MindView"/>
                    <xsd:enumeration value="Office 365"/>
                    <xsd:enumeration value="OneNote"/>
                    <xsd:enumeration value="Outlook"/>
                    <xsd:enumeration value="Photoshop"/>
                    <xsd:enumeration value="PowerPoint"/>
                    <xsd:enumeration value="Premiere Pro"/>
                    <xsd:enumeration value="Read and Write"/>
                    <xsd:enumeration value="Refworks"/>
                    <xsd:enumeration value="Relay"/>
                    <xsd:enumeration value="Security"/>
                    <xsd:enumeration value="Starfish"/>
                    <xsd:enumeration value="Surface Pro"/>
                    <xsd:enumeration value="Sway"/>
                    <xsd:enumeration value="Teams"/>
                    <xsd:enumeration value="Turnitin"/>
                    <xsd:enumeration value="Vevox"/>
                    <xsd:enumeration value="Video Library Server"/>
                    <xsd:enumeration value="Visio"/>
                    <xsd:enumeration value="Word"/>
                    <xsd:enumeration value="Multiple apps"/>
                  </xsd:restriction>
                </xsd:simpleType>
              </xsd:element>
            </xsd:sequence>
          </xsd:extension>
        </xsd:complexContent>
      </xsd:complexType>
    </xsd:element>
    <xsd:element name="Theme" ma:index="11" nillable="true" ma:displayName="Theme" ma:default="Learning, teaching &amp; assessment" ma:format="Dropdown" ma:internalName="Theme" ma:requiredMultiChoice="true">
      <xsd:complexType>
        <xsd:complexContent>
          <xsd:extension base="dms:MultiChoice">
            <xsd:sequence>
              <xsd:element name="Value" maxOccurs="unbounded" minOccurs="0" nillable="true">
                <xsd:simpleType>
                  <xsd:restriction base="dms:Choice">
                    <xsd:enumeration value="Communication, collaboration &amp; participation"/>
                    <xsd:enumeration value="Creation &amp; innovation"/>
                    <xsd:enumeration value="Digital identity &amp; wellbeing"/>
                    <xsd:enumeration value="Inclusivity"/>
                    <xsd:enumeration value="Learning, teaching &amp; assessment"/>
                    <xsd:enumeration value="Productivity &amp; proficiency"/>
                    <xsd:enumeration value="Resources for content"/>
                  </xsd:restriction>
                </xsd:simpleType>
              </xsd:element>
            </xsd:sequence>
          </xsd:extension>
        </xsd:complexContent>
      </xsd:complex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3527e64-a720-44ce-bc12-037d43d14d1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6F2769-7194-4217-93D3-3AF3A4742282}">
  <ds:schemaRefs>
    <ds:schemaRef ds:uri="http://purl.org/dc/terms/"/>
    <ds:schemaRef ds:uri="http://schemas.microsoft.com/office/infopath/2007/PartnerControls"/>
    <ds:schemaRef ds:uri="http://purl.org/dc/dcmitype/"/>
    <ds:schemaRef ds:uri="http://schemas.microsoft.com/office/2006/metadata/properties"/>
    <ds:schemaRef ds:uri="cce13e46-58c9-450d-bd08-397b9f0a93ba"/>
    <ds:schemaRef ds:uri="http://schemas.microsoft.com/office/2006/documentManagement/types"/>
    <ds:schemaRef ds:uri="http://schemas.openxmlformats.org/package/2006/metadata/core-properties"/>
    <ds:schemaRef ds:uri="3648e790-68f5-43f0-a26c-ff64a6d5956b"/>
    <ds:schemaRef ds:uri="http://www.w3.org/XML/1998/namespace"/>
    <ds:schemaRef ds:uri="http://purl.org/dc/elements/1.1/"/>
    <ds:schemaRef ds:uri="b77807d4-a1dd-4603-ac3a-ea9950e92972"/>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32BD37B3-CD83-43E1-BFF9-FFC2FB41A0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7807d4-a1dd-4603-ac3a-ea9950e92972"/>
    <ds:schemaRef ds:uri="b3527e64-a720-44ce-bc12-037d43d14d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20298</TotalTime>
  <Words>1036</Words>
  <Application>Microsoft Office PowerPoint</Application>
  <PresentationFormat>On-screen Show (16:9)</PresentationFormat>
  <Paragraphs>96</Paragraphs>
  <Slides>17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Arial</vt:lpstr>
      <vt:lpstr>Avenir Next Bold</vt:lpstr>
      <vt:lpstr>Avenir Next LT Pro</vt:lpstr>
      <vt:lpstr>Avenir Next Medium</vt:lpstr>
      <vt:lpstr>Calibri</vt:lpstr>
      <vt:lpstr>Calibri Light</vt:lpstr>
      <vt:lpstr>Office Theme</vt:lpstr>
      <vt:lpstr>Custom Design</vt:lpstr>
      <vt:lpstr>Mathematics Anxiety</vt:lpstr>
      <vt:lpstr>What is Mathematics Anxiety?</vt:lpstr>
      <vt:lpstr>The definition of Mathematical Anxiety</vt:lpstr>
      <vt:lpstr>The definition of Mathematical Anxiety</vt:lpstr>
      <vt:lpstr>The definition of Mathematical Anxiety</vt:lpstr>
      <vt:lpstr>What can cause MA</vt:lpstr>
      <vt:lpstr>What can cause MA</vt:lpstr>
      <vt:lpstr>What can cause MA</vt:lpstr>
      <vt:lpstr>Prevention and cure (?)</vt:lpstr>
      <vt:lpstr>Is Maths hard?</vt:lpstr>
      <vt:lpstr>YES!</vt:lpstr>
      <vt:lpstr>Mathematical resilience</vt:lpstr>
      <vt:lpstr>Senninger’s model</vt:lpstr>
      <vt:lpstr>The mathematically anxious student</vt:lpstr>
      <vt:lpstr>A scenario</vt:lpstr>
      <vt:lpstr>A scenario</vt:lpstr>
      <vt:lpstr>Title unused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Davide Penazzi &lt;School of Natural Sciences&gt;</cp:lastModifiedBy>
  <cp:revision>40</cp:revision>
  <dcterms:created xsi:type="dcterms:W3CDTF">2020-09-08T10:50:49Z</dcterms:created>
  <dcterms:modified xsi:type="dcterms:W3CDTF">2022-12-01T13:13:19Z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0x0101008670A02F98FDFA44AE5BEDAB8018F10C</vt:lpwstr>
  </property>
</Properties>
</file>