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0"/>
  </p:notesMasterIdLst>
  <p:sldIdLst>
    <p:sldId id="256" r:id="rId5"/>
    <p:sldId id="428" r:id="rId6"/>
    <p:sldId id="436" r:id="rId7"/>
    <p:sldId id="429" r:id="rId8"/>
    <p:sldId id="430" r:id="rId9"/>
    <p:sldId id="440" r:id="rId10"/>
    <p:sldId id="432" r:id="rId11"/>
    <p:sldId id="437" r:id="rId12"/>
    <p:sldId id="433" r:id="rId13"/>
    <p:sldId id="434" r:id="rId14"/>
    <p:sldId id="435" r:id="rId15"/>
    <p:sldId id="438" r:id="rId16"/>
    <p:sldId id="439" r:id="rId17"/>
    <p:sldId id="441" r:id="rId18"/>
    <p:sldId id="44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F0EC7-3DB3-41AF-BB7A-2DB7BA70878F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646DB-DF78-4C74-8193-30EF5B09F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52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CL Branding background">
            <a:extLst>
              <a:ext uri="{FF2B5EF4-FFF2-40B4-BE49-F238E27FC236}">
                <a16:creationId xmlns:a16="http://schemas.microsoft.com/office/drawing/2014/main" id="{EA4C8DDC-D29E-5E43-9BC2-FD84B2117884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3" name="Faculty, Department title">
            <a:extLst>
              <a:ext uri="{FF2B5EF4-FFF2-40B4-BE49-F238E27FC236}">
                <a16:creationId xmlns:a16="http://schemas.microsoft.com/office/drawing/2014/main" id="{7B844C1D-C9E2-A040-B3FD-0E3861E051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9" name="Main image" descr="Image">
            <a:extLst>
              <a:ext uri="{FF2B5EF4-FFF2-40B4-BE49-F238E27FC236}">
                <a16:creationId xmlns:a16="http://schemas.microsoft.com/office/drawing/2014/main" id="{FD55159A-63D1-334F-B344-448B05BC84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6D1BEB54-27B8-4348-8671-D93B41DC5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</p:spTree>
    <p:extLst>
      <p:ext uri="{BB962C8B-B14F-4D97-AF65-F5344CB8AC3E}">
        <p14:creationId xmlns:p14="http://schemas.microsoft.com/office/powerpoint/2010/main" val="422374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7" name="Text" descr="Text">
            <a:extLst>
              <a:ext uri="{FF2B5EF4-FFF2-40B4-BE49-F238E27FC236}">
                <a16:creationId xmlns:a16="http://schemas.microsoft.com/office/drawing/2014/main" id="{2D2A157B-B06B-5E44-8987-B8F38A7435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399088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35F69D9D-B78C-6D4D-8B1E-AB31E336A5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0000" y="2412000"/>
            <a:ext cx="5399088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12/2/2022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0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8" name="Text" descr="Text">
            <a:extLst>
              <a:ext uri="{FF2B5EF4-FFF2-40B4-BE49-F238E27FC236}">
                <a16:creationId xmlns:a16="http://schemas.microsoft.com/office/drawing/2014/main" id="{83D66963-CB2B-4B4F-BCF3-CFD7FD192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71450">
              <a:buFont typeface="Arial" panose="020B0604020202020204" pitchFamily="34" charset="0"/>
              <a:buChar char="•"/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7085F07-56B0-4443-841E-837562823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BB07EA65-C349-F04B-BF09-CC2483489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12/2/2022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745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4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5" name="Text" descr="Text">
            <a:extLst>
              <a:ext uri="{FF2B5EF4-FFF2-40B4-BE49-F238E27FC236}">
                <a16:creationId xmlns:a16="http://schemas.microsoft.com/office/drawing/2014/main" id="{23293D9A-92DE-2745-A551-12503D5B38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11753E1-8533-844D-B406-655C6C9330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8768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562D057E-84DA-844C-8F30-A88C629E1D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6800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3FA6CE8B-790A-C44A-B1D0-DA5AC754A4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4832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12/2/2022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608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4 column colour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in Headline" descr="Headline">
            <a:extLst>
              <a:ext uri="{FF2B5EF4-FFF2-40B4-BE49-F238E27FC236}">
                <a16:creationId xmlns:a16="http://schemas.microsoft.com/office/drawing/2014/main" id="{5CB62203-BCF9-3241-9684-0F4402446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922302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pPr lvl="0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E0051C4D-5840-9846-A6CC-052B1F915D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68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9" name="Picture" descr="Image">
            <a:extLst>
              <a:ext uri="{FF2B5EF4-FFF2-40B4-BE49-F238E27FC236}">
                <a16:creationId xmlns:a16="http://schemas.microsoft.com/office/drawing/2014/main" id="{7D295661-D9DD-8D43-9041-6814DE8FF6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5624" y="1290917"/>
            <a:ext cx="1328200" cy="1557617"/>
          </a:xfrm>
          <a:prstGeom prst="rect">
            <a:avLst/>
          </a:prstGeom>
        </p:spPr>
      </p:pic>
      <p:sp>
        <p:nvSpPr>
          <p:cNvPr id="13" name="Text" descr="Text">
            <a:extLst>
              <a:ext uri="{FF2B5EF4-FFF2-40B4-BE49-F238E27FC236}">
                <a16:creationId xmlns:a16="http://schemas.microsoft.com/office/drawing/2014/main" id="{73CED3B5-33C7-894B-9D58-FC396998F4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03712" y="307340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E69AB749-3152-6149-94E2-048594181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1" name="Picture" descr="Image">
            <a:extLst>
              <a:ext uri="{FF2B5EF4-FFF2-40B4-BE49-F238E27FC236}">
                <a16:creationId xmlns:a16="http://schemas.microsoft.com/office/drawing/2014/main" id="{34669171-BF23-B54C-8D3F-B1C89E122C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0096" y="1292400"/>
            <a:ext cx="1328200" cy="1557617"/>
          </a:xfrm>
          <a:prstGeom prst="rect">
            <a:avLst/>
          </a:prstGeom>
        </p:spPr>
      </p:pic>
      <p:sp>
        <p:nvSpPr>
          <p:cNvPr id="14" name="Text" descr="Text">
            <a:extLst>
              <a:ext uri="{FF2B5EF4-FFF2-40B4-BE49-F238E27FC236}">
                <a16:creationId xmlns:a16="http://schemas.microsoft.com/office/drawing/2014/main" id="{87F3A240-3369-0145-B540-5A60FA084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56040" y="307340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background">
            <a:extLst>
              <a:ext uri="{FF2B5EF4-FFF2-40B4-BE49-F238E27FC236}">
                <a16:creationId xmlns:a16="http://schemas.microsoft.com/office/drawing/2014/main" id="{F708712F-D0E9-B94A-A9B7-F258F0F10A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908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2" name="Picture" descr="Image">
            <a:extLst>
              <a:ext uri="{FF2B5EF4-FFF2-40B4-BE49-F238E27FC236}">
                <a16:creationId xmlns:a16="http://schemas.microsoft.com/office/drawing/2014/main" id="{8073F21E-F4EF-B246-B7E8-4FA799EC3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0416" y="1290917"/>
            <a:ext cx="1328200" cy="1557617"/>
          </a:xfrm>
          <a:prstGeom prst="rect">
            <a:avLst/>
          </a:prstGeom>
        </p:spPr>
      </p:pic>
      <p:sp>
        <p:nvSpPr>
          <p:cNvPr id="16" name="Text" descr="Text">
            <a:extLst>
              <a:ext uri="{FF2B5EF4-FFF2-40B4-BE49-F238E27FC236}">
                <a16:creationId xmlns:a16="http://schemas.microsoft.com/office/drawing/2014/main" id="{5387EEB0-9F43-E241-9EDB-010FB36582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08368" y="306896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73E51-46F8-B446-A241-A5395388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12/2/2022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CFD4B-BF38-E841-868E-C9F3BBC7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88DCC-68B7-D349-B50E-BEE3CC1D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584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5400000" cy="2325802"/>
          </a:xfrm>
        </p:spPr>
        <p:txBody>
          <a:bodyPr/>
          <a:lstStyle>
            <a:lvl1pPr>
              <a:defRPr sz="3600" b="0"/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96CC15FA-5D3D-604E-8882-80A2838906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618500"/>
            <a:ext cx="5399088" cy="2617200"/>
          </a:xfrm>
        </p:spPr>
        <p:txBody>
          <a:bodyPr/>
          <a:lstStyle>
            <a:lvl1pPr marL="180975" marR="0" indent="-18097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" descr="Image">
            <a:extLst>
              <a:ext uri="{FF2B5EF4-FFF2-40B4-BE49-F238E27FC236}">
                <a16:creationId xmlns:a16="http://schemas.microsoft.com/office/drawing/2014/main" id="{C443FA27-F0DB-1840-998D-206100BED38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940000" y="900000"/>
            <a:ext cx="5400000" cy="5344683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12/2/2022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21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hree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" descr="Image">
            <a:extLst>
              <a:ext uri="{FF2B5EF4-FFF2-40B4-BE49-F238E27FC236}">
                <a16:creationId xmlns:a16="http://schemas.microsoft.com/office/drawing/2014/main" id="{935F83AB-29A1-EF49-B6EC-5214A87545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000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8" name="Text" descr="Text">
            <a:extLst>
              <a:ext uri="{FF2B5EF4-FFF2-40B4-BE49-F238E27FC236}">
                <a16:creationId xmlns:a16="http://schemas.microsoft.com/office/drawing/2014/main" id="{83D66963-CB2B-4B4F-BCF3-CFD7FD192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" descr="Image">
            <a:extLst>
              <a:ext uri="{FF2B5EF4-FFF2-40B4-BE49-F238E27FC236}">
                <a16:creationId xmlns:a16="http://schemas.microsoft.com/office/drawing/2014/main" id="{E95E3DE4-2C02-DF4D-871A-130A912A3E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580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7085F07-56B0-4443-841E-837562823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0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" descr="Image">
            <a:extLst>
              <a:ext uri="{FF2B5EF4-FFF2-40B4-BE49-F238E27FC236}">
                <a16:creationId xmlns:a16="http://schemas.microsoft.com/office/drawing/2014/main" id="{08A0AD7D-724B-E44B-89BE-D93B46E6BC8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5624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BB07EA65-C349-F04B-BF09-CC2483489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218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12/2/2022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785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1" name="Table" descr="Text / Table">
            <a:extLst>
              <a:ext uri="{FF2B5EF4-FFF2-40B4-BE49-F238E27FC236}">
                <a16:creationId xmlns:a16="http://schemas.microsoft.com/office/drawing/2014/main" id="{4DEFD8C9-6C2B-9C49-9F6F-5A35A2B747AF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360363" y="2286001"/>
            <a:ext cx="11553825" cy="4073524"/>
          </a:xfrm>
        </p:spPr>
        <p:txBody>
          <a:bodyPr/>
          <a:lstStyle/>
          <a:p>
            <a:r>
              <a:rPr lang="en-GB" dirty="0"/>
              <a:t>Click to add table</a:t>
            </a:r>
            <a:endParaRPr lang="en-US" dirty="0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D31E44D0-02C4-914B-B5F4-F5B0F5862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66454" y="2414430"/>
            <a:ext cx="2557322" cy="2623913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12/2/2022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941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7" name="Table" descr="Text / Table">
            <a:extLst>
              <a:ext uri="{FF2B5EF4-FFF2-40B4-BE49-F238E27FC236}">
                <a16:creationId xmlns:a16="http://schemas.microsoft.com/office/drawing/2014/main" id="{01422A73-1E05-8B44-93EA-70AD3FCEEC9E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360363" y="2286001"/>
            <a:ext cx="11553825" cy="4073524"/>
          </a:xfrm>
        </p:spPr>
        <p:txBody>
          <a:bodyPr/>
          <a:lstStyle/>
          <a:p>
            <a:r>
              <a:rPr lang="en-GB" dirty="0"/>
              <a:t>Click to add table</a:t>
            </a:r>
            <a:endParaRPr lang="en-US" dirty="0"/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AD015BAE-CDFB-0848-8398-8E01CAEBA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451091"/>
            <a:ext cx="2610000" cy="2894291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12/2/2022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462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Contact 2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GB" dirty="0"/>
              <a:t>Useful links &amp; contact details</a:t>
            </a:r>
            <a:endParaRPr lang="en-US" dirty="0"/>
          </a:p>
        </p:txBody>
      </p:sp>
      <p:sp>
        <p:nvSpPr>
          <p:cNvPr id="21" name="Text" descr="Text">
            <a:extLst>
              <a:ext uri="{FF2B5EF4-FFF2-40B4-BE49-F238E27FC236}">
                <a16:creationId xmlns:a16="http://schemas.microsoft.com/office/drawing/2014/main" id="{82579D70-1A08-DC42-8CE8-ACA8360A7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399088" cy="3600000"/>
          </a:xfrm>
        </p:spPr>
        <p:txBody>
          <a:bodyPr/>
          <a:lstStyle>
            <a:lvl1pPr marL="180975" indent="-169863">
              <a:tabLst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" descr="Text">
            <a:extLst>
              <a:ext uri="{FF2B5EF4-FFF2-40B4-BE49-F238E27FC236}">
                <a16:creationId xmlns:a16="http://schemas.microsoft.com/office/drawing/2014/main" id="{82B359B7-CB0C-544C-88EE-891FC732EE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2412000"/>
            <a:ext cx="5399088" cy="3600000"/>
          </a:xfrm>
        </p:spPr>
        <p:txBody>
          <a:bodyPr/>
          <a:lstStyle>
            <a:lvl1pPr marL="180975" indent="-169863">
              <a:tabLst/>
              <a:defRPr sz="2400">
                <a:latin typeface="+mn-lt"/>
              </a:defRPr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12/2/2022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849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101C4-C941-1DA4-6A4A-FF1281778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C17153-CDDD-647D-7AFB-5A5B92FD0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5312B-CF4B-34E2-97CD-3444819B4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E20A-C146-4F31-9C4C-F88C7C210737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8DD4D-D04C-A0D8-3939-F9ECDD247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E29E7-E776-85CA-414F-432C072C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C76B-CD8D-4B53-B27B-7F508C6E5A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31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7E0FC6D2-4499-5C4C-8C93-C7590708B796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11" name="Picture" descr="Image">
            <a:extLst>
              <a:ext uri="{FF2B5EF4-FFF2-40B4-BE49-F238E27FC236}">
                <a16:creationId xmlns:a16="http://schemas.microsoft.com/office/drawing/2014/main" id="{D7C34FC0-F8B1-D041-9578-733D7F3C687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Main Headline" descr="Headline">
            <a:extLst>
              <a:ext uri="{FF2B5EF4-FFF2-40B4-BE49-F238E27FC236}">
                <a16:creationId xmlns:a16="http://schemas.microsoft.com/office/drawing/2014/main" id="{5F848594-69CD-DA4E-BB25-23F671A7C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  <p:sp>
        <p:nvSpPr>
          <p:cNvPr id="5" name="Sub Heading" descr="Sub heading">
            <a:extLst>
              <a:ext uri="{FF2B5EF4-FFF2-40B4-BE49-F238E27FC236}">
                <a16:creationId xmlns:a16="http://schemas.microsoft.com/office/drawing/2014/main" id="{D5AB2EC5-97D3-8D44-BB0B-9125E87D1F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239999"/>
            <a:ext cx="6840000" cy="651777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030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2 - single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</a:extLst>
          </p:cNvPr>
          <p:cNvSpPr/>
          <p:nvPr userDrawn="1"/>
        </p:nvSpPr>
        <p:spPr>
          <a:xfrm>
            <a:off x="0" y="-1"/>
            <a:ext cx="12192000" cy="252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10" name="Main Headline" descr="Headline">
            <a:extLst>
              <a:ext uri="{FF2B5EF4-FFF2-40B4-BE49-F238E27FC236}">
                <a16:creationId xmlns:a16="http://schemas.microsoft.com/office/drawing/2014/main" id="{14916FEE-2CA1-274A-AB9A-27AE550ED61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1620000"/>
            <a:ext cx="10800690" cy="81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1" name="Picture " descr="Image">
            <a:extLst>
              <a:ext uri="{FF2B5EF4-FFF2-40B4-BE49-F238E27FC236}">
                <a16:creationId xmlns:a16="http://schemas.microsoft.com/office/drawing/2014/main" id="{7AAB61C2-2ECC-1549-9211-9297F9B818D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05456"/>
            <a:ext cx="12192000" cy="4352544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9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- Double lin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271759B8-0ABB-3643-884B-0A918443C549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40000"/>
            <a:ext cx="12192000" cy="1679261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ain Headline" descr="Headline">
            <a:extLst>
              <a:ext uri="{FF2B5EF4-FFF2-40B4-BE49-F238E27FC236}">
                <a16:creationId xmlns:a16="http://schemas.microsoft.com/office/drawing/2014/main" id="{0AFC6B55-24BD-7545-82A9-DD37164DF15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1620000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0" name="Sub Heading" descr="Sub heading">
            <a:extLst>
              <a:ext uri="{FF2B5EF4-FFF2-40B4-BE49-F238E27FC236}">
                <a16:creationId xmlns:a16="http://schemas.microsoft.com/office/drawing/2014/main" id="{790EF792-5BFA-7942-944E-20B5F5BA6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420000"/>
            <a:ext cx="9000000" cy="19080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380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 - Double line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59606069-DCB2-E341-97E0-98600856E2E5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12" name="Picture" descr="Image">
            <a:extLst>
              <a:ext uri="{FF2B5EF4-FFF2-40B4-BE49-F238E27FC236}">
                <a16:creationId xmlns:a16="http://schemas.microsoft.com/office/drawing/2014/main" id="{A724F846-9E16-0743-9A5C-ED2946248F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36914"/>
            <a:ext cx="12192000" cy="1682804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3122579"/>
            <a:ext cx="12192000" cy="3735421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F393605F-7BBC-284E-8DAE-0B5B8411382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3470479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0" name="Sub Heading" descr="Sub heading">
            <a:extLst>
              <a:ext uri="{FF2B5EF4-FFF2-40B4-BE49-F238E27FC236}">
                <a16:creationId xmlns:a16="http://schemas.microsoft.com/office/drawing/2014/main" id="{790EF792-5BFA-7942-944E-20B5F5BA6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4950000"/>
            <a:ext cx="9000000" cy="19080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828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section 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008000"/>
            <a:ext cx="10080000" cy="288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 Arial 44pt bold</a:t>
            </a:r>
          </a:p>
        </p:txBody>
      </p:sp>
      <p:sp>
        <p:nvSpPr>
          <p:cNvPr id="11" name="Sub Heading" descr="Sub heading">
            <a:extLst>
              <a:ext uri="{FF2B5EF4-FFF2-40B4-BE49-F238E27FC236}">
                <a16:creationId xmlns:a16="http://schemas.microsoft.com/office/drawing/2014/main" id="{169F44E5-11A5-074E-ADAE-05ACB4110A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228" y="2308225"/>
            <a:ext cx="8719457" cy="1447800"/>
          </a:xfrm>
        </p:spPr>
        <p:txBody>
          <a:bodyPr/>
          <a:lstStyle>
            <a:lvl1pPr marL="11112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Large text size, Arial 36 point</a:t>
            </a:r>
          </a:p>
        </p:txBody>
      </p:sp>
      <p:sp>
        <p:nvSpPr>
          <p:cNvPr id="3" name="Text" descr="Main text">
            <a:extLst>
              <a:ext uri="{FF2B5EF4-FFF2-40B4-BE49-F238E27FC236}">
                <a16:creationId xmlns:a16="http://schemas.microsoft.com/office/drawing/2014/main" id="{2EF862B8-1DA8-F84D-B71C-ED32E4C1E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176077"/>
            <a:ext cx="5400000" cy="1483200"/>
          </a:xfrm>
        </p:spPr>
        <p:txBody>
          <a:bodyPr/>
          <a:lstStyle>
            <a:lvl1pPr marL="225425" indent="-215900">
              <a:buFont typeface="Arial" panose="020B0604020202020204" pitchFamily="34" charset="0"/>
              <a:buChar char="•"/>
              <a:tabLst/>
              <a:defRPr sz="2400"/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10" name="Text" descr="Main text">
            <a:extLst>
              <a:ext uri="{FF2B5EF4-FFF2-40B4-BE49-F238E27FC236}">
                <a16:creationId xmlns:a16="http://schemas.microsoft.com/office/drawing/2014/main" id="{C2A66C45-730D-F54A-A6B0-8A42E75C3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4176077"/>
            <a:ext cx="5400000" cy="1483200"/>
          </a:xfrm>
        </p:spPr>
        <p:txBody>
          <a:bodyPr/>
          <a:lstStyle>
            <a:lvl1pPr marL="180975" marR="0" indent="-18097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aseline="0"/>
            </a:lvl1pPr>
          </a:lstStyle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936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section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008000"/>
            <a:ext cx="10080000" cy="2880000"/>
          </a:xfrm>
          <a:solidFill>
            <a:srgbClr val="000000"/>
          </a:solidFill>
        </p:spPr>
        <p:txBody>
          <a:bodyPr lIns="360000" tIns="18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headline, Arial 44pt bold</a:t>
            </a:r>
          </a:p>
        </p:txBody>
      </p:sp>
      <p:sp>
        <p:nvSpPr>
          <p:cNvPr id="4" name="Sub Heading">
            <a:extLst>
              <a:ext uri="{FF2B5EF4-FFF2-40B4-BE49-F238E27FC236}">
                <a16:creationId xmlns:a16="http://schemas.microsoft.com/office/drawing/2014/main" id="{7EFF5C86-B7E9-E24F-A032-A4DF63C9C4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228" y="2308225"/>
            <a:ext cx="8719457" cy="1447800"/>
          </a:xfrm>
        </p:spPr>
        <p:txBody>
          <a:bodyPr/>
          <a:lstStyle>
            <a:lvl1pPr marL="11112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" descr="Main text">
            <a:extLst>
              <a:ext uri="{FF2B5EF4-FFF2-40B4-BE49-F238E27FC236}">
                <a16:creationId xmlns:a16="http://schemas.microsoft.com/office/drawing/2014/main" id="{2EF862B8-1DA8-F84D-B71C-ED32E4C1E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176077"/>
            <a:ext cx="5400000" cy="1483200"/>
          </a:xfrm>
        </p:spPr>
        <p:txBody>
          <a:bodyPr/>
          <a:lstStyle>
            <a:lvl1pPr marL="11112" indent="0">
              <a:buNone/>
              <a:defRPr sz="2400"/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10" name="Text" descr="Main text">
            <a:extLst>
              <a:ext uri="{FF2B5EF4-FFF2-40B4-BE49-F238E27FC236}">
                <a16:creationId xmlns:a16="http://schemas.microsoft.com/office/drawing/2014/main" id="{C2A66C45-730D-F54A-A6B0-8A42E75C3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4176077"/>
            <a:ext cx="5400000" cy="14832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424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section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">
            <a:extLst>
              <a:ext uri="{FF2B5EF4-FFF2-40B4-BE49-F238E27FC236}">
                <a16:creationId xmlns:a16="http://schemas.microsoft.com/office/drawing/2014/main" id="{F9ECF375-EFC6-8846-9FEE-E3BEC7506D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6616" y="900000"/>
            <a:ext cx="7534656" cy="5448518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440000"/>
            <a:ext cx="6480000" cy="2880000"/>
          </a:xfrm>
          <a:solidFill>
            <a:schemeClr val="bg1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 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  <p:sp>
        <p:nvSpPr>
          <p:cNvPr id="8" name="Picture " descr="Image">
            <a:extLst>
              <a:ext uri="{FF2B5EF4-FFF2-40B4-BE49-F238E27FC236}">
                <a16:creationId xmlns:a16="http://schemas.microsoft.com/office/drawing/2014/main" id="{9390C092-D95C-EF41-9B4C-B77F203C0B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66715" y="900000"/>
            <a:ext cx="3536848" cy="2906486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9" name="Text" descr="Text">
            <a:extLst>
              <a:ext uri="{FF2B5EF4-FFF2-40B4-BE49-F238E27FC236}">
                <a16:creationId xmlns:a16="http://schemas.microsoft.com/office/drawing/2014/main" id="{B97104E0-DC3E-EB49-A0B8-75D9C6ED8E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62900" y="4164600"/>
            <a:ext cx="3542400" cy="2287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3251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single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52E39625-6121-A140-A00B-27BF9DA232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10439064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12/2/2022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7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CL branding brackground">
            <a:extLst>
              <a:ext uri="{FF2B5EF4-FFF2-40B4-BE49-F238E27FC236}">
                <a16:creationId xmlns:a16="http://schemas.microsoft.com/office/drawing/2014/main" id="{66A102D5-ABE3-9744-AE9F-9AF93B04B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641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UCL Branding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073" cy="545593"/>
          </a:xfrm>
          <a:prstGeom prst="rect">
            <a:avLst/>
          </a:prstGeom>
        </p:spPr>
      </p:pic>
      <p:sp>
        <p:nvSpPr>
          <p:cNvPr id="1026" name="Title Headline" descr="Headline">
            <a:extLst>
              <a:ext uri="{FF2B5EF4-FFF2-40B4-BE49-F238E27FC236}">
                <a16:creationId xmlns:a16="http://schemas.microsoft.com/office/drawing/2014/main" id="{1389B5D6-B2B6-B044-8F75-8C9E18FFF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899999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Main headline</a:t>
            </a:r>
            <a:r>
              <a:rPr lang="en-GB" altLang="en-US" dirty="0"/>
              <a:t>, Arial 44pt bold</a:t>
            </a:r>
            <a:endParaRPr lang="en-US" altLang="en-US" dirty="0"/>
          </a:p>
        </p:txBody>
      </p:sp>
      <p:sp>
        <p:nvSpPr>
          <p:cNvPr id="1027" name="Text" descr="Main text">
            <a:extLst>
              <a:ext uri="{FF2B5EF4-FFF2-40B4-BE49-F238E27FC236}">
                <a16:creationId xmlns:a16="http://schemas.microsoft.com/office/drawing/2014/main" id="{840A67E7-10FC-DE4B-8222-DBD366537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2376000"/>
            <a:ext cx="10800690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4"/>
            <a:endParaRPr lang="en-US" dirty="0"/>
          </a:p>
        </p:txBody>
      </p:sp>
      <p:sp>
        <p:nvSpPr>
          <p:cNvPr id="4" name="Date " descr="Date">
            <a:extLst>
              <a:ext uri="{FF2B5EF4-FFF2-40B4-BE49-F238E27FC236}">
                <a16:creationId xmlns:a16="http://schemas.microsoft.com/office/drawing/2014/main" id="{BC7573E6-5C96-F54E-8C6A-D81E27BE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2211" y="6480000"/>
            <a:ext cx="27432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12/2/2022</a:t>
            </a:fld>
            <a:endParaRPr lang="en-US" dirty="0"/>
          </a:p>
        </p:txBody>
      </p:sp>
      <p:sp>
        <p:nvSpPr>
          <p:cNvPr id="5" name="Footer " descr="Footer title">
            <a:extLst>
              <a:ext uri="{FF2B5EF4-FFF2-40B4-BE49-F238E27FC236}">
                <a16:creationId xmlns:a16="http://schemas.microsoft.com/office/drawing/2014/main" id="{1B01C4CC-C66F-714D-B313-340C31FA7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0" y="6480000"/>
            <a:ext cx="648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D2C68658-D4C2-394E-8334-67AC9BE3F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3111" y="6480000"/>
            <a:ext cx="769307" cy="2699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2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1" r:id="rId1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2250" marR="0" indent="-211138" algn="l" defTabSz="914400" rtl="0" eaLnBrk="1" fontAlgn="base" latinLnBrk="0" hangingPunct="1">
        <a:lnSpc>
          <a:spcPct val="100000"/>
        </a:lnSpc>
        <a:spcBef>
          <a:spcPts val="1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sz="3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2250" indent="-211138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SzPct val="80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22250" indent="-211138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SzPct val="80000"/>
        <a:buFont typeface="Arial" panose="020B0604020202020204" pitchFamily="34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112" marR="0" indent="0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Tx/>
        <a:buSzPct val="80000"/>
        <a:buFont typeface="Arial" panose="020B0604020202020204" pitchFamily="34" charset="0"/>
        <a:buNone/>
        <a:tabLst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0975" marR="0" indent="-180975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em.org.uk/elibrary/collection/2933" TargetMode="Externa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era.ioe.ac.uk/22296/1/doc_3631.pdf" TargetMode="External"/><Relationship Id="rId2" Type="http://schemas.openxmlformats.org/officeDocument/2006/relationships/hyperlink" Target="https://www.atm.org.uk/write/mediauploads/resources/richard_skemp.pdf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shell.com/index.php" TargetMode="External"/><Relationship Id="rId2" Type="http://schemas.openxmlformats.org/officeDocument/2006/relationships/hyperlink" Target="https://www.mathshell.org/swan.htm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38E9345F-6DCD-4FF4-B340-99C4CE13B1F0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360000" y="360000"/>
            <a:ext cx="5760000" cy="720000"/>
          </a:xfrm>
        </p:spPr>
        <p:txBody>
          <a:bodyPr vert="horz" wrap="square" lIns="0" tIns="12700" rIns="0" bIns="0" rtlCol="0" anchor="t"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US" b="1" dirty="0"/>
              <a:t>IOE – FACULTY OF EDUCATION AND SOCIETY</a:t>
            </a:r>
            <a:endParaRPr lang="en-US" dirty="0"/>
          </a:p>
        </p:txBody>
      </p:sp>
      <p:sp>
        <p:nvSpPr>
          <p:cNvPr id="5" name="Title 4" descr="Heading"/>
          <p:cNvSpPr>
            <a:spLocks noGrp="1"/>
          </p:cNvSpPr>
          <p:nvPr>
            <p:ph type="title"/>
          </p:nvPr>
        </p:nvSpPr>
        <p:spPr>
          <a:xfrm>
            <a:off x="-130629" y="2413243"/>
            <a:ext cx="7208875" cy="3989209"/>
          </a:xfrm>
          <a:noFill/>
          <a:ln>
            <a:noFill/>
          </a:ln>
        </p:spPr>
        <p:txBody>
          <a:bodyPr wrap="square" anchor="t">
            <a:normAutofit/>
          </a:bodyPr>
          <a:lstStyle/>
          <a:p>
            <a:r>
              <a:rPr lang="en-GB" sz="4000" dirty="0"/>
              <a:t>What Works Teach Meets 1</a:t>
            </a:r>
            <a:br>
              <a:rPr lang="en-GB" sz="4000" dirty="0"/>
            </a:br>
            <a:br>
              <a:rPr lang="en-GB" sz="3200" dirty="0"/>
            </a:br>
            <a:r>
              <a:rPr lang="en-GB" sz="3200" dirty="0"/>
              <a:t>Graham Griffiths</a:t>
            </a:r>
            <a:br>
              <a:rPr lang="en-GB" sz="3200" dirty="0"/>
            </a:b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Collaborative learning </a:t>
            </a:r>
            <a:endParaRPr lang="en-GB" dirty="0"/>
          </a:p>
        </p:txBody>
      </p:sp>
      <p:pic>
        <p:nvPicPr>
          <p:cNvPr id="3" name="Picture 2" descr="Colleagues at conference table">
            <a:extLst>
              <a:ext uri="{FF2B5EF4-FFF2-40B4-BE49-F238E27FC236}">
                <a16:creationId xmlns:a16="http://schemas.microsoft.com/office/drawing/2014/main" id="{E8D024C0-3154-B178-F924-3D094C668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601" y="2413243"/>
            <a:ext cx="4671399" cy="311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45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9577-89CD-428C-8A36-B33C28401990}"/>
              </a:ext>
            </a:extLst>
          </p:cNvPr>
          <p:cNvSpPr txBox="1"/>
          <p:nvPr/>
        </p:nvSpPr>
        <p:spPr>
          <a:xfrm>
            <a:off x="822100" y="272472"/>
            <a:ext cx="7626443" cy="10021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0" b="0" i="0" u="none" strike="noStrike" kern="1200" cap="none" spc="0" baseline="0" dirty="0">
              <a:solidFill>
                <a:srgbClr val="3B3838"/>
              </a:solidFill>
              <a:uFillTx/>
              <a:latin typeface="Garamond"/>
              <a:ea typeface="Garamond"/>
              <a:cs typeface="Garamond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90E98E1-ED45-4F59-9318-605331706FB9}"/>
              </a:ext>
            </a:extLst>
          </p:cNvPr>
          <p:cNvSpPr txBox="1"/>
          <p:nvPr/>
        </p:nvSpPr>
        <p:spPr>
          <a:xfrm>
            <a:off x="362980" y="2017266"/>
            <a:ext cx="10747601" cy="38472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l" rtl="0"/>
            <a:r>
              <a:rPr lang="en-US" sz="3600" dirty="0"/>
              <a:t>Expose and discuss common misconceptions</a:t>
            </a:r>
          </a:p>
          <a:p>
            <a:pPr marL="571500" indent="-571500" algn="l" rtl="0">
              <a:buFontTx/>
              <a:buChar char="-"/>
            </a:pPr>
            <a:r>
              <a:rPr lang="en-US" sz="3600" dirty="0"/>
              <a:t>dealing with Piaget’s notion of accommodation </a:t>
            </a:r>
          </a:p>
          <a:p>
            <a:pPr algn="l" rtl="0"/>
            <a:r>
              <a:rPr lang="en-US" sz="3600" dirty="0"/>
              <a:t>  </a:t>
            </a:r>
          </a:p>
          <a:p>
            <a:pPr algn="l" rtl="0"/>
            <a:endParaRPr lang="en-US" sz="3600" dirty="0"/>
          </a:p>
          <a:p>
            <a:pPr algn="l" rtl="0"/>
            <a:r>
              <a:rPr lang="en-US" sz="3600" dirty="0"/>
              <a:t>Use co-operative small group work </a:t>
            </a:r>
          </a:p>
          <a:p>
            <a:pPr algn="l" rtl="0"/>
            <a:r>
              <a:rPr lang="en-US" sz="3600" dirty="0"/>
              <a:t>- drawing on Vygotsky </a:t>
            </a:r>
          </a:p>
          <a:p>
            <a:pPr algn="l" rtl="0"/>
            <a:endParaRPr 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41CB00-61EC-4456-9402-CF0A8B7AE9B8}"/>
              </a:ext>
            </a:extLst>
          </p:cNvPr>
          <p:cNvSpPr txBox="1"/>
          <p:nvPr/>
        </p:nvSpPr>
        <p:spPr>
          <a:xfrm>
            <a:off x="362980" y="1188249"/>
            <a:ext cx="11367747" cy="6663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r>
              <a:rPr lang="en-GB" sz="4000" b="0" i="0" u="none" strike="noStrike" kern="1200" cap="none" spc="0" baseline="0" dirty="0">
                <a:solidFill>
                  <a:srgbClr val="C00000"/>
                </a:solidFill>
                <a:uFillTx/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Rationale / theoretical ideas </a:t>
            </a:r>
            <a:endParaRPr lang="en-US" sz="4000" b="0" i="0" u="none" strike="noStrike" kern="1200" cap="none" spc="0" baseline="0" dirty="0">
              <a:solidFill>
                <a:srgbClr val="C00000"/>
              </a:solidFill>
              <a:uFillTx/>
              <a:latin typeface="Calibri" panose="020F0502020204030204" pitchFamily="34" charset="0"/>
              <a:ea typeface="Garamond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61EB07-083F-5A75-D47E-0727DFCBB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455" y="3246447"/>
            <a:ext cx="1625684" cy="10668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F4CE06-9FEC-B419-D5DE-5565158AD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155" y="3132140"/>
            <a:ext cx="2495678" cy="129546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DB3D0D-BC3B-1557-7062-B9FF4C38C590}"/>
              </a:ext>
            </a:extLst>
          </p:cNvPr>
          <p:cNvCxnSpPr>
            <a:cxnSpLocks/>
          </p:cNvCxnSpPr>
          <p:nvPr/>
        </p:nvCxnSpPr>
        <p:spPr>
          <a:xfrm flipV="1">
            <a:off x="4008474" y="3779873"/>
            <a:ext cx="3125973" cy="1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Vygotsky and the benefits of collaborative learning">
            <a:extLst>
              <a:ext uri="{FF2B5EF4-FFF2-40B4-BE49-F238E27FC236}">
                <a16:creationId xmlns:a16="http://schemas.microsoft.com/office/drawing/2014/main" id="{1CE8E8FA-1C72-A3E2-D291-068F22C56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973" y="4940548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64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9577-89CD-428C-8A36-B33C28401990}"/>
              </a:ext>
            </a:extLst>
          </p:cNvPr>
          <p:cNvSpPr txBox="1"/>
          <p:nvPr/>
        </p:nvSpPr>
        <p:spPr>
          <a:xfrm>
            <a:off x="822100" y="272472"/>
            <a:ext cx="7626443" cy="10021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0" b="0" i="0" u="none" strike="noStrike" kern="1200" cap="none" spc="0" baseline="0" dirty="0">
              <a:solidFill>
                <a:srgbClr val="3B3838"/>
              </a:solidFill>
              <a:uFillTx/>
              <a:latin typeface="Garamond"/>
              <a:ea typeface="Garamond"/>
              <a:cs typeface="Garamond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90E98E1-ED45-4F59-9318-605331706FB9}"/>
              </a:ext>
            </a:extLst>
          </p:cNvPr>
          <p:cNvSpPr txBox="1"/>
          <p:nvPr/>
        </p:nvSpPr>
        <p:spPr>
          <a:xfrm>
            <a:off x="362980" y="2017266"/>
            <a:ext cx="10747601" cy="39703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l" rtl="0"/>
            <a:r>
              <a:rPr lang="en-US" sz="3200" dirty="0"/>
              <a:t>4.1 Classifying mathematical objects </a:t>
            </a:r>
          </a:p>
          <a:p>
            <a:pPr algn="l" rtl="0"/>
            <a:r>
              <a:rPr lang="en-US" sz="3200" dirty="0"/>
              <a:t>4.2 Interpreting multiple representations </a:t>
            </a:r>
          </a:p>
          <a:p>
            <a:pPr algn="l" rtl="0"/>
            <a:r>
              <a:rPr lang="en-US" sz="3200" dirty="0"/>
              <a:t>4.3 Evaluating mathematical statements (</a:t>
            </a:r>
            <a:r>
              <a:rPr lang="en-US" sz="3200" dirty="0" err="1"/>
              <a:t>eg</a:t>
            </a:r>
            <a:r>
              <a:rPr lang="en-US" sz="3200" dirty="0"/>
              <a:t> whether given statements are ‘always true’, ‘sometimes true’ or ‘never true’) </a:t>
            </a:r>
          </a:p>
          <a:p>
            <a:pPr algn="l" rtl="0"/>
            <a:r>
              <a:rPr lang="en-US" sz="3200" dirty="0"/>
              <a:t>4.4 Creating problems </a:t>
            </a:r>
          </a:p>
          <a:p>
            <a:pPr algn="l" rtl="0"/>
            <a:r>
              <a:rPr lang="en-US" sz="3200" dirty="0"/>
              <a:t>4.5 </a:t>
            </a:r>
            <a:r>
              <a:rPr lang="en-US" sz="3200" dirty="0" err="1"/>
              <a:t>Analysing</a:t>
            </a:r>
            <a:r>
              <a:rPr lang="en-US" sz="3200" dirty="0"/>
              <a:t> reasoning and solutions </a:t>
            </a:r>
          </a:p>
          <a:p>
            <a:pPr algn="l" rtl="0"/>
            <a:endParaRPr 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41CB00-61EC-4456-9402-CF0A8B7AE9B8}"/>
              </a:ext>
            </a:extLst>
          </p:cNvPr>
          <p:cNvSpPr txBox="1"/>
          <p:nvPr/>
        </p:nvSpPr>
        <p:spPr>
          <a:xfrm>
            <a:off x="362980" y="1188249"/>
            <a:ext cx="11367747" cy="6663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algn="l" rtl="0"/>
            <a:r>
              <a:rPr lang="en-US" sz="5400" dirty="0">
                <a:solidFill>
                  <a:schemeClr val="accent6"/>
                </a:solidFill>
              </a:rPr>
              <a:t>Use rich collaborative tasks</a:t>
            </a:r>
          </a:p>
        </p:txBody>
      </p:sp>
    </p:spTree>
    <p:extLst>
      <p:ext uri="{BB962C8B-B14F-4D97-AF65-F5344CB8AC3E}">
        <p14:creationId xmlns:p14="http://schemas.microsoft.com/office/powerpoint/2010/main" val="1463963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9577-89CD-428C-8A36-B33C28401990}"/>
              </a:ext>
            </a:extLst>
          </p:cNvPr>
          <p:cNvSpPr txBox="1"/>
          <p:nvPr/>
        </p:nvSpPr>
        <p:spPr>
          <a:xfrm>
            <a:off x="822100" y="272472"/>
            <a:ext cx="7626443" cy="10021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0" b="0" i="0" u="none" strike="noStrike" kern="1200" cap="none" spc="0" baseline="0" dirty="0">
              <a:solidFill>
                <a:srgbClr val="3B3838"/>
              </a:solidFill>
              <a:uFillTx/>
              <a:latin typeface="Garamond"/>
              <a:ea typeface="Garamond"/>
              <a:cs typeface="Garamond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41CB00-61EC-4456-9402-CF0A8B7AE9B8}"/>
              </a:ext>
            </a:extLst>
          </p:cNvPr>
          <p:cNvSpPr txBox="1"/>
          <p:nvPr/>
        </p:nvSpPr>
        <p:spPr>
          <a:xfrm>
            <a:off x="362980" y="1188249"/>
            <a:ext cx="11367747" cy="6663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rgbClr val="FF0000"/>
                </a:solidFill>
              </a:rPr>
              <a:t>4.2 Interpreting multiple representations</a:t>
            </a:r>
            <a:endParaRPr lang="en-US" sz="3600" b="0" i="0" u="none" strike="noStrike" kern="1200" cap="none" spc="0" baseline="0" dirty="0">
              <a:solidFill>
                <a:srgbClr val="FF0000"/>
              </a:solidFill>
              <a:uFillTx/>
              <a:latin typeface="Calibri" panose="020F0502020204030204" pitchFamily="34" charset="0"/>
              <a:ea typeface="Garamond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BF9E17-F66F-4FD7-B874-DFE9C3F0E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209" y="1966917"/>
            <a:ext cx="7908172" cy="477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70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9577-89CD-428C-8A36-B33C28401990}"/>
              </a:ext>
            </a:extLst>
          </p:cNvPr>
          <p:cNvSpPr txBox="1"/>
          <p:nvPr/>
        </p:nvSpPr>
        <p:spPr>
          <a:xfrm>
            <a:off x="822100" y="272472"/>
            <a:ext cx="7626443" cy="10021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0" b="0" i="0" u="none" strike="noStrike" kern="1200" cap="none" spc="0" baseline="0" dirty="0">
              <a:solidFill>
                <a:srgbClr val="3B3838"/>
              </a:solidFill>
              <a:uFillTx/>
              <a:latin typeface="Garamond"/>
              <a:ea typeface="Garamond"/>
              <a:cs typeface="Garamond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41CB00-61EC-4456-9402-CF0A8B7AE9B8}"/>
              </a:ext>
            </a:extLst>
          </p:cNvPr>
          <p:cNvSpPr txBox="1"/>
          <p:nvPr/>
        </p:nvSpPr>
        <p:spPr>
          <a:xfrm>
            <a:off x="362980" y="1188249"/>
            <a:ext cx="11367747" cy="6663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algn="l" rtl="0"/>
            <a:r>
              <a:rPr lang="en-US" sz="4800" dirty="0">
                <a:solidFill>
                  <a:srgbClr val="FF0000"/>
                </a:solidFill>
              </a:rPr>
              <a:t>4.3 Evaluating mathematical statements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489088-27D5-A7A4-B651-5AA6BF953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861" y="1846872"/>
            <a:ext cx="7720785" cy="501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09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9577-89CD-428C-8A36-B33C28401990}"/>
              </a:ext>
            </a:extLst>
          </p:cNvPr>
          <p:cNvSpPr txBox="1"/>
          <p:nvPr/>
        </p:nvSpPr>
        <p:spPr>
          <a:xfrm>
            <a:off x="822100" y="272472"/>
            <a:ext cx="7626443" cy="10021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0" b="0" i="0" u="none" strike="noStrike" kern="1200" cap="none" spc="0" baseline="0" dirty="0">
              <a:solidFill>
                <a:srgbClr val="3B3838"/>
              </a:solidFill>
              <a:uFillTx/>
              <a:latin typeface="Garamond"/>
              <a:ea typeface="Garamond"/>
              <a:cs typeface="Garamond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41CB00-61EC-4456-9402-CF0A8B7AE9B8}"/>
              </a:ext>
            </a:extLst>
          </p:cNvPr>
          <p:cNvSpPr txBox="1"/>
          <p:nvPr/>
        </p:nvSpPr>
        <p:spPr>
          <a:xfrm>
            <a:off x="362980" y="1188249"/>
            <a:ext cx="11367747" cy="6663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algn="l" rtl="0"/>
            <a:r>
              <a:rPr lang="en-US" sz="4800" dirty="0">
                <a:solidFill>
                  <a:srgbClr val="FF0000"/>
                </a:solidFill>
              </a:rPr>
              <a:t>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7EAD02-7948-6387-17F4-8328F260BC99}"/>
              </a:ext>
            </a:extLst>
          </p:cNvPr>
          <p:cNvSpPr txBox="1"/>
          <p:nvPr/>
        </p:nvSpPr>
        <p:spPr>
          <a:xfrm>
            <a:off x="393405" y="2211572"/>
            <a:ext cx="112598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r>
              <a:rPr lang="en-GB" sz="3600" dirty="0"/>
              <a:t>ILIM </a:t>
            </a:r>
            <a:r>
              <a:rPr lang="en-GB" sz="3600" dirty="0">
                <a:hlinkClick r:id="rId2"/>
              </a:rPr>
              <a:t>https://www.stem.org.uk/elibrary/collection/2933</a:t>
            </a:r>
            <a:r>
              <a:rPr lang="en-GB" sz="3600" dirty="0"/>
              <a:t> 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083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9577-89CD-428C-8A36-B33C28401990}"/>
              </a:ext>
            </a:extLst>
          </p:cNvPr>
          <p:cNvSpPr txBox="1"/>
          <p:nvPr/>
        </p:nvSpPr>
        <p:spPr>
          <a:xfrm>
            <a:off x="822100" y="272472"/>
            <a:ext cx="7626443" cy="10021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0" b="0" i="0" u="none" strike="noStrike" kern="1200" cap="none" spc="0" baseline="0" dirty="0">
              <a:solidFill>
                <a:srgbClr val="3B3838"/>
              </a:solidFill>
              <a:uFillTx/>
              <a:latin typeface="Garamond"/>
              <a:ea typeface="Garamond"/>
              <a:cs typeface="Garamond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41CB00-61EC-4456-9402-CF0A8B7AE9B8}"/>
              </a:ext>
            </a:extLst>
          </p:cNvPr>
          <p:cNvSpPr txBox="1"/>
          <p:nvPr/>
        </p:nvSpPr>
        <p:spPr>
          <a:xfrm>
            <a:off x="362980" y="1188249"/>
            <a:ext cx="11367747" cy="6663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algn="l" rtl="0"/>
            <a:r>
              <a:rPr lang="en-US" sz="4800" dirty="0">
                <a:solidFill>
                  <a:srgbClr val="FF0000"/>
                </a:solidFill>
              </a:rPr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7EAD02-7948-6387-17F4-8328F260BC99}"/>
              </a:ext>
            </a:extLst>
          </p:cNvPr>
          <p:cNvSpPr txBox="1"/>
          <p:nvPr/>
        </p:nvSpPr>
        <p:spPr>
          <a:xfrm>
            <a:off x="393405" y="2211572"/>
            <a:ext cx="1125987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i="0" dirty="0" err="1">
                <a:solidFill>
                  <a:srgbClr val="202122"/>
                </a:solidFill>
                <a:effectLst/>
              </a:rPr>
              <a:t>Skemp</a:t>
            </a:r>
            <a:r>
              <a:rPr lang="en-US" sz="2400" b="0" i="0" dirty="0">
                <a:solidFill>
                  <a:srgbClr val="202122"/>
                </a:solidFill>
                <a:effectLst/>
              </a:rPr>
              <a:t>, R. R. (1976/2006). Relational understanding and instrumental understanding. </a:t>
            </a:r>
            <a:r>
              <a:rPr lang="en-US" sz="2400" b="0" i="1" dirty="0">
                <a:solidFill>
                  <a:srgbClr val="202122"/>
                </a:solidFill>
                <a:effectLst/>
              </a:rPr>
              <a:t>Mathematics Teaching in the Middle School</a:t>
            </a:r>
            <a:r>
              <a:rPr lang="en-US" sz="2400" b="0" i="0" dirty="0">
                <a:solidFill>
                  <a:srgbClr val="202122"/>
                </a:solidFill>
                <a:effectLst/>
              </a:rPr>
              <a:t>, 12(2), 88–95. Originally published in </a:t>
            </a:r>
            <a:r>
              <a:rPr lang="en-US" sz="2400" b="0" i="1" dirty="0">
                <a:solidFill>
                  <a:srgbClr val="202122"/>
                </a:solidFill>
                <a:effectLst/>
              </a:rPr>
              <a:t>Mathematics Teaching</a:t>
            </a:r>
            <a:r>
              <a:rPr lang="en-US" sz="2400" b="0" i="0" dirty="0">
                <a:solidFill>
                  <a:srgbClr val="202122"/>
                </a:solidFill>
                <a:effectLst/>
              </a:rPr>
              <a:t>. </a:t>
            </a:r>
            <a:r>
              <a:rPr lang="en-US" sz="2400" b="0" i="0" dirty="0">
                <a:solidFill>
                  <a:srgbClr val="202122"/>
                </a:solidFill>
                <a:effectLst/>
                <a:hlinkClick r:id="rId2"/>
              </a:rPr>
              <a:t>https://www.atm.org.uk/write/mediauploads/resources/richard_skemp.pdf</a:t>
            </a:r>
            <a:r>
              <a:rPr lang="en-US" sz="2400" b="0" i="0" dirty="0">
                <a:solidFill>
                  <a:srgbClr val="202122"/>
                </a:solidFill>
                <a:effectLst/>
              </a:rPr>
              <a:t> </a:t>
            </a:r>
          </a:p>
          <a:p>
            <a:pPr algn="l"/>
            <a:endParaRPr lang="en-US" sz="2400" dirty="0">
              <a:solidFill>
                <a:srgbClr val="202122"/>
              </a:solidFill>
            </a:endParaRPr>
          </a:p>
          <a:p>
            <a:r>
              <a:rPr lang="en-US" sz="2400" dirty="0">
                <a:solidFill>
                  <a:srgbClr val="202122"/>
                </a:solidFill>
              </a:rPr>
              <a:t>Swain, J. and Swan, M. (2007) Thinking Through Mathematics Research Report NRDC/DFE </a:t>
            </a:r>
            <a:r>
              <a:rPr lang="en-US" sz="2400" dirty="0">
                <a:solidFill>
                  <a:srgbClr val="202122"/>
                </a:solidFill>
                <a:hlinkClick r:id="rId3"/>
              </a:rPr>
              <a:t>https://dera.ioe.ac.uk/22296/1/doc_3631.pdf</a:t>
            </a:r>
            <a:r>
              <a:rPr lang="en-US" sz="2400" dirty="0">
                <a:solidFill>
                  <a:srgbClr val="202122"/>
                </a:solidFill>
              </a:rPr>
              <a:t> </a:t>
            </a:r>
          </a:p>
          <a:p>
            <a:endParaRPr lang="en-US" sz="2400" dirty="0">
              <a:solidFill>
                <a:srgbClr val="202122"/>
              </a:solidFill>
            </a:endParaRPr>
          </a:p>
          <a:p>
            <a:pPr algn="l"/>
            <a:r>
              <a:rPr lang="en-US" sz="2400" dirty="0"/>
              <a:t>Swan, M. (2006a). Collaborative Learning in Mathematics: A Challenge to our Beliefs and Practices. London: National Institute for Adult and Continuing Education (NIACE); National Research and Development Centre for adult literacy and numeracy (NRDC).</a:t>
            </a:r>
            <a:endParaRPr lang="en-US" sz="2400" b="0" i="0" dirty="0">
              <a:solidFill>
                <a:srgbClr val="202122"/>
              </a:solidFill>
              <a:effectLst/>
            </a:endParaRPr>
          </a:p>
          <a:p>
            <a:pPr algn="l"/>
            <a:endParaRPr lang="en-US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l"/>
            <a:endParaRPr lang="en-US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8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9577-89CD-428C-8A36-B33C28401990}"/>
              </a:ext>
            </a:extLst>
          </p:cNvPr>
          <p:cNvSpPr txBox="1"/>
          <p:nvPr/>
        </p:nvSpPr>
        <p:spPr>
          <a:xfrm>
            <a:off x="822100" y="272472"/>
            <a:ext cx="7626443" cy="10021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0" b="0" i="0" u="none" strike="noStrike" kern="1200" cap="none" spc="0" baseline="0" dirty="0">
              <a:solidFill>
                <a:srgbClr val="3B3838"/>
              </a:solidFill>
              <a:uFillTx/>
              <a:latin typeface="Garamond"/>
              <a:ea typeface="Garamond"/>
              <a:cs typeface="Garamond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90E98E1-ED45-4F59-9318-605331706FB9}"/>
              </a:ext>
            </a:extLst>
          </p:cNvPr>
          <p:cNvSpPr txBox="1"/>
          <p:nvPr/>
        </p:nvSpPr>
        <p:spPr>
          <a:xfrm>
            <a:off x="362980" y="2017266"/>
            <a:ext cx="10747601" cy="31085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l" rtl="0"/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Aim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consider key aspects of mathematics teaching practice and related literature </a:t>
            </a:r>
          </a:p>
          <a:p>
            <a:pPr algn="l" rtl="0"/>
            <a:r>
              <a:rPr lang="en-US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Learning outcomes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 what is meant by collaborative learning in mathematics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Explore at least two collaborative learning activities </a:t>
            </a:r>
          </a:p>
          <a:p>
            <a:pPr algn="l" rtl="0"/>
            <a:endParaRPr lang="en-US" sz="2800" b="0" i="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41CB00-61EC-4456-9402-CF0A8B7AE9B8}"/>
              </a:ext>
            </a:extLst>
          </p:cNvPr>
          <p:cNvSpPr txBox="1"/>
          <p:nvPr/>
        </p:nvSpPr>
        <p:spPr>
          <a:xfrm>
            <a:off x="362980" y="1188249"/>
            <a:ext cx="11367747" cy="6663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r>
              <a:rPr lang="en-GB" sz="4000" b="0" i="0" u="none" strike="noStrike" kern="1200" cap="none" spc="0" baseline="0" dirty="0">
                <a:solidFill>
                  <a:srgbClr val="C00000"/>
                </a:solidFill>
                <a:uFillTx/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Aims / outcomes</a:t>
            </a:r>
            <a:endParaRPr lang="en-US" sz="4000" b="0" i="0" u="none" strike="noStrike" kern="1200" cap="none" spc="0" baseline="0" dirty="0">
              <a:solidFill>
                <a:srgbClr val="C00000"/>
              </a:solidFill>
              <a:uFillTx/>
              <a:latin typeface="Calibri" panose="020F0502020204030204" pitchFamily="34" charset="0"/>
              <a:ea typeface="Garamond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9577-89CD-428C-8A36-B33C28401990}"/>
              </a:ext>
            </a:extLst>
          </p:cNvPr>
          <p:cNvSpPr txBox="1"/>
          <p:nvPr/>
        </p:nvSpPr>
        <p:spPr>
          <a:xfrm>
            <a:off x="822100" y="272472"/>
            <a:ext cx="7626443" cy="10021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0" b="0" i="0" u="none" strike="noStrike" kern="1200" cap="none" spc="0" baseline="0" dirty="0">
              <a:solidFill>
                <a:srgbClr val="3B3838"/>
              </a:solidFill>
              <a:uFillTx/>
              <a:latin typeface="Garamond"/>
              <a:ea typeface="Garamond"/>
              <a:cs typeface="Garamond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90E98E1-ED45-4F59-9318-605331706FB9}"/>
              </a:ext>
            </a:extLst>
          </p:cNvPr>
          <p:cNvSpPr txBox="1"/>
          <p:nvPr/>
        </p:nvSpPr>
        <p:spPr>
          <a:xfrm>
            <a:off x="362980" y="2017266"/>
            <a:ext cx="10747601" cy="1815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l" rtl="0"/>
            <a:r>
              <a:rPr lang="en-GB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Which of the following is the odd one out? Why?</a:t>
            </a:r>
          </a:p>
          <a:p>
            <a:pPr algn="l" rtl="0"/>
            <a:endParaRPr lang="en-GB" sz="2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endParaRPr lang="en-GB" sz="2800" b="0" i="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endParaRPr lang="en-US" sz="2800" b="0" i="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41CB00-61EC-4456-9402-CF0A8B7AE9B8}"/>
              </a:ext>
            </a:extLst>
          </p:cNvPr>
          <p:cNvSpPr txBox="1"/>
          <p:nvPr/>
        </p:nvSpPr>
        <p:spPr>
          <a:xfrm>
            <a:off x="362980" y="1188249"/>
            <a:ext cx="11367747" cy="6663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r>
              <a:rPr lang="en-GB" sz="4000" b="0" i="0" u="none" strike="noStrike" kern="1200" cap="none" spc="0" baseline="0" dirty="0">
                <a:solidFill>
                  <a:srgbClr val="C00000"/>
                </a:solidFill>
                <a:uFillTx/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Odd one out</a:t>
            </a:r>
            <a:endParaRPr lang="en-US" sz="4000" b="0" i="0" u="none" strike="noStrike" kern="1200" cap="none" spc="0" baseline="0" dirty="0">
              <a:solidFill>
                <a:srgbClr val="C00000"/>
              </a:solidFill>
              <a:uFillTx/>
              <a:latin typeface="Calibri" panose="020F0502020204030204" pitchFamily="34" charset="0"/>
              <a:ea typeface="Garamond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7DBD0-A5CF-5740-0FCA-9826A018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73" y="3237965"/>
            <a:ext cx="9228654" cy="278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22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9577-89CD-428C-8A36-B33C28401990}"/>
              </a:ext>
            </a:extLst>
          </p:cNvPr>
          <p:cNvSpPr txBox="1"/>
          <p:nvPr/>
        </p:nvSpPr>
        <p:spPr>
          <a:xfrm>
            <a:off x="822100" y="272472"/>
            <a:ext cx="7626443" cy="10021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0" b="0" i="0" u="none" strike="noStrike" kern="1200" cap="none" spc="0" baseline="0" dirty="0">
              <a:solidFill>
                <a:srgbClr val="3B3838"/>
              </a:solidFill>
              <a:uFillTx/>
              <a:latin typeface="Garamond"/>
              <a:ea typeface="Garamond"/>
              <a:cs typeface="Garamond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90E98E1-ED45-4F59-9318-605331706FB9}"/>
              </a:ext>
            </a:extLst>
          </p:cNvPr>
          <p:cNvSpPr txBox="1"/>
          <p:nvPr/>
        </p:nvSpPr>
        <p:spPr>
          <a:xfrm>
            <a:off x="362980" y="2017266"/>
            <a:ext cx="10747601" cy="52629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l" rtl="0"/>
            <a:r>
              <a:rPr lang="en-GB" sz="2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Mathematics teaching had largely been seen as following a fairly ‘traditional’ pattern of presentation followed by exercises.</a:t>
            </a:r>
          </a:p>
          <a:p>
            <a:pPr algn="l" rtl="0"/>
            <a:endParaRPr lang="en-GB" sz="2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called this Triple (E)X teaching:</a:t>
            </a:r>
          </a:p>
          <a:p>
            <a:pPr algn="l" rtl="0"/>
            <a:endParaRPr lang="en-GB" sz="2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Exposition </a:t>
            </a:r>
          </a:p>
          <a:p>
            <a:pPr algn="l" rtl="0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</a:t>
            </a:r>
          </a:p>
          <a:p>
            <a:pPr algn="l" rtl="0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Exercise </a:t>
            </a:r>
          </a:p>
          <a:p>
            <a:pPr algn="l" rtl="0"/>
            <a:endParaRPr lang="en-GB" sz="2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Much of this would seem to encourage what </a:t>
            </a:r>
            <a:r>
              <a:rPr lang="en-GB" sz="2800" dirty="0" err="1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Skemp</a:t>
            </a:r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would call ‘instrumental understanding’ rather than ‘relational understanding’.  </a:t>
            </a:r>
            <a:endParaRPr lang="en-GB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endParaRPr lang="en-US" sz="2800" b="0" i="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41CB00-61EC-4456-9402-CF0A8B7AE9B8}"/>
              </a:ext>
            </a:extLst>
          </p:cNvPr>
          <p:cNvSpPr txBox="1"/>
          <p:nvPr/>
        </p:nvSpPr>
        <p:spPr>
          <a:xfrm>
            <a:off x="362980" y="1188249"/>
            <a:ext cx="11367747" cy="6663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r>
              <a:rPr lang="en-GB" sz="4000" b="0" i="0" u="none" strike="noStrike" kern="1200" cap="none" spc="0" baseline="0" dirty="0">
                <a:solidFill>
                  <a:srgbClr val="C00000"/>
                </a:solidFill>
                <a:uFillTx/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Rationale</a:t>
            </a:r>
            <a:endParaRPr lang="en-US" sz="4000" b="0" i="0" u="none" strike="noStrike" kern="1200" cap="none" spc="0" baseline="0" dirty="0">
              <a:solidFill>
                <a:srgbClr val="C00000"/>
              </a:solidFill>
              <a:uFillTx/>
              <a:latin typeface="Calibri" panose="020F0502020204030204" pitchFamily="34" charset="0"/>
              <a:ea typeface="Garamond"/>
              <a:cs typeface="Calibri" panose="020F0502020204030204" pitchFamily="34" charset="0"/>
            </a:endParaRPr>
          </a:p>
        </p:txBody>
      </p:sp>
      <p:pic>
        <p:nvPicPr>
          <p:cNvPr id="1026" name="Picture 2" descr="Math teacher Images | Free Vectors, Stock Photos &amp; PSD">
            <a:extLst>
              <a:ext uri="{FF2B5EF4-FFF2-40B4-BE49-F238E27FC236}">
                <a16:creationId xmlns:a16="http://schemas.microsoft.com/office/drawing/2014/main" id="{001B147E-F72D-19D9-7370-F135A1045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228" y="3132465"/>
            <a:ext cx="3804167" cy="253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671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9577-89CD-428C-8A36-B33C28401990}"/>
              </a:ext>
            </a:extLst>
          </p:cNvPr>
          <p:cNvSpPr txBox="1"/>
          <p:nvPr/>
        </p:nvSpPr>
        <p:spPr>
          <a:xfrm>
            <a:off x="822100" y="272472"/>
            <a:ext cx="7626443" cy="10021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0" b="0" i="0" u="none" strike="noStrike" kern="1200" cap="none" spc="0" baseline="0" dirty="0">
              <a:solidFill>
                <a:srgbClr val="3B3838"/>
              </a:solidFill>
              <a:uFillTx/>
              <a:latin typeface="Garamond"/>
              <a:ea typeface="Garamond"/>
              <a:cs typeface="Garamond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90E98E1-ED45-4F59-9318-605331706FB9}"/>
              </a:ext>
            </a:extLst>
          </p:cNvPr>
          <p:cNvSpPr txBox="1"/>
          <p:nvPr/>
        </p:nvSpPr>
        <p:spPr>
          <a:xfrm>
            <a:off x="362980" y="2017266"/>
            <a:ext cx="10747601" cy="48320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Individualised learning schemes (</a:t>
            </a:r>
            <a:r>
              <a:rPr lang="en-GB" sz="2800" dirty="0" err="1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SMILE)</a:t>
            </a:r>
          </a:p>
          <a:p>
            <a:pPr algn="l" rtl="0"/>
            <a:endParaRPr lang="en-GB" sz="2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Discovery / investigations </a:t>
            </a:r>
          </a:p>
          <a:p>
            <a:pPr algn="l" rtl="0"/>
            <a:endParaRPr lang="en-GB" sz="2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Programmable ‘microworlds’ (</a:t>
            </a:r>
            <a:r>
              <a:rPr lang="en-GB" sz="2800" dirty="0" err="1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logo / scratch)</a:t>
            </a:r>
          </a:p>
          <a:p>
            <a:pPr algn="l" rtl="0"/>
            <a:endParaRPr lang="en-GB" sz="2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Collaborative learning </a:t>
            </a:r>
          </a:p>
          <a:p>
            <a:pPr algn="l" rtl="0"/>
            <a:endParaRPr lang="en-GB" sz="2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Realistic Mathematics Education</a:t>
            </a:r>
          </a:p>
          <a:p>
            <a:pPr algn="l" rtl="0"/>
            <a:endParaRPr lang="en-GB" sz="2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Mastery approaches</a:t>
            </a:r>
            <a:endParaRPr lang="en-GB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41CB00-61EC-4456-9402-CF0A8B7AE9B8}"/>
              </a:ext>
            </a:extLst>
          </p:cNvPr>
          <p:cNvSpPr txBox="1"/>
          <p:nvPr/>
        </p:nvSpPr>
        <p:spPr>
          <a:xfrm>
            <a:off x="461274" y="1041991"/>
            <a:ext cx="11269454" cy="8126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r>
              <a:rPr lang="en-GB" sz="4000" b="0" i="0" u="none" strike="noStrike" kern="1200" cap="none" spc="0" baseline="0" dirty="0">
                <a:solidFill>
                  <a:srgbClr val="C00000"/>
                </a:solidFill>
                <a:uFillTx/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Attempts to deal with teaching mathematics</a:t>
            </a:r>
            <a:endParaRPr lang="en-US" sz="4000" b="0" i="0" u="none" strike="noStrike" kern="1200" cap="none" spc="0" baseline="0" dirty="0">
              <a:solidFill>
                <a:srgbClr val="C00000"/>
              </a:solidFill>
              <a:uFillTx/>
              <a:latin typeface="Calibri" panose="020F0502020204030204" pitchFamily="34" charset="0"/>
              <a:ea typeface="Garamond"/>
              <a:cs typeface="Calibri" panose="020F050202020403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DA97B3E-5917-9172-A288-28A2B556A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434" y="886373"/>
            <a:ext cx="19240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EM">
            <a:extLst>
              <a:ext uri="{FF2B5EF4-FFF2-40B4-BE49-F238E27FC236}">
                <a16:creationId xmlns:a16="http://schemas.microsoft.com/office/drawing/2014/main" id="{7FC13383-3F20-FB96-8D19-D207D9F50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555" y="2210612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cratch">
            <a:extLst>
              <a:ext uri="{FF2B5EF4-FFF2-40B4-BE49-F238E27FC236}">
                <a16:creationId xmlns:a16="http://schemas.microsoft.com/office/drawing/2014/main" id="{93C536A1-5CD4-B987-F0B2-72ECAEA46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413" y="3429000"/>
            <a:ext cx="1924049" cy="192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alistic Mathematics Education - IMaT – Inclusive Mathematics Teaching">
            <a:extLst>
              <a:ext uri="{FF2B5EF4-FFF2-40B4-BE49-F238E27FC236}">
                <a16:creationId xmlns:a16="http://schemas.microsoft.com/office/drawing/2014/main" id="{56DFC3D2-4B5C-D98D-FC56-A2A805408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846" y="4800189"/>
            <a:ext cx="2923953" cy="205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47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9577-89CD-428C-8A36-B33C28401990}"/>
              </a:ext>
            </a:extLst>
          </p:cNvPr>
          <p:cNvSpPr txBox="1"/>
          <p:nvPr/>
        </p:nvSpPr>
        <p:spPr>
          <a:xfrm>
            <a:off x="822100" y="272472"/>
            <a:ext cx="7626443" cy="10021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0" b="0" i="0" u="none" strike="noStrike" kern="1200" cap="none" spc="0" baseline="0" dirty="0">
              <a:solidFill>
                <a:srgbClr val="3B3838"/>
              </a:solidFill>
              <a:uFillTx/>
              <a:latin typeface="Garamond"/>
              <a:ea typeface="Garamond"/>
              <a:cs typeface="Garamond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90E98E1-ED45-4F59-9318-605331706FB9}"/>
              </a:ext>
            </a:extLst>
          </p:cNvPr>
          <p:cNvSpPr txBox="1"/>
          <p:nvPr/>
        </p:nvSpPr>
        <p:spPr>
          <a:xfrm>
            <a:off x="362980" y="2017266"/>
            <a:ext cx="10747601" cy="48320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l" rtl="0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Individualised learning schemes (</a:t>
            </a:r>
            <a:r>
              <a:rPr lang="en-GB" sz="2800" dirty="0" err="1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SMILE)</a:t>
            </a:r>
          </a:p>
          <a:p>
            <a:pPr algn="l" rtl="0"/>
            <a:endParaRPr lang="en-GB" sz="2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Discovery / investigations </a:t>
            </a:r>
          </a:p>
          <a:p>
            <a:pPr algn="l" rtl="0"/>
            <a:endParaRPr lang="en-GB" sz="2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Programmable ‘microworlds’ (</a:t>
            </a:r>
            <a:r>
              <a:rPr lang="en-GB" sz="2800" dirty="0" err="1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logo / scratch)</a:t>
            </a:r>
          </a:p>
          <a:p>
            <a:pPr algn="l" rtl="0"/>
            <a:endParaRPr lang="en-GB" sz="2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Collaborative learning </a:t>
            </a:r>
          </a:p>
          <a:p>
            <a:pPr algn="l" rtl="0"/>
            <a:endParaRPr lang="en-GB" sz="2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Realistic Mathematics Education</a:t>
            </a:r>
          </a:p>
          <a:p>
            <a:pPr algn="l" rtl="0"/>
            <a:endParaRPr lang="en-GB" sz="2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Mastery approaches</a:t>
            </a:r>
            <a:endParaRPr lang="en-GB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41CB00-61EC-4456-9402-CF0A8B7AE9B8}"/>
              </a:ext>
            </a:extLst>
          </p:cNvPr>
          <p:cNvSpPr txBox="1"/>
          <p:nvPr/>
        </p:nvSpPr>
        <p:spPr>
          <a:xfrm>
            <a:off x="362980" y="1188249"/>
            <a:ext cx="11367747" cy="6663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r>
              <a:rPr lang="en-GB" sz="4000" b="0" i="0" u="none" strike="noStrike" kern="1200" cap="none" spc="0" baseline="0" dirty="0">
                <a:solidFill>
                  <a:srgbClr val="C00000"/>
                </a:solidFill>
                <a:uFillTx/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Attempts to deal with teaching mathematics</a:t>
            </a:r>
            <a:endParaRPr lang="en-US" sz="4000" b="0" i="0" u="none" strike="noStrike" kern="1200" cap="none" spc="0" baseline="0" dirty="0">
              <a:solidFill>
                <a:srgbClr val="C00000"/>
              </a:solidFill>
              <a:uFillTx/>
              <a:latin typeface="Calibri" panose="020F0502020204030204" pitchFamily="34" charset="0"/>
              <a:ea typeface="Garamond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FF9B15C-34B1-0681-C6B7-3867BD4532D1}"/>
              </a:ext>
            </a:extLst>
          </p:cNvPr>
          <p:cNvSpPr/>
          <p:nvPr/>
        </p:nvSpPr>
        <p:spPr>
          <a:xfrm>
            <a:off x="277916" y="2062716"/>
            <a:ext cx="6505653" cy="1366284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8461E7-8D20-59A5-A8BD-F984B25454D5}"/>
              </a:ext>
            </a:extLst>
          </p:cNvPr>
          <p:cNvSpPr txBox="1"/>
          <p:nvPr/>
        </p:nvSpPr>
        <p:spPr>
          <a:xfrm>
            <a:off x="7315200" y="2509284"/>
            <a:ext cx="451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Seen as unsuccessful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939C82-59BF-52B1-DBC6-264AC5BDBBD8}"/>
              </a:ext>
            </a:extLst>
          </p:cNvPr>
          <p:cNvSpPr/>
          <p:nvPr/>
        </p:nvSpPr>
        <p:spPr>
          <a:xfrm>
            <a:off x="235384" y="4635795"/>
            <a:ext cx="6505653" cy="208398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E5D862-F294-FD0C-477A-E344E8F77FB5}"/>
              </a:ext>
            </a:extLst>
          </p:cNvPr>
          <p:cNvSpPr txBox="1"/>
          <p:nvPr/>
        </p:nvSpPr>
        <p:spPr>
          <a:xfrm>
            <a:off x="7315200" y="5263116"/>
            <a:ext cx="3487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rgbClr val="00B050"/>
                </a:solidFill>
              </a:rPr>
              <a:t>Positively received </a:t>
            </a:r>
          </a:p>
        </p:txBody>
      </p:sp>
    </p:spTree>
    <p:extLst>
      <p:ext uri="{BB962C8B-B14F-4D97-AF65-F5344CB8AC3E}">
        <p14:creationId xmlns:p14="http://schemas.microsoft.com/office/powerpoint/2010/main" val="3020940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9577-89CD-428C-8A36-B33C28401990}"/>
              </a:ext>
            </a:extLst>
          </p:cNvPr>
          <p:cNvSpPr txBox="1"/>
          <p:nvPr/>
        </p:nvSpPr>
        <p:spPr>
          <a:xfrm>
            <a:off x="822100" y="272472"/>
            <a:ext cx="7626443" cy="10021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0" b="0" i="0" u="none" strike="noStrike" kern="1200" cap="none" spc="0" baseline="0" dirty="0">
              <a:solidFill>
                <a:srgbClr val="3B3838"/>
              </a:solidFill>
              <a:uFillTx/>
              <a:latin typeface="Garamond"/>
              <a:ea typeface="Garamond"/>
              <a:cs typeface="Garamond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90E98E1-ED45-4F59-9318-605331706FB9}"/>
              </a:ext>
            </a:extLst>
          </p:cNvPr>
          <p:cNvSpPr txBox="1"/>
          <p:nvPr/>
        </p:nvSpPr>
        <p:spPr>
          <a:xfrm>
            <a:off x="362980" y="2017266"/>
            <a:ext cx="7802825" cy="44012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l" rtl="0"/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Developed by Malcolm Swan </a:t>
            </a:r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https://www.mathshell.org/swan.htm</a:t>
            </a:r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through work at the Shell Centre University of Nottingham </a:t>
            </a:r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https://www.mathshell.com/index.php</a:t>
            </a:r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various projects: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GCSE resit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DfE Improving Learning in Mathematics (ILIM) GCSE / A level 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Thinking Through Mathematics – Entry level – L2</a:t>
            </a:r>
            <a:endParaRPr lang="en-GB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endParaRPr lang="en-US" sz="2800" b="0" i="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41CB00-61EC-4456-9402-CF0A8B7AE9B8}"/>
              </a:ext>
            </a:extLst>
          </p:cNvPr>
          <p:cNvSpPr txBox="1"/>
          <p:nvPr/>
        </p:nvSpPr>
        <p:spPr>
          <a:xfrm>
            <a:off x="362980" y="1188249"/>
            <a:ext cx="11367747" cy="6663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r>
              <a:rPr lang="en-GB" sz="4000" b="0" i="0" u="none" strike="noStrike" kern="1200" cap="none" spc="0" baseline="0" dirty="0">
                <a:solidFill>
                  <a:srgbClr val="C00000"/>
                </a:solidFill>
                <a:uFillTx/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Collaborative learning </a:t>
            </a:r>
            <a:endParaRPr lang="en-US" sz="4000" b="0" i="0" u="none" strike="noStrike" kern="1200" cap="none" spc="0" baseline="0" dirty="0">
              <a:solidFill>
                <a:srgbClr val="C00000"/>
              </a:solidFill>
              <a:uFillTx/>
              <a:latin typeface="Calibri" panose="020F0502020204030204" pitchFamily="34" charset="0"/>
              <a:ea typeface="Garamond"/>
              <a:cs typeface="Calibri" panose="020F0502020204030204" pitchFamily="34" charset="0"/>
            </a:endParaRPr>
          </a:p>
        </p:txBody>
      </p:sp>
      <p:pic>
        <p:nvPicPr>
          <p:cNvPr id="3074" name="Picture 2" descr="Photo of Malcolm Swan">
            <a:extLst>
              <a:ext uri="{FF2B5EF4-FFF2-40B4-BE49-F238E27FC236}">
                <a16:creationId xmlns:a16="http://schemas.microsoft.com/office/drawing/2014/main" id="{0791D6D6-206A-746D-6506-CF67E0D0B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083" y="1562985"/>
            <a:ext cx="3670470" cy="471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653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9577-89CD-428C-8A36-B33C28401990}"/>
              </a:ext>
            </a:extLst>
          </p:cNvPr>
          <p:cNvSpPr txBox="1"/>
          <p:nvPr/>
        </p:nvSpPr>
        <p:spPr>
          <a:xfrm>
            <a:off x="822100" y="272472"/>
            <a:ext cx="7626443" cy="10021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0" b="0" i="0" u="none" strike="noStrike" kern="1200" cap="none" spc="0" baseline="0" dirty="0">
              <a:solidFill>
                <a:srgbClr val="3B3838"/>
              </a:solidFill>
              <a:uFillTx/>
              <a:latin typeface="Garamond"/>
              <a:ea typeface="Garamond"/>
              <a:cs typeface="Garamon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83376E-5925-381C-AB94-EB603165A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500" y="853937"/>
            <a:ext cx="9651000" cy="589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83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9577-89CD-428C-8A36-B33C28401990}"/>
              </a:ext>
            </a:extLst>
          </p:cNvPr>
          <p:cNvSpPr txBox="1"/>
          <p:nvPr/>
        </p:nvSpPr>
        <p:spPr>
          <a:xfrm>
            <a:off x="822100" y="272472"/>
            <a:ext cx="7626443" cy="10021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0" b="0" i="0" u="none" strike="noStrike" kern="1200" cap="none" spc="0" baseline="0" dirty="0">
              <a:solidFill>
                <a:srgbClr val="3B3838"/>
              </a:solidFill>
              <a:uFillTx/>
              <a:latin typeface="Garamond"/>
              <a:ea typeface="Garamond"/>
              <a:cs typeface="Garamond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90E98E1-ED45-4F59-9318-605331706FB9}"/>
              </a:ext>
            </a:extLst>
          </p:cNvPr>
          <p:cNvSpPr txBox="1"/>
          <p:nvPr/>
        </p:nvSpPr>
        <p:spPr>
          <a:xfrm>
            <a:off x="362980" y="2017266"/>
            <a:ext cx="10747601" cy="35394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800" dirty="0"/>
              <a:t>Build on the knowledge learners bring to sessions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/>
              <a:t>Expose and discuss common misconceptions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/>
              <a:t>Develop effective questioning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/>
              <a:t>Use co-operative small group work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err="1"/>
              <a:t>Emphasise</a:t>
            </a:r>
            <a:r>
              <a:rPr lang="en-US" sz="2800" dirty="0"/>
              <a:t> methods rather than answers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/>
              <a:t>Use rich collaborative tasks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/>
              <a:t>Create connections between mathematical topics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/>
              <a:t>Use technology in appropriate ways</a:t>
            </a:r>
            <a:endParaRPr lang="en-US" sz="2800" b="0" i="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41CB00-61EC-4456-9402-CF0A8B7AE9B8}"/>
              </a:ext>
            </a:extLst>
          </p:cNvPr>
          <p:cNvSpPr txBox="1"/>
          <p:nvPr/>
        </p:nvSpPr>
        <p:spPr>
          <a:xfrm>
            <a:off x="362980" y="1188249"/>
            <a:ext cx="11367747" cy="6663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br>
              <a:rPr lang="en-GB" sz="5400" b="0" i="0" u="none" strike="noStrike" kern="1200" cap="none" spc="0" baseline="0" dirty="0">
                <a:solidFill>
                  <a:srgbClr val="000000"/>
                </a:solidFill>
                <a:uFillTx/>
                <a:latin typeface="Cambria"/>
                <a:ea typeface="Cambria"/>
                <a:cs typeface="Cambria"/>
              </a:rPr>
            </a:br>
            <a:r>
              <a:rPr lang="en-GB" sz="4000" b="0" i="0" u="none" strike="noStrike" kern="1200" cap="none" spc="0" baseline="0" dirty="0">
                <a:solidFill>
                  <a:srgbClr val="C00000"/>
                </a:solidFill>
                <a:uFillTx/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Principles</a:t>
            </a:r>
            <a:endParaRPr lang="en-US" sz="4000" b="0" i="0" u="none" strike="noStrike" kern="1200" cap="none" spc="0" baseline="0" dirty="0">
              <a:solidFill>
                <a:srgbClr val="C00000"/>
              </a:solidFill>
              <a:uFillTx/>
              <a:latin typeface="Calibri" panose="020F0502020204030204" pitchFamily="34" charset="0"/>
              <a:ea typeface="Garamond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878527"/>
      </p:ext>
    </p:extLst>
  </p:cSld>
  <p:clrMapOvr>
    <a:masterClrMapping/>
  </p:clrMapOvr>
</p:sld>
</file>

<file path=ppt/theme/theme1.xml><?xml version="1.0" encoding="utf-8"?>
<a:theme xmlns:a="http://schemas.openxmlformats.org/drawingml/2006/main" name="UCL_Black_Slide_Theme">
  <a:themeElements>
    <a:clrScheme name="UCL Black Theme">
      <a:dk1>
        <a:sysClr val="windowText" lastClr="000000"/>
      </a:dk1>
      <a:lt1>
        <a:srgbClr val="FFFFFF"/>
      </a:lt1>
      <a:dk2>
        <a:srgbClr val="000000"/>
      </a:dk2>
      <a:lt2>
        <a:srgbClr val="E6E6E6"/>
      </a:lt2>
      <a:accent1>
        <a:srgbClr val="F6BE00"/>
      </a:accent1>
      <a:accent2>
        <a:srgbClr val="B5BD00"/>
      </a:accent2>
      <a:accent3>
        <a:srgbClr val="A4DBE8"/>
      </a:accent3>
      <a:accent4>
        <a:srgbClr val="8C8279"/>
      </a:accent4>
      <a:accent5>
        <a:srgbClr val="EA7600"/>
      </a:accent5>
      <a:accent6>
        <a:srgbClr val="E03C31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custClrLst>
    <a:custClr name="name of colour">
      <a:srgbClr val="000000"/>
    </a:custClr>
  </a:custClrLst>
  <a:extLst>
    <a:ext uri="{05A4C25C-085E-4340-85A3-A5531E510DB2}">
      <thm15:themeFamily xmlns:thm15="http://schemas.microsoft.com/office/thememl/2012/main" name="Presentation4" id="{1117F47E-1820-FB44-B702-91BC503BEEB2}" vid="{7AC29BA8-160E-2647-B666-6ADA20DE7E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A2DF6BA430A14C900274AF946CBCB1" ma:contentTypeVersion="7" ma:contentTypeDescription="Create a new document." ma:contentTypeScope="" ma:versionID="9a1776f6b8d013a079617302aa738e72">
  <xsd:schema xmlns:xsd="http://www.w3.org/2001/XMLSchema" xmlns:xs="http://www.w3.org/2001/XMLSchema" xmlns:p="http://schemas.microsoft.com/office/2006/metadata/properties" xmlns:ns3="305950d2-652e-48fd-98ed-5eb8198e462f" xmlns:ns4="2a62d8f6-8670-4d5d-8d52-a9d4624e721f" targetNamespace="http://schemas.microsoft.com/office/2006/metadata/properties" ma:root="true" ma:fieldsID="fb7dba16daf0ed623d2c5ec9afeffe81" ns3:_="" ns4:_="">
    <xsd:import namespace="305950d2-652e-48fd-98ed-5eb8198e462f"/>
    <xsd:import namespace="2a62d8f6-8670-4d5d-8d52-a9d4624e721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950d2-652e-48fd-98ed-5eb8198e46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62d8f6-8670-4d5d-8d52-a9d4624e7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BAB25D-BDAA-4F11-A49F-2761EC25771A}">
  <ds:schemaRefs>
    <ds:schemaRef ds:uri="http://purl.org/dc/elements/1.1/"/>
    <ds:schemaRef ds:uri="305950d2-652e-48fd-98ed-5eb8198e462f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2a62d8f6-8670-4d5d-8d52-a9d4624e721f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613CA2B-3B25-4ADB-A603-2A1ECF7908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5950d2-652e-48fd-98ed-5eb8198e462f"/>
    <ds:schemaRef ds:uri="2a62d8f6-8670-4d5d-8d52-a9d4624e72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E142D3-B95F-4AEF-868E-6EECFE2194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2664</TotalTime>
  <Words>551</Words>
  <Application>Microsoft Office PowerPoint</Application>
  <PresentationFormat>Widescreen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</vt:lpstr>
      <vt:lpstr>Garamond</vt:lpstr>
      <vt:lpstr>UCL_Black_Slide_Theme</vt:lpstr>
      <vt:lpstr>What Works Teach Meets 1  Graham Griffiths Collaborative learning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Griffiths, Graham</dc:creator>
  <cp:lastModifiedBy>Griffiths, Graham</cp:lastModifiedBy>
  <cp:revision>34</cp:revision>
  <dcterms:created xsi:type="dcterms:W3CDTF">2022-09-20T13:19:05Z</dcterms:created>
  <dcterms:modified xsi:type="dcterms:W3CDTF">2022-12-02T17:03:45Z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0x010100F2A2DF6BA430A14C900274AF946CBCB1</vt:lpwstr>
  </property>
</Properties>
</file>