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60" r:id="rId4"/>
    <p:sldId id="258" r:id="rId5"/>
    <p:sldId id="270" r:id="rId6"/>
    <p:sldId id="264" r:id="rId7"/>
    <p:sldId id="271" r:id="rId8"/>
    <p:sldId id="276" r:id="rId9"/>
    <p:sldId id="278" r:id="rId10"/>
    <p:sldId id="265" r:id="rId11"/>
    <p:sldId id="273" r:id="rId12"/>
    <p:sldId id="263" r:id="rId13"/>
    <p:sldId id="274" r:id="rId14"/>
    <p:sldId id="275" r:id="rId15"/>
    <p:sldId id="266" r:id="rId16"/>
    <p:sldId id="268" r:id="rId17"/>
    <p:sldId id="272" r:id="rId18"/>
    <p:sldId id="279" r:id="rId19"/>
    <p:sldId id="269" r:id="rId20"/>
    <p:sldId id="277" r:id="rId21"/>
    <p:sldId id="26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6B926-BF5E-459A-ADB5-52325C88354E}" v="3" dt="2022-12-07T10:07:41.922"/>
    <p1510:client id="{B91CCE27-2FE0-1A75-57B1-1EBE3745E6C5}" v="110" dt="2022-12-07T11:06:58.343"/>
    <p1510:client id="{FD59E078-CF69-80AB-86AA-CC03D0D670C3}" v="318" dt="2022-12-07T15:49:39.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99756-951B-4819-80EE-2EC3744F761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F515EA1-838A-4452-924C-41968533185D}">
      <dgm:prSet/>
      <dgm:spPr/>
      <dgm:t>
        <a:bodyPr/>
        <a:lstStyle/>
        <a:p>
          <a:r>
            <a:rPr lang="en-US"/>
            <a:t>erythrocyte (</a:t>
          </a:r>
          <a:r>
            <a:rPr lang="en-US" i="1"/>
            <a:t>erythr- red, cyte – cell – Latin</a:t>
          </a:r>
          <a:r>
            <a:rPr lang="en-US"/>
            <a:t>) - link to other words e.g. cytology, leukocyte, erythropoietin</a:t>
          </a:r>
        </a:p>
      </dgm:t>
    </dgm:pt>
    <dgm:pt modelId="{936BD1A3-D2F7-497A-B9C2-23510781FCFD}" type="parTrans" cxnId="{07A886E9-0D78-4DB3-AC6C-371233A3E097}">
      <dgm:prSet/>
      <dgm:spPr/>
      <dgm:t>
        <a:bodyPr/>
        <a:lstStyle/>
        <a:p>
          <a:endParaRPr lang="en-US"/>
        </a:p>
      </dgm:t>
    </dgm:pt>
    <dgm:pt modelId="{A7672918-A8F7-4432-A71D-D2D1C199CB4B}" type="sibTrans" cxnId="{07A886E9-0D78-4DB3-AC6C-371233A3E097}">
      <dgm:prSet/>
      <dgm:spPr/>
      <dgm:t>
        <a:bodyPr/>
        <a:lstStyle/>
        <a:p>
          <a:endParaRPr lang="en-US"/>
        </a:p>
      </dgm:t>
    </dgm:pt>
    <dgm:pt modelId="{A7CD7EE6-DA4C-4DF7-9445-D37A09FA6AC8}">
      <dgm:prSet/>
      <dgm:spPr/>
      <dgm:t>
        <a:bodyPr/>
        <a:lstStyle/>
        <a:p>
          <a:r>
            <a:rPr lang="en-US"/>
            <a:t>Pathogenesis (Path- meaning disease, genesis – meaning the creation or making of something - Greek) - link to other words such as pathology, genetics</a:t>
          </a:r>
        </a:p>
      </dgm:t>
    </dgm:pt>
    <dgm:pt modelId="{26E54AA0-3258-4BAA-897A-367D5158D066}" type="parTrans" cxnId="{548E4D47-2A20-4831-9005-049CE98D0259}">
      <dgm:prSet/>
      <dgm:spPr/>
      <dgm:t>
        <a:bodyPr/>
        <a:lstStyle/>
        <a:p>
          <a:endParaRPr lang="en-US"/>
        </a:p>
      </dgm:t>
    </dgm:pt>
    <dgm:pt modelId="{E082D0F5-CD8F-4A6C-85FA-DCD5F2FBE494}" type="sibTrans" cxnId="{548E4D47-2A20-4831-9005-049CE98D0259}">
      <dgm:prSet/>
      <dgm:spPr/>
      <dgm:t>
        <a:bodyPr/>
        <a:lstStyle/>
        <a:p>
          <a:endParaRPr lang="en-US"/>
        </a:p>
      </dgm:t>
    </dgm:pt>
    <dgm:pt modelId="{E3FF05FA-752C-4B49-9537-4D1DC02D0046}" type="pres">
      <dgm:prSet presAssocID="{57499756-951B-4819-80EE-2EC3744F7617}" presName="linear" presStyleCnt="0">
        <dgm:presLayoutVars>
          <dgm:animLvl val="lvl"/>
          <dgm:resizeHandles val="exact"/>
        </dgm:presLayoutVars>
      </dgm:prSet>
      <dgm:spPr/>
    </dgm:pt>
    <dgm:pt modelId="{1937C54F-88DA-4DBF-9D08-0114141998B9}" type="pres">
      <dgm:prSet presAssocID="{EF515EA1-838A-4452-924C-41968533185D}" presName="parentText" presStyleLbl="node1" presStyleIdx="0" presStyleCnt="2">
        <dgm:presLayoutVars>
          <dgm:chMax val="0"/>
          <dgm:bulletEnabled val="1"/>
        </dgm:presLayoutVars>
      </dgm:prSet>
      <dgm:spPr/>
    </dgm:pt>
    <dgm:pt modelId="{5EBC3CFF-28E6-4A93-9FB7-FB8C87C3C87D}" type="pres">
      <dgm:prSet presAssocID="{A7672918-A8F7-4432-A71D-D2D1C199CB4B}" presName="spacer" presStyleCnt="0"/>
      <dgm:spPr/>
    </dgm:pt>
    <dgm:pt modelId="{51293D07-EA79-4D82-8BA6-F9E4489D6079}" type="pres">
      <dgm:prSet presAssocID="{A7CD7EE6-DA4C-4DF7-9445-D37A09FA6AC8}" presName="parentText" presStyleLbl="node1" presStyleIdx="1" presStyleCnt="2">
        <dgm:presLayoutVars>
          <dgm:chMax val="0"/>
          <dgm:bulletEnabled val="1"/>
        </dgm:presLayoutVars>
      </dgm:prSet>
      <dgm:spPr/>
    </dgm:pt>
  </dgm:ptLst>
  <dgm:cxnLst>
    <dgm:cxn modelId="{81C09631-5FD6-4BB3-8FAC-7192434D0DDB}" type="presOf" srcId="{EF515EA1-838A-4452-924C-41968533185D}" destId="{1937C54F-88DA-4DBF-9D08-0114141998B9}" srcOrd="0" destOrd="0" presId="urn:microsoft.com/office/officeart/2005/8/layout/vList2"/>
    <dgm:cxn modelId="{548E4D47-2A20-4831-9005-049CE98D0259}" srcId="{57499756-951B-4819-80EE-2EC3744F7617}" destId="{A7CD7EE6-DA4C-4DF7-9445-D37A09FA6AC8}" srcOrd="1" destOrd="0" parTransId="{26E54AA0-3258-4BAA-897A-367D5158D066}" sibTransId="{E082D0F5-CD8F-4A6C-85FA-DCD5F2FBE494}"/>
    <dgm:cxn modelId="{B22CD199-3A6E-4C9F-AB44-E6BBE0F1D467}" type="presOf" srcId="{57499756-951B-4819-80EE-2EC3744F7617}" destId="{E3FF05FA-752C-4B49-9537-4D1DC02D0046}" srcOrd="0" destOrd="0" presId="urn:microsoft.com/office/officeart/2005/8/layout/vList2"/>
    <dgm:cxn modelId="{DD78B49F-A0DA-4788-B1D8-CD3CFE3FDE87}" type="presOf" srcId="{A7CD7EE6-DA4C-4DF7-9445-D37A09FA6AC8}" destId="{51293D07-EA79-4D82-8BA6-F9E4489D6079}" srcOrd="0" destOrd="0" presId="urn:microsoft.com/office/officeart/2005/8/layout/vList2"/>
    <dgm:cxn modelId="{07A886E9-0D78-4DB3-AC6C-371233A3E097}" srcId="{57499756-951B-4819-80EE-2EC3744F7617}" destId="{EF515EA1-838A-4452-924C-41968533185D}" srcOrd="0" destOrd="0" parTransId="{936BD1A3-D2F7-497A-B9C2-23510781FCFD}" sibTransId="{A7672918-A8F7-4432-A71D-D2D1C199CB4B}"/>
    <dgm:cxn modelId="{9509E927-5357-424C-A6F6-DFFD33B4941C}" type="presParOf" srcId="{E3FF05FA-752C-4B49-9537-4D1DC02D0046}" destId="{1937C54F-88DA-4DBF-9D08-0114141998B9}" srcOrd="0" destOrd="0" presId="urn:microsoft.com/office/officeart/2005/8/layout/vList2"/>
    <dgm:cxn modelId="{620931D9-3EB8-438A-AF1B-B10C69772E39}" type="presParOf" srcId="{E3FF05FA-752C-4B49-9537-4D1DC02D0046}" destId="{5EBC3CFF-28E6-4A93-9FB7-FB8C87C3C87D}" srcOrd="1" destOrd="0" presId="urn:microsoft.com/office/officeart/2005/8/layout/vList2"/>
    <dgm:cxn modelId="{6E8CE211-9D55-4849-B4D8-D8F894DE4030}" type="presParOf" srcId="{E3FF05FA-752C-4B49-9537-4D1DC02D0046}" destId="{51293D07-EA79-4D82-8BA6-F9E4489D60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7C54F-88DA-4DBF-9D08-0114141998B9}">
      <dsp:nvSpPr>
        <dsp:cNvPr id="0" name=""/>
        <dsp:cNvSpPr/>
      </dsp:nvSpPr>
      <dsp:spPr>
        <a:xfrm>
          <a:off x="0" y="219433"/>
          <a:ext cx="5889686" cy="239842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erythrocyte (</a:t>
          </a:r>
          <a:r>
            <a:rPr lang="en-US" sz="2900" i="1" kern="1200"/>
            <a:t>erythr- red, cyte – cell – Latin</a:t>
          </a:r>
          <a:r>
            <a:rPr lang="en-US" sz="2900" kern="1200"/>
            <a:t>) - link to other words e.g. cytology, leukocyte, erythropoietin</a:t>
          </a:r>
        </a:p>
      </dsp:txBody>
      <dsp:txXfrm>
        <a:off x="117082" y="336515"/>
        <a:ext cx="5655522" cy="2164262"/>
      </dsp:txXfrm>
    </dsp:sp>
    <dsp:sp modelId="{51293D07-EA79-4D82-8BA6-F9E4489D6079}">
      <dsp:nvSpPr>
        <dsp:cNvPr id="0" name=""/>
        <dsp:cNvSpPr/>
      </dsp:nvSpPr>
      <dsp:spPr>
        <a:xfrm>
          <a:off x="0" y="2701380"/>
          <a:ext cx="5889686" cy="2398426"/>
        </a:xfrm>
        <a:prstGeom prst="roundRect">
          <a:avLst/>
        </a:prstGeom>
        <a:solidFill>
          <a:schemeClr val="accent2">
            <a:hueOff val="7932569"/>
            <a:satOff val="-24223"/>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Pathogenesis (Path- meaning disease, genesis – meaning the creation or making of something - Greek) - link to other words such as pathology, genetics</a:t>
          </a:r>
        </a:p>
      </dsp:txBody>
      <dsp:txXfrm>
        <a:off x="117082" y="2818462"/>
        <a:ext cx="5655522" cy="2164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E0CBB5-A365-4608-B9CF-CE1F48EA83A0}"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rIns="45720"/>
          <a:lstStyle/>
          <a:p>
            <a:fld id="{9B12D4B2-29B7-4A33-A128-36CF9E31F7A0}" type="slidenum">
              <a:rPr lang="en-GB" smtClean="0"/>
              <a:t>‹#›</a:t>
            </a:fld>
            <a:endParaRPr lang="en-GB"/>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19871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0CBB5-A365-4608-B9CF-CE1F48EA83A0}"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419935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0CBB5-A365-4608-B9CF-CE1F48EA83A0}"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286964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0CBB5-A365-4608-B9CF-CE1F48EA83A0}"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12D4B2-29B7-4A33-A128-36CF9E31F7A0}" type="slidenum">
              <a:rPr lang="en-GB" smtClean="0"/>
              <a:t>‹#›</a:t>
            </a:fld>
            <a:endParaRPr lang="en-GB"/>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92421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0CBB5-A365-4608-B9CF-CE1F48EA83A0}" type="datetimeFigureOut">
              <a:rPr lang="en-GB" smtClean="0"/>
              <a:t>07/12/2022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415042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E0CBB5-A365-4608-B9CF-CE1F48EA83A0}" type="datetimeFigureOut">
              <a:rPr lang="en-GB" smtClean="0"/>
              <a:t>07/12/2022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12D4B2-29B7-4A33-A128-36CF9E31F7A0}" type="slidenum">
              <a:rPr lang="en-GB" smtClean="0"/>
              <a:t>‹#›</a:t>
            </a:fld>
            <a:endParaRPr lang="en-GB"/>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9642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E0CBB5-A365-4608-B9CF-CE1F48EA83A0}" type="datetimeFigureOut">
              <a:rPr lang="en-GB" smtClean="0"/>
              <a:t>07/12/2022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8220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E0CBB5-A365-4608-B9CF-CE1F48EA83A0}" type="datetimeFigureOut">
              <a:rPr lang="en-GB" smtClean="0"/>
              <a:t>07/12/2022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B12D4B2-29B7-4A33-A128-36CF9E31F7A0}" type="slidenum">
              <a:rPr lang="en-GB" smtClean="0"/>
              <a:t>‹#›</a:t>
            </a:fld>
            <a:endParaRPr lang="en-GB"/>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3154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7E0CBB5-A365-4608-B9CF-CE1F48EA83A0}" type="datetimeFigureOut">
              <a:rPr lang="en-GB" smtClean="0"/>
              <a:t>07/12/2022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21440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E0CBB5-A365-4608-B9CF-CE1F48EA83A0}" type="datetimeFigureOut">
              <a:rPr lang="en-GB" smtClean="0"/>
              <a:t>07/12/2022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2192788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E0CBB5-A365-4608-B9CF-CE1F48EA83A0}" type="datetimeFigureOut">
              <a:rPr lang="en-GB" smtClean="0"/>
              <a:t>07/12/2022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B12D4B2-29B7-4A33-A128-36CF9E31F7A0}" type="slidenum">
              <a:rPr lang="en-GB" smtClean="0"/>
              <a:t>‹#›</a:t>
            </a:fld>
            <a:endParaRPr lang="en-GB"/>
          </a:p>
        </p:txBody>
      </p:sp>
    </p:spTree>
    <p:extLst>
      <p:ext uri="{BB962C8B-B14F-4D97-AF65-F5344CB8AC3E}">
        <p14:creationId xmlns:p14="http://schemas.microsoft.com/office/powerpoint/2010/main" val="242097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7E0CBB5-A365-4608-B9CF-CE1F48EA83A0}" type="datetimeFigureOut">
              <a:rPr lang="en-GB" smtClean="0"/>
              <a:t>07/12/2022</a:t>
            </a:fld>
            <a:endParaRPr lang="en-GB"/>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B12D4B2-29B7-4A33-A128-36CF9E31F7A0}" type="slidenum">
              <a:rPr lang="en-GB" smtClean="0"/>
              <a:t>‹#›</a:t>
            </a:fld>
            <a:endParaRPr lang="en-GB"/>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656060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cademy.allaboutbirds.org/features/birdanatom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mailto:n.drew@wakefield.ac.uk"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http:/dx.doi.org/10.26153/tsw/2284" TargetMode="External"/><Relationship Id="rId2" Type="http://schemas.openxmlformats.org/officeDocument/2006/relationships/hyperlink" Target="https://www.wellbeingintlstudiesrepository.org/acwp_arte/22/" TargetMode="External"/><Relationship Id="rId1" Type="http://schemas.openxmlformats.org/officeDocument/2006/relationships/slideLayout" Target="../slideLayouts/slideLayout2.xml"/><Relationship Id="rId5" Type="http://schemas.openxmlformats.org/officeDocument/2006/relationships/hyperlink" Target="https://doi.org/https:/www.researchgate.net/deref/http%3A%2F%2Fdx.doi.org%2F10.15294%2Fjpii.v6i2.9622" TargetMode="External"/><Relationship Id="rId4" Type="http://schemas.openxmlformats.org/officeDocument/2006/relationships/hyperlink" Target="https://doi.org/https:/doi.org/10.1002/sce.1006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9XH1-JEfyOo?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70F01-E69B-EAD8-2C48-3B4C6C07C69B}"/>
              </a:ext>
            </a:extLst>
          </p:cNvPr>
          <p:cNvSpPr>
            <a:spLocks noGrp="1"/>
          </p:cNvSpPr>
          <p:nvPr>
            <p:ph type="ctrTitle"/>
          </p:nvPr>
        </p:nvSpPr>
        <p:spPr>
          <a:xfrm>
            <a:off x="7933038" y="770467"/>
            <a:ext cx="3740270" cy="3352800"/>
          </a:xfrm>
        </p:spPr>
        <p:txBody>
          <a:bodyPr>
            <a:normAutofit fontScale="90000"/>
          </a:bodyPr>
          <a:lstStyle/>
          <a:p>
            <a:r>
              <a:rPr lang="en-GB" sz="5600"/>
              <a:t>Back to basics in the teaching of biology</a:t>
            </a:r>
          </a:p>
        </p:txBody>
      </p:sp>
      <p:sp>
        <p:nvSpPr>
          <p:cNvPr id="3" name="Subtitle 2">
            <a:extLst>
              <a:ext uri="{FF2B5EF4-FFF2-40B4-BE49-F238E27FC236}">
                <a16:creationId xmlns:a16="http://schemas.microsoft.com/office/drawing/2014/main" id="{539A8437-9781-7FBF-8122-5500CCE8C3B1}"/>
              </a:ext>
            </a:extLst>
          </p:cNvPr>
          <p:cNvSpPr>
            <a:spLocks noGrp="1"/>
          </p:cNvSpPr>
          <p:nvPr>
            <p:ph type="subTitle" idx="1"/>
          </p:nvPr>
        </p:nvSpPr>
        <p:spPr>
          <a:xfrm>
            <a:off x="7933038" y="4206876"/>
            <a:ext cx="3660084" cy="1645920"/>
          </a:xfrm>
        </p:spPr>
        <p:txBody>
          <a:bodyPr>
            <a:normAutofit fontScale="92500" lnSpcReduction="10000"/>
          </a:bodyPr>
          <a:lstStyle/>
          <a:p>
            <a:r>
              <a:rPr lang="en-GB" sz="2000" dirty="0"/>
              <a:t>Nicola Drew BSc(Hons) MA (Hons) PGCE, Lecturer in biology and animal management, Wakefield college, West Yorkshire </a:t>
            </a:r>
          </a:p>
        </p:txBody>
      </p:sp>
      <p:pic>
        <p:nvPicPr>
          <p:cNvPr id="11" name="Picture 10" descr="A picture containing mammal, outdoor, big cat, giraffe&#10;&#10;Description automatically generated">
            <a:extLst>
              <a:ext uri="{FF2B5EF4-FFF2-40B4-BE49-F238E27FC236}">
                <a16:creationId xmlns:a16="http://schemas.microsoft.com/office/drawing/2014/main" id="{751E1CE9-5F6D-19BC-7FE9-F2C6E9052BDD}"/>
              </a:ext>
            </a:extLst>
          </p:cNvPr>
          <p:cNvPicPr>
            <a:picLocks noChangeAspect="1"/>
          </p:cNvPicPr>
          <p:nvPr/>
        </p:nvPicPr>
        <p:blipFill rotWithShape="1">
          <a:blip r:embed="rId2">
            <a:extLst>
              <a:ext uri="{28A0092B-C50C-407E-A947-70E740481C1C}">
                <a14:useLocalDpi xmlns:a14="http://schemas.microsoft.com/office/drawing/2010/main" val="0"/>
              </a:ext>
            </a:extLst>
          </a:blip>
          <a:srcRect l="18747" r="4847" b="-2"/>
          <a:stretch/>
        </p:blipFill>
        <p:spPr>
          <a:xfrm>
            <a:off x="-12" y="10"/>
            <a:ext cx="4028104" cy="3948949"/>
          </a:xfrm>
          <a:prstGeom prst="rect">
            <a:avLst/>
          </a:prstGeom>
        </p:spPr>
      </p:pic>
      <p:pic>
        <p:nvPicPr>
          <p:cNvPr id="13" name="Picture 12" descr="Two people holding plants&#10;&#10;Description automatically generated with low confidence">
            <a:extLst>
              <a:ext uri="{FF2B5EF4-FFF2-40B4-BE49-F238E27FC236}">
                <a16:creationId xmlns:a16="http://schemas.microsoft.com/office/drawing/2014/main" id="{7FB8EA1A-B21D-E667-1E7D-253D7F157F1A}"/>
              </a:ext>
            </a:extLst>
          </p:cNvPr>
          <p:cNvPicPr>
            <a:picLocks noChangeAspect="1"/>
          </p:cNvPicPr>
          <p:nvPr/>
        </p:nvPicPr>
        <p:blipFill rotWithShape="1">
          <a:blip r:embed="rId3">
            <a:extLst>
              <a:ext uri="{28A0092B-C50C-407E-A947-70E740481C1C}">
                <a14:useLocalDpi xmlns:a14="http://schemas.microsoft.com/office/drawing/2010/main" val="0"/>
              </a:ext>
            </a:extLst>
          </a:blip>
          <a:srcRect l="19556" r="7093" b="1"/>
          <a:stretch/>
        </p:blipFill>
        <p:spPr>
          <a:xfrm>
            <a:off x="4196261" y="1"/>
            <a:ext cx="3088456" cy="2801882"/>
          </a:xfrm>
          <a:prstGeom prst="rect">
            <a:avLst/>
          </a:prstGeom>
        </p:spPr>
      </p:pic>
      <p:pic>
        <p:nvPicPr>
          <p:cNvPr id="9" name="Picture 8" descr="A person in a lab coat looking through a microscope&#10;&#10;Description automatically generated with medium confidence">
            <a:extLst>
              <a:ext uri="{FF2B5EF4-FFF2-40B4-BE49-F238E27FC236}">
                <a16:creationId xmlns:a16="http://schemas.microsoft.com/office/drawing/2014/main" id="{6AD74109-4DF0-B114-A56D-5D10BC1AD0EF}"/>
              </a:ext>
            </a:extLst>
          </p:cNvPr>
          <p:cNvPicPr>
            <a:picLocks noChangeAspect="1"/>
          </p:cNvPicPr>
          <p:nvPr/>
        </p:nvPicPr>
        <p:blipFill rotWithShape="1">
          <a:blip r:embed="rId4">
            <a:extLst>
              <a:ext uri="{28A0092B-C50C-407E-A947-70E740481C1C}">
                <a14:useLocalDpi xmlns:a14="http://schemas.microsoft.com/office/drawing/2010/main" val="0"/>
              </a:ext>
            </a:extLst>
          </a:blip>
          <a:srcRect r="1983" b="1"/>
          <a:stretch/>
        </p:blipFill>
        <p:spPr>
          <a:xfrm>
            <a:off x="-13" y="4123267"/>
            <a:ext cx="4028104" cy="2734733"/>
          </a:xfrm>
          <a:prstGeom prst="rect">
            <a:avLst/>
          </a:prstGeom>
        </p:spPr>
      </p:pic>
      <p:pic>
        <p:nvPicPr>
          <p:cNvPr id="5" name="Picture 4" descr="A picture containing person&#10;&#10;Description automatically generated">
            <a:extLst>
              <a:ext uri="{FF2B5EF4-FFF2-40B4-BE49-F238E27FC236}">
                <a16:creationId xmlns:a16="http://schemas.microsoft.com/office/drawing/2014/main" id="{5A94D6DA-3895-5332-861B-BAD2BF9EAADA}"/>
              </a:ext>
            </a:extLst>
          </p:cNvPr>
          <p:cNvPicPr>
            <a:picLocks noChangeAspect="1"/>
          </p:cNvPicPr>
          <p:nvPr/>
        </p:nvPicPr>
        <p:blipFill rotWithShape="1">
          <a:blip r:embed="rId5">
            <a:extLst>
              <a:ext uri="{28A0092B-C50C-407E-A947-70E740481C1C}">
                <a14:useLocalDpi xmlns:a14="http://schemas.microsoft.com/office/drawing/2010/main" val="0"/>
              </a:ext>
            </a:extLst>
          </a:blip>
          <a:srcRect r="431" b="2"/>
          <a:stretch/>
        </p:blipFill>
        <p:spPr>
          <a:xfrm>
            <a:off x="4196271" y="2989780"/>
            <a:ext cx="3088457" cy="3873357"/>
          </a:xfrm>
          <a:prstGeom prst="rect">
            <a:avLst/>
          </a:prstGeom>
        </p:spPr>
      </p:pic>
    </p:spTree>
    <p:extLst>
      <p:ext uri="{BB962C8B-B14F-4D97-AF65-F5344CB8AC3E}">
        <p14:creationId xmlns:p14="http://schemas.microsoft.com/office/powerpoint/2010/main" val="265769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C4D3ED2-A874-4908-835E-D1182E67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DC86DD8-8BD1-4FE4-93BF-22626D617E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00181D58-83B3-4C05-96D8-3544BE4B5C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8AE94562-8030-4D27-88E6-354803C6A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C871BB5-623C-49E1-B87F-5A12AA853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582524B-CA12-4AA4-A69E-1FEBA0ABA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64A15-E768-28F0-0C69-21F93D53AD03}"/>
              </a:ext>
            </a:extLst>
          </p:cNvPr>
          <p:cNvSpPr>
            <a:spLocks noGrp="1"/>
          </p:cNvSpPr>
          <p:nvPr>
            <p:ph type="title"/>
          </p:nvPr>
        </p:nvSpPr>
        <p:spPr>
          <a:xfrm>
            <a:off x="7559704" y="808056"/>
            <a:ext cx="3013024" cy="1077229"/>
          </a:xfrm>
        </p:spPr>
        <p:txBody>
          <a:bodyPr>
            <a:normAutofit/>
          </a:bodyPr>
          <a:lstStyle/>
          <a:p>
            <a:pPr algn="l"/>
            <a:r>
              <a:rPr lang="en-GB" sz="2900"/>
              <a:t>English for biology – top tip!</a:t>
            </a:r>
          </a:p>
        </p:txBody>
      </p:sp>
      <p:pic>
        <p:nvPicPr>
          <p:cNvPr id="4" name="Picture 4">
            <a:extLst>
              <a:ext uri="{FF2B5EF4-FFF2-40B4-BE49-F238E27FC236}">
                <a16:creationId xmlns:a16="http://schemas.microsoft.com/office/drawing/2014/main" id="{62EDB663-CC8F-1B62-FA54-9387BF3997F0}"/>
              </a:ext>
            </a:extLst>
          </p:cNvPr>
          <p:cNvPicPr>
            <a:picLocks noChangeAspect="1"/>
          </p:cNvPicPr>
          <p:nvPr/>
        </p:nvPicPr>
        <p:blipFill rotWithShape="1">
          <a:blip r:embed="rId5"/>
          <a:srcRect t="50" r="-1" b="-1"/>
          <a:stretch/>
        </p:blipFill>
        <p:spPr>
          <a:xfrm>
            <a:off x="1659296" y="647190"/>
            <a:ext cx="4914867"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Content Placeholder 2">
            <a:extLst>
              <a:ext uri="{FF2B5EF4-FFF2-40B4-BE49-F238E27FC236}">
                <a16:creationId xmlns:a16="http://schemas.microsoft.com/office/drawing/2014/main" id="{958A4130-D231-975F-0D0D-C6EC441A63F0}"/>
              </a:ext>
            </a:extLst>
          </p:cNvPr>
          <p:cNvSpPr>
            <a:spLocks noGrp="1"/>
          </p:cNvSpPr>
          <p:nvPr>
            <p:ph idx="1"/>
          </p:nvPr>
        </p:nvSpPr>
        <p:spPr>
          <a:xfrm>
            <a:off x="7559704" y="2052116"/>
            <a:ext cx="3013025" cy="3997828"/>
          </a:xfrm>
        </p:spPr>
        <p:txBody>
          <a:bodyPr>
            <a:normAutofit/>
          </a:bodyPr>
          <a:lstStyle/>
          <a:p>
            <a:pPr marL="344170" indent="-344170"/>
            <a:r>
              <a:rPr lang="en-GB" sz="1800" dirty="0"/>
              <a:t>Think of biology as a foreign language!  By breaking down the parts of the word (prefix, suffix etc) this will help students to scaffold knowledge across to other terms in biology, and in fact other disciplines, for example English Literature. </a:t>
            </a:r>
            <a:endParaRPr lang="en-US" sz="1800" dirty="0"/>
          </a:p>
          <a:p>
            <a:pPr marL="344170" indent="-344170"/>
            <a:endParaRPr lang="en-GB" sz="1800">
              <a:cs typeface="Arial"/>
            </a:endParaRPr>
          </a:p>
        </p:txBody>
      </p:sp>
      <p:sp>
        <p:nvSpPr>
          <p:cNvPr id="21" name="Rectangle 20">
            <a:extLst>
              <a:ext uri="{FF2B5EF4-FFF2-40B4-BE49-F238E27FC236}">
                <a16:creationId xmlns:a16="http://schemas.microsoft.com/office/drawing/2014/main" id="{70EF8AFC-338C-4B6F-BC7E-9B396E12F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6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A0B9-4439-3529-63A2-50DA33525DA0}"/>
              </a:ext>
            </a:extLst>
          </p:cNvPr>
          <p:cNvSpPr>
            <a:spLocks noGrp="1"/>
          </p:cNvSpPr>
          <p:nvPr>
            <p:ph type="title"/>
          </p:nvPr>
        </p:nvSpPr>
        <p:spPr>
          <a:xfrm>
            <a:off x="2611808" y="808057"/>
            <a:ext cx="7958331" cy="812514"/>
          </a:xfrm>
        </p:spPr>
        <p:txBody>
          <a:bodyPr>
            <a:normAutofit fontScale="90000"/>
          </a:bodyPr>
          <a:lstStyle/>
          <a:p>
            <a:r>
              <a:rPr lang="en-GB" dirty="0"/>
              <a:t>Time to self-reflect! English skills for biology</a:t>
            </a:r>
          </a:p>
        </p:txBody>
      </p:sp>
      <p:sp>
        <p:nvSpPr>
          <p:cNvPr id="3" name="Content Placeholder 2">
            <a:extLst>
              <a:ext uri="{FF2B5EF4-FFF2-40B4-BE49-F238E27FC236}">
                <a16:creationId xmlns:a16="http://schemas.microsoft.com/office/drawing/2014/main" id="{67851C70-882E-413D-A045-C0B3BB740DB0}"/>
              </a:ext>
            </a:extLst>
          </p:cNvPr>
          <p:cNvSpPr>
            <a:spLocks noGrp="1"/>
          </p:cNvSpPr>
          <p:nvPr>
            <p:ph idx="1"/>
          </p:nvPr>
        </p:nvSpPr>
        <p:spPr>
          <a:xfrm>
            <a:off x="2773599" y="1620570"/>
            <a:ext cx="7796540" cy="4429374"/>
          </a:xfrm>
        </p:spPr>
        <p:txBody>
          <a:bodyPr>
            <a:normAutofit/>
          </a:bodyPr>
          <a:lstStyle/>
          <a:p>
            <a:pPr marL="344170" indent="-344170"/>
            <a:r>
              <a:rPr lang="en-GB" sz="2800" dirty="0"/>
              <a:t>Do you write biological terms on the whiteboard and explain how the word is made up?  Can you see a potential for breaking the word down, and explaining its origins?  How will this help your students further develop their biological language skills?</a:t>
            </a:r>
            <a:endParaRPr lang="en-US"/>
          </a:p>
        </p:txBody>
      </p:sp>
    </p:spTree>
    <p:extLst>
      <p:ext uri="{BB962C8B-B14F-4D97-AF65-F5344CB8AC3E}">
        <p14:creationId xmlns:p14="http://schemas.microsoft.com/office/powerpoint/2010/main" val="4138841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65CF6B-2045-4453-B293-70FB92258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B7EEB9-1370-402B-A858-CC8F2F9BF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5F70E0EF-56BF-463C-98EC-21AFF863F1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2C4FAC15-BFF5-432B-9EC6-AC0A5A495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450041-2C04-4DCB-9B47-21E5EFE82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8807363-303F-4728-97F2-2A11FB75C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E0B42C-8048-AFF0-3338-2345EB72D052}"/>
              </a:ext>
            </a:extLst>
          </p:cNvPr>
          <p:cNvSpPr>
            <a:spLocks noGrp="1"/>
          </p:cNvSpPr>
          <p:nvPr>
            <p:ph type="title"/>
          </p:nvPr>
        </p:nvSpPr>
        <p:spPr>
          <a:xfrm>
            <a:off x="1969803" y="377073"/>
            <a:ext cx="8608037" cy="772998"/>
          </a:xfrm>
        </p:spPr>
        <p:txBody>
          <a:bodyPr>
            <a:normAutofit/>
          </a:bodyPr>
          <a:lstStyle/>
          <a:p>
            <a:pPr algn="l"/>
            <a:r>
              <a:rPr lang="en-GB" dirty="0"/>
              <a:t>Digital skills – pedagogical intervention</a:t>
            </a:r>
          </a:p>
        </p:txBody>
      </p:sp>
      <p:sp>
        <p:nvSpPr>
          <p:cNvPr id="3" name="Content Placeholder 2">
            <a:extLst>
              <a:ext uri="{FF2B5EF4-FFF2-40B4-BE49-F238E27FC236}">
                <a16:creationId xmlns:a16="http://schemas.microsoft.com/office/drawing/2014/main" id="{62AFF1D4-B83D-506D-E1D6-49613E3F30CF}"/>
              </a:ext>
            </a:extLst>
          </p:cNvPr>
          <p:cNvSpPr>
            <a:spLocks noGrp="1"/>
          </p:cNvSpPr>
          <p:nvPr>
            <p:ph idx="1"/>
          </p:nvPr>
        </p:nvSpPr>
        <p:spPr>
          <a:xfrm>
            <a:off x="1096840" y="1395167"/>
            <a:ext cx="7341566" cy="4654777"/>
          </a:xfrm>
        </p:spPr>
        <p:txBody>
          <a:bodyPr>
            <a:normAutofit lnSpcReduction="10000"/>
          </a:bodyPr>
          <a:lstStyle/>
          <a:p>
            <a:pPr>
              <a:lnSpc>
                <a:spcPct val="110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teaching of the structure and function of living organisms forms the basis of much of the syllabi of the life sciences in both school and post-compulsory educational contexts (Balcombe, 2001). </a:t>
            </a:r>
          </a:p>
          <a:p>
            <a:pPr>
              <a:lnSpc>
                <a:spcPct val="110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 Despite this, many current students of biology have difficulties with understanding the place and relationship of various anatomical landmarks within a living organism, and it has been suggested that the standard use of two-dimensional diagrams to illustrate what are essentially three-dimensional concepts can impede some students acquisition of basic scientific knowledge and principles (Yammime and Violato, 2014).  </a:t>
            </a:r>
          </a:p>
          <a:p>
            <a:pPr>
              <a:lnSpc>
                <a:spcPct val="110000"/>
              </a:lnSpc>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Furthermore, growing ethical and religious objections to the use of either live animals or recently killed animal body parts poses a challenge to educators to ensure the inclusion of all learners who wish to study a biological subject (Balcombe, 2001; Goodyear, 2002).    </a:t>
            </a:r>
          </a:p>
          <a:p>
            <a:pPr>
              <a:lnSpc>
                <a:spcPct val="110000"/>
              </a:lnSpc>
            </a:pPr>
            <a:endParaRPr lang="en-GB" sz="1300" dirty="0"/>
          </a:p>
        </p:txBody>
      </p:sp>
      <p:pic>
        <p:nvPicPr>
          <p:cNvPr id="5" name="Picture 4" descr="A picture containing shape&#10;&#10;Description automatically generated">
            <a:extLst>
              <a:ext uri="{FF2B5EF4-FFF2-40B4-BE49-F238E27FC236}">
                <a16:creationId xmlns:a16="http://schemas.microsoft.com/office/drawing/2014/main" id="{04DDB930-AFE4-CC09-30C9-E68CD9825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981" y="3216347"/>
            <a:ext cx="2222842" cy="1166992"/>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id="{EB2B0986-D8DF-4F6A-8A1A-BF826F4E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866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AED6EF-59E8-BFB8-33FD-ED1A8549AC69}"/>
              </a:ext>
            </a:extLst>
          </p:cNvPr>
          <p:cNvSpPr>
            <a:spLocks noGrp="1"/>
          </p:cNvSpPr>
          <p:nvPr>
            <p:ph type="title"/>
          </p:nvPr>
        </p:nvSpPr>
        <p:spPr/>
        <p:txBody>
          <a:bodyPr/>
          <a:lstStyle/>
          <a:p>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https://academy.allaboutbirds.org/features/birdanatomy/</a:t>
            </a:r>
            <a:endParaRPr lang="en-GB" dirty="0"/>
          </a:p>
        </p:txBody>
      </p:sp>
      <p:pic>
        <p:nvPicPr>
          <p:cNvPr id="8" name="Content Placeholder 7" descr="Diagram&#10;&#10;Description automatically generated with medium confidence">
            <a:extLst>
              <a:ext uri="{FF2B5EF4-FFF2-40B4-BE49-F238E27FC236}">
                <a16:creationId xmlns:a16="http://schemas.microsoft.com/office/drawing/2014/main" id="{D511D713-8F0A-D4FD-22B4-7075A33B35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6740" y="1610208"/>
            <a:ext cx="9467813" cy="4439736"/>
          </a:xfrm>
          <a:prstGeom prst="rect">
            <a:avLst/>
          </a:prstGeom>
        </p:spPr>
      </p:pic>
    </p:spTree>
    <p:extLst>
      <p:ext uri="{BB962C8B-B14F-4D97-AF65-F5344CB8AC3E}">
        <p14:creationId xmlns:p14="http://schemas.microsoft.com/office/powerpoint/2010/main" val="3018363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80B68A-9FCD-4218-B1AC-274CE9C9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F8BB7F-0DBC-44A5-B641-5AFE32F963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9C8E5C40-98AF-420F-9EA7-57039B157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DAF3C90-D309-48B6-AB0F-74AE1048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C38C68-7998-47D2-ACFB-7354EAF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5C8DCD-2B88-41ED-8B63-9122BB6F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10C44-D5F9-DC7E-9221-6A2CAFDDD2C6}"/>
              </a:ext>
            </a:extLst>
          </p:cNvPr>
          <p:cNvSpPr>
            <a:spLocks noGrp="1"/>
          </p:cNvSpPr>
          <p:nvPr>
            <p:ph type="title"/>
          </p:nvPr>
        </p:nvSpPr>
        <p:spPr>
          <a:xfrm>
            <a:off x="1964444" y="808056"/>
            <a:ext cx="3319381" cy="1077229"/>
          </a:xfrm>
        </p:spPr>
        <p:txBody>
          <a:bodyPr>
            <a:normAutofit/>
          </a:bodyPr>
          <a:lstStyle/>
          <a:p>
            <a:pPr algn="l"/>
            <a:r>
              <a:rPr lang="en-GB" dirty="0"/>
              <a:t>Time to self-reflect!</a:t>
            </a:r>
            <a:endParaRPr lang="en-GB"/>
          </a:p>
        </p:txBody>
      </p:sp>
      <p:sp>
        <p:nvSpPr>
          <p:cNvPr id="3" name="Content Placeholder 2">
            <a:extLst>
              <a:ext uri="{FF2B5EF4-FFF2-40B4-BE49-F238E27FC236}">
                <a16:creationId xmlns:a16="http://schemas.microsoft.com/office/drawing/2014/main" id="{5E1D767B-FA6A-4771-38C8-08352C7E4CF4}"/>
              </a:ext>
            </a:extLst>
          </p:cNvPr>
          <p:cNvSpPr>
            <a:spLocks noGrp="1"/>
          </p:cNvSpPr>
          <p:nvPr>
            <p:ph idx="1"/>
          </p:nvPr>
        </p:nvSpPr>
        <p:spPr>
          <a:xfrm>
            <a:off x="1964444" y="2052116"/>
            <a:ext cx="3319381" cy="3997828"/>
          </a:xfrm>
        </p:spPr>
        <p:txBody>
          <a:bodyPr>
            <a:noAutofit/>
          </a:bodyPr>
          <a:lstStyle/>
          <a:p>
            <a:r>
              <a:rPr lang="en-GB" sz="2400" dirty="0"/>
              <a:t>Do you incorporate digital tools in the teaching of biology? Could you make more use of online resources such as the Bird anatomy resource just cited? </a:t>
            </a:r>
          </a:p>
        </p:txBody>
      </p:sp>
      <p:pic>
        <p:nvPicPr>
          <p:cNvPr id="5" name="Picture 4" descr="Owl">
            <a:extLst>
              <a:ext uri="{FF2B5EF4-FFF2-40B4-BE49-F238E27FC236}">
                <a16:creationId xmlns:a16="http://schemas.microsoft.com/office/drawing/2014/main" id="{3A9B66D9-47FE-B341-C700-17EDC1435EDD}"/>
              </a:ext>
            </a:extLst>
          </p:cNvPr>
          <p:cNvPicPr>
            <a:picLocks noChangeAspect="1"/>
          </p:cNvPicPr>
          <p:nvPr/>
        </p:nvPicPr>
        <p:blipFill rotWithShape="1">
          <a:blip r:embed="rId5"/>
          <a:srcRect l="43697" r="589"/>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BB4A66AB-0B35-4E2E-AE78-EA6F40F5A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2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11AAA6-1EA9-4DE0-8A22-536082CBE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652A837-3356-4D76-8F29-40C247C9A5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328A675B-2870-4123-A8BB-E507B8BEC7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B8039179-817A-474F-81EA-DD19407F6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A9B078-F787-450E-A64A-0E996E57A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0426EE-328B-423C-9766-0B96EFDB6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50433-3AD6-BD8C-8675-3198A752FABF}"/>
              </a:ext>
            </a:extLst>
          </p:cNvPr>
          <p:cNvSpPr>
            <a:spLocks noGrp="1"/>
          </p:cNvSpPr>
          <p:nvPr>
            <p:ph type="title"/>
          </p:nvPr>
        </p:nvSpPr>
        <p:spPr>
          <a:xfrm>
            <a:off x="1969803" y="516655"/>
            <a:ext cx="8608037" cy="699090"/>
          </a:xfrm>
        </p:spPr>
        <p:txBody>
          <a:bodyPr>
            <a:normAutofit/>
          </a:bodyPr>
          <a:lstStyle/>
          <a:p>
            <a:pPr algn="l"/>
            <a:r>
              <a:rPr lang="en-GB" dirty="0"/>
              <a:t>Critical literacy</a:t>
            </a:r>
          </a:p>
        </p:txBody>
      </p:sp>
      <p:sp>
        <p:nvSpPr>
          <p:cNvPr id="3" name="Content Placeholder 2">
            <a:extLst>
              <a:ext uri="{FF2B5EF4-FFF2-40B4-BE49-F238E27FC236}">
                <a16:creationId xmlns:a16="http://schemas.microsoft.com/office/drawing/2014/main" id="{35912546-993C-8AAC-0249-C830DE3D49A6}"/>
              </a:ext>
            </a:extLst>
          </p:cNvPr>
          <p:cNvSpPr>
            <a:spLocks noGrp="1"/>
          </p:cNvSpPr>
          <p:nvPr>
            <p:ph idx="1"/>
          </p:nvPr>
        </p:nvSpPr>
        <p:spPr>
          <a:xfrm>
            <a:off x="1969803" y="1649690"/>
            <a:ext cx="5249782" cy="4400253"/>
          </a:xfrm>
        </p:spPr>
        <p:txBody>
          <a:bodyPr>
            <a:normAutofit fontScale="92500" lnSpcReduction="20000"/>
          </a:bodyPr>
          <a:lstStyle/>
          <a:p>
            <a:pPr marL="344170" indent="-344170">
              <a:lnSpc>
                <a:spcPct val="110000"/>
              </a:lnSpc>
            </a:pPr>
            <a:r>
              <a:rPr lang="en-GB" sz="1800" dirty="0">
                <a:effectLst/>
                <a:latin typeface="Arial" panose="020B0604020202020204" pitchFamily="34" charset="0"/>
                <a:ea typeface="Calibri" panose="020F0502020204030204" pitchFamily="34" charset="0"/>
              </a:rPr>
              <a:t>The notion of critical literacy in relation to pedagogical activities has its roots in the work of the Brazilian theorist Paulo Freire (1970).  </a:t>
            </a:r>
            <a:endParaRPr lang="en-US"/>
          </a:p>
          <a:p>
            <a:pPr marL="344170" indent="-344170">
              <a:lnSpc>
                <a:spcPct val="110000"/>
              </a:lnSpc>
            </a:pPr>
            <a:r>
              <a:rPr lang="en-GB" sz="1800" dirty="0">
                <a:latin typeface="Arial"/>
                <a:ea typeface="Calibri" panose="020F0502020204030204" pitchFamily="34" charset="0"/>
                <a:cs typeface="Arial"/>
              </a:rPr>
              <a:t>Defined, critical literacy can be understood as the questioning and examining of ideas.</a:t>
            </a:r>
            <a:endParaRPr lang="en-GB" sz="1800" dirty="0">
              <a:effectLst/>
              <a:latin typeface="Arial"/>
              <a:ea typeface="Calibri" panose="020F0502020204030204" pitchFamily="34" charset="0"/>
              <a:cs typeface="Arial"/>
            </a:endParaRPr>
          </a:p>
          <a:p>
            <a:pPr marL="344170" indent="-344170">
              <a:lnSpc>
                <a:spcPct val="110000"/>
              </a:lnSpc>
            </a:pPr>
            <a:r>
              <a:rPr lang="en-GB" sz="1800" dirty="0">
                <a:effectLst/>
                <a:latin typeface="Arial"/>
                <a:ea typeface="Calibri" panose="020F0502020204030204" pitchFamily="34" charset="0"/>
                <a:cs typeface="Arial"/>
              </a:rPr>
              <a:t>On first reflection, the incorporation of a critical literacy approach into </a:t>
            </a:r>
            <a:r>
              <a:rPr lang="en-GB" sz="1800" dirty="0">
                <a:latin typeface="Arial"/>
                <a:ea typeface="Calibri" panose="020F0502020204030204" pitchFamily="34" charset="0"/>
                <a:cs typeface="Arial"/>
              </a:rPr>
              <a:t>a</a:t>
            </a:r>
            <a:r>
              <a:rPr lang="en-GB" sz="1800" dirty="0">
                <a:effectLst/>
                <a:latin typeface="Arial"/>
                <a:ea typeface="Calibri" panose="020F0502020204030204" pitchFamily="34" charset="0"/>
                <a:cs typeface="Arial"/>
              </a:rPr>
              <a:t> scientific curriculum may seem unimportant to the acquisition and understanding of scientific terminology and concepts.</a:t>
            </a:r>
          </a:p>
          <a:p>
            <a:pPr marL="344170" indent="-344170">
              <a:lnSpc>
                <a:spcPct val="110000"/>
              </a:lnSpc>
            </a:pPr>
            <a:r>
              <a:rPr lang="en-GB" sz="1800" dirty="0">
                <a:effectLst/>
                <a:latin typeface="Arial"/>
                <a:ea typeface="Calibri" panose="020F0502020204030204" pitchFamily="34" charset="0"/>
                <a:cs typeface="Arial"/>
              </a:rPr>
              <a:t>However, research has suggested that </a:t>
            </a:r>
            <a:r>
              <a:rPr lang="en-GB" sz="1800" dirty="0">
                <a:latin typeface="Arial"/>
                <a:ea typeface="Calibri" panose="020F0502020204030204" pitchFamily="34" charset="0"/>
                <a:cs typeface="Arial"/>
              </a:rPr>
              <a:t>using</a:t>
            </a:r>
            <a:r>
              <a:rPr lang="en-GB" sz="1800" dirty="0">
                <a:effectLst/>
                <a:latin typeface="Arial"/>
                <a:ea typeface="Calibri" panose="020F0502020204030204" pitchFamily="34" charset="0"/>
                <a:cs typeface="Arial"/>
              </a:rPr>
              <a:t> critical theory in the teaching of biology can enhance the biological literacy and knowledge of students (Daly-Lasch, 2019; </a:t>
            </a:r>
            <a:r>
              <a:rPr lang="en-GB" sz="1800" dirty="0" err="1">
                <a:effectLst/>
                <a:latin typeface="Arial"/>
                <a:ea typeface="Calibri" panose="020F0502020204030204" pitchFamily="34" charset="0"/>
                <a:cs typeface="Arial"/>
              </a:rPr>
              <a:t>Suwoni</a:t>
            </a:r>
            <a:r>
              <a:rPr lang="en-GB" sz="1800" dirty="0">
                <a:effectLst/>
                <a:latin typeface="Arial"/>
                <a:ea typeface="Calibri" panose="020F0502020204030204" pitchFamily="34" charset="0"/>
                <a:cs typeface="Arial"/>
              </a:rPr>
              <a:t> et al, 2017).</a:t>
            </a:r>
            <a:r>
              <a:rPr lang="en-GB" sz="1800" dirty="0">
                <a:latin typeface="Arial"/>
                <a:ea typeface="Calibri" panose="020F0502020204030204" pitchFamily="34" charset="0"/>
                <a:cs typeface="Arial"/>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4170" indent="-344170">
              <a:lnSpc>
                <a:spcPct val="110000"/>
              </a:lnSpc>
            </a:pPr>
            <a:endParaRPr lang="en-GB" sz="1400" dirty="0">
              <a:cs typeface="Arial" panose="020B0604020202020204"/>
            </a:endParaRPr>
          </a:p>
        </p:txBody>
      </p:sp>
      <p:pic>
        <p:nvPicPr>
          <p:cNvPr id="5" name="Picture 4" descr="A person with a beard&#10;&#10;Description automatically generated with low confidence">
            <a:extLst>
              <a:ext uri="{FF2B5EF4-FFF2-40B4-BE49-F238E27FC236}">
                <a16:creationId xmlns:a16="http://schemas.microsoft.com/office/drawing/2014/main" id="{952C5DC9-6010-5F31-372C-C843DDF89C14}"/>
              </a:ext>
            </a:extLst>
          </p:cNvPr>
          <p:cNvPicPr>
            <a:picLocks noChangeAspect="1"/>
          </p:cNvPicPr>
          <p:nvPr/>
        </p:nvPicPr>
        <p:blipFill rotWithShape="1">
          <a:blip r:embed="rId5">
            <a:extLst>
              <a:ext uri="{28A0092B-C50C-407E-A947-70E740481C1C}">
                <a14:useLocalDpi xmlns:a14="http://schemas.microsoft.com/office/drawing/2010/main" val="0"/>
              </a:ext>
            </a:extLst>
          </a:blip>
          <a:srcRect l="38846" r="16502"/>
          <a:stretch/>
        </p:blipFill>
        <p:spPr>
          <a:xfrm>
            <a:off x="8029123" y="2348779"/>
            <a:ext cx="2222842"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2" name="Rectangle 21">
            <a:extLst>
              <a:ext uri="{FF2B5EF4-FFF2-40B4-BE49-F238E27FC236}">
                <a16:creationId xmlns:a16="http://schemas.microsoft.com/office/drawing/2014/main" id="{F6323B17-76C1-4EE0-BB9B-D81D190A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9809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round a table&#10;&#10;Description automatically generated with medium confidence">
            <a:extLst>
              <a:ext uri="{FF2B5EF4-FFF2-40B4-BE49-F238E27FC236}">
                <a16:creationId xmlns:a16="http://schemas.microsoft.com/office/drawing/2014/main" id="{39F1815E-2B3C-20CB-51D6-7ECE14620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1" y="0"/>
            <a:ext cx="12164458" cy="6858000"/>
          </a:xfrm>
          <a:prstGeom prst="rect">
            <a:avLst/>
          </a:prstGeom>
        </p:spPr>
      </p:pic>
    </p:spTree>
    <p:extLst>
      <p:ext uri="{BB962C8B-B14F-4D97-AF65-F5344CB8AC3E}">
        <p14:creationId xmlns:p14="http://schemas.microsoft.com/office/powerpoint/2010/main" val="8178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D5428B2D-C80C-41B2-B0D0-08676E9EC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17C7B8B6-0C07-4533-B38A-4C980F7AD29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43" name="Picture 42">
            <a:extLst>
              <a:ext uri="{FF2B5EF4-FFF2-40B4-BE49-F238E27FC236}">
                <a16:creationId xmlns:a16="http://schemas.microsoft.com/office/drawing/2014/main" id="{570AADF4-5C8A-4C30-AA26-185BBD8ED1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5" name="Rectangle 44">
            <a:extLst>
              <a:ext uri="{FF2B5EF4-FFF2-40B4-BE49-F238E27FC236}">
                <a16:creationId xmlns:a16="http://schemas.microsoft.com/office/drawing/2014/main" id="{DE82090A-DDEB-40E0-83F4-B9D659314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37A91F6-89CA-4CBB-A8E8-6F5C9CB6E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F4E3A85-2F1E-4A7C-9984-612B1B462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D860FA-6111-0217-816E-C278DF6A4383}"/>
              </a:ext>
            </a:extLst>
          </p:cNvPr>
          <p:cNvSpPr>
            <a:spLocks noGrp="1"/>
          </p:cNvSpPr>
          <p:nvPr>
            <p:ph type="title"/>
          </p:nvPr>
        </p:nvSpPr>
        <p:spPr>
          <a:xfrm>
            <a:off x="1964444" y="808056"/>
            <a:ext cx="3974905" cy="1077229"/>
          </a:xfrm>
        </p:spPr>
        <p:txBody>
          <a:bodyPr>
            <a:normAutofit/>
          </a:bodyPr>
          <a:lstStyle/>
          <a:p>
            <a:pPr algn="l"/>
            <a:r>
              <a:rPr lang="en-GB" sz="2100"/>
              <a:t>Using critical literacy in the teaching of biology – some practical examples  </a:t>
            </a:r>
          </a:p>
        </p:txBody>
      </p:sp>
      <p:sp>
        <p:nvSpPr>
          <p:cNvPr id="3" name="Content Placeholder 2">
            <a:extLst>
              <a:ext uri="{FF2B5EF4-FFF2-40B4-BE49-F238E27FC236}">
                <a16:creationId xmlns:a16="http://schemas.microsoft.com/office/drawing/2014/main" id="{7F3C576F-584B-C701-0EB1-524BBF0B4E46}"/>
              </a:ext>
            </a:extLst>
          </p:cNvPr>
          <p:cNvSpPr>
            <a:spLocks noGrp="1"/>
          </p:cNvSpPr>
          <p:nvPr>
            <p:ph idx="1"/>
          </p:nvPr>
        </p:nvSpPr>
        <p:spPr>
          <a:xfrm>
            <a:off x="1969803" y="2052116"/>
            <a:ext cx="3966801" cy="3997828"/>
          </a:xfrm>
        </p:spPr>
        <p:txBody>
          <a:bodyPr>
            <a:normAutofit/>
          </a:bodyPr>
          <a:lstStyle/>
          <a:p>
            <a:r>
              <a:rPr lang="en-GB" sz="1800" dirty="0"/>
              <a:t>The subject of biology is a fertile ground for this approach.</a:t>
            </a:r>
          </a:p>
          <a:p>
            <a:r>
              <a:rPr lang="en-GB" sz="1800" dirty="0"/>
              <a:t>Many areas that could be subject to critical appraisal, for example:</a:t>
            </a:r>
          </a:p>
          <a:p>
            <a:r>
              <a:rPr lang="en-GB" sz="1800" dirty="0"/>
              <a:t>stem cell technology</a:t>
            </a:r>
          </a:p>
          <a:p>
            <a:r>
              <a:rPr lang="en-GB" sz="1800" dirty="0"/>
              <a:t>genetic engineering</a:t>
            </a:r>
          </a:p>
          <a:p>
            <a:r>
              <a:rPr lang="en-GB" sz="1800" dirty="0"/>
              <a:t>animal experimentation. </a:t>
            </a:r>
          </a:p>
        </p:txBody>
      </p:sp>
      <p:pic>
        <p:nvPicPr>
          <p:cNvPr id="9" name="Picture 8" descr="A picture containing graphical user interface&#10;&#10;Description automatically generated">
            <a:extLst>
              <a:ext uri="{FF2B5EF4-FFF2-40B4-BE49-F238E27FC236}">
                <a16:creationId xmlns:a16="http://schemas.microsoft.com/office/drawing/2014/main" id="{8D6957ED-8415-E5F8-2D53-625F53B74850}"/>
              </a:ext>
            </a:extLst>
          </p:cNvPr>
          <p:cNvPicPr>
            <a:picLocks noChangeAspect="1"/>
          </p:cNvPicPr>
          <p:nvPr/>
        </p:nvPicPr>
        <p:blipFill rotWithShape="1">
          <a:blip r:embed="rId5">
            <a:extLst>
              <a:ext uri="{28A0092B-C50C-407E-A947-70E740481C1C}">
                <a14:useLocalDpi xmlns:a14="http://schemas.microsoft.com/office/drawing/2010/main" val="0"/>
              </a:ext>
            </a:extLst>
          </a:blip>
          <a:srcRect t="1069" r="2" b="2"/>
          <a:stretch/>
        </p:blipFill>
        <p:spPr>
          <a:xfrm>
            <a:off x="6747481" y="2"/>
            <a:ext cx="4636987" cy="3422917"/>
          </a:xfrm>
          <a:prstGeom prst="rect">
            <a:avLst/>
          </a:prstGeom>
          <a:ln w="12700">
            <a:solidFill>
              <a:schemeClr val="tx1"/>
            </a:solidFill>
          </a:ln>
        </p:spPr>
      </p:pic>
      <p:pic>
        <p:nvPicPr>
          <p:cNvPr id="5" name="Picture 4" descr="A picture containing accessory&#10;&#10;Description automatically generated">
            <a:extLst>
              <a:ext uri="{FF2B5EF4-FFF2-40B4-BE49-F238E27FC236}">
                <a16:creationId xmlns:a16="http://schemas.microsoft.com/office/drawing/2014/main" id="{F62C1591-18F5-7E21-FCD5-260640642409}"/>
              </a:ext>
            </a:extLst>
          </p:cNvPr>
          <p:cNvPicPr>
            <a:picLocks noChangeAspect="1"/>
          </p:cNvPicPr>
          <p:nvPr/>
        </p:nvPicPr>
        <p:blipFill rotWithShape="1">
          <a:blip r:embed="rId6">
            <a:extLst>
              <a:ext uri="{28A0092B-C50C-407E-A947-70E740481C1C}">
                <a14:useLocalDpi xmlns:a14="http://schemas.microsoft.com/office/drawing/2010/main" val="0"/>
              </a:ext>
            </a:extLst>
          </a:blip>
          <a:srcRect r="10104" b="-2"/>
          <a:stretch/>
        </p:blipFill>
        <p:spPr>
          <a:xfrm>
            <a:off x="6747933" y="3425633"/>
            <a:ext cx="4636987" cy="3432592"/>
          </a:xfrm>
          <a:prstGeom prst="rect">
            <a:avLst/>
          </a:prstGeom>
          <a:ln w="12700">
            <a:solidFill>
              <a:schemeClr val="tx1"/>
            </a:solidFill>
          </a:ln>
        </p:spPr>
      </p:pic>
      <p:sp>
        <p:nvSpPr>
          <p:cNvPr id="51" name="Rectangle 50">
            <a:extLst>
              <a:ext uri="{FF2B5EF4-FFF2-40B4-BE49-F238E27FC236}">
                <a16:creationId xmlns:a16="http://schemas.microsoft.com/office/drawing/2014/main" id="{AEC36715-5774-4CAF-8FC4-99563DE3E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23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F739-28F7-DFEC-AA4F-683B975700ED}"/>
              </a:ext>
            </a:extLst>
          </p:cNvPr>
          <p:cNvSpPr>
            <a:spLocks noGrp="1"/>
          </p:cNvSpPr>
          <p:nvPr>
            <p:ph type="title"/>
          </p:nvPr>
        </p:nvSpPr>
        <p:spPr/>
        <p:txBody>
          <a:bodyPr/>
          <a:lstStyle/>
          <a:p>
            <a:r>
              <a:rPr lang="en-GB" dirty="0"/>
              <a:t>Time to self-reflect!  Critical literacy.</a:t>
            </a:r>
          </a:p>
        </p:txBody>
      </p:sp>
      <p:sp>
        <p:nvSpPr>
          <p:cNvPr id="3" name="Content Placeholder 2">
            <a:extLst>
              <a:ext uri="{FF2B5EF4-FFF2-40B4-BE49-F238E27FC236}">
                <a16:creationId xmlns:a16="http://schemas.microsoft.com/office/drawing/2014/main" id="{3AB26488-F3FD-B0AE-CA34-729F49DCAD37}"/>
              </a:ext>
            </a:extLst>
          </p:cNvPr>
          <p:cNvSpPr>
            <a:spLocks noGrp="1"/>
          </p:cNvSpPr>
          <p:nvPr>
            <p:ph idx="1"/>
          </p:nvPr>
        </p:nvSpPr>
        <p:spPr/>
        <p:txBody>
          <a:bodyPr/>
          <a:lstStyle/>
          <a:p>
            <a:r>
              <a:rPr lang="en-GB" dirty="0"/>
              <a:t>Where could you incorporate critical literacy in the classroom?  How would you approach this? </a:t>
            </a:r>
          </a:p>
        </p:txBody>
      </p:sp>
    </p:spTree>
    <p:extLst>
      <p:ext uri="{BB962C8B-B14F-4D97-AF65-F5344CB8AC3E}">
        <p14:creationId xmlns:p14="http://schemas.microsoft.com/office/powerpoint/2010/main" val="1180363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E580B68A-9FCD-4218-B1AC-274CE9C9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0">
            <a:extLst>
              <a:ext uri="{FF2B5EF4-FFF2-40B4-BE49-F238E27FC236}">
                <a16:creationId xmlns:a16="http://schemas.microsoft.com/office/drawing/2014/main" id="{36F8BB7F-0DBC-44A5-B641-5AFE32F963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4" name="Picture 12">
            <a:extLst>
              <a:ext uri="{FF2B5EF4-FFF2-40B4-BE49-F238E27FC236}">
                <a16:creationId xmlns:a16="http://schemas.microsoft.com/office/drawing/2014/main" id="{9C8E5C40-98AF-420F-9EA7-57039B157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5" name="Rectangle 14">
            <a:extLst>
              <a:ext uri="{FF2B5EF4-FFF2-40B4-BE49-F238E27FC236}">
                <a16:creationId xmlns:a16="http://schemas.microsoft.com/office/drawing/2014/main" id="{5DAF3C90-D309-48B6-AB0F-74AE1048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8BC38C68-7998-47D2-ACFB-7354EAF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8">
            <a:extLst>
              <a:ext uri="{FF2B5EF4-FFF2-40B4-BE49-F238E27FC236}">
                <a16:creationId xmlns:a16="http://schemas.microsoft.com/office/drawing/2014/main" id="{865C8DCD-2B88-41ED-8B63-9122BB6F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B94792-24E1-2F82-0FE1-355B54C4D2F2}"/>
              </a:ext>
            </a:extLst>
          </p:cNvPr>
          <p:cNvSpPr>
            <a:spLocks noGrp="1"/>
          </p:cNvSpPr>
          <p:nvPr>
            <p:ph type="title"/>
          </p:nvPr>
        </p:nvSpPr>
        <p:spPr>
          <a:xfrm>
            <a:off x="1964444" y="808056"/>
            <a:ext cx="3319381" cy="1077229"/>
          </a:xfrm>
        </p:spPr>
        <p:txBody>
          <a:bodyPr>
            <a:normAutofit/>
          </a:bodyPr>
          <a:lstStyle/>
          <a:p>
            <a:pPr algn="l"/>
            <a:r>
              <a:rPr lang="en-GB" sz="3100" dirty="0"/>
              <a:t>SET </a:t>
            </a:r>
            <a:r>
              <a:rPr lang="en-GB" sz="3100" i="1" dirty="0"/>
              <a:t>Professional Standards</a:t>
            </a:r>
          </a:p>
        </p:txBody>
      </p:sp>
      <p:sp>
        <p:nvSpPr>
          <p:cNvPr id="3" name="Content Placeholder 2">
            <a:extLst>
              <a:ext uri="{FF2B5EF4-FFF2-40B4-BE49-F238E27FC236}">
                <a16:creationId xmlns:a16="http://schemas.microsoft.com/office/drawing/2014/main" id="{2CA4E9F8-F93A-54CA-8191-BF3FC16135E6}"/>
              </a:ext>
            </a:extLst>
          </p:cNvPr>
          <p:cNvSpPr>
            <a:spLocks noGrp="1"/>
          </p:cNvSpPr>
          <p:nvPr>
            <p:ph idx="1"/>
          </p:nvPr>
        </p:nvSpPr>
        <p:spPr>
          <a:xfrm>
            <a:off x="1964444" y="2052116"/>
            <a:ext cx="3319381" cy="3997828"/>
          </a:xfrm>
        </p:spPr>
        <p:txBody>
          <a:bodyPr>
            <a:normAutofit/>
          </a:bodyPr>
          <a:lstStyle/>
          <a:p>
            <a:pPr>
              <a:lnSpc>
                <a:spcPct val="110000"/>
              </a:lnSpc>
            </a:pPr>
            <a:r>
              <a:rPr lang="en-GB" sz="1300"/>
              <a:t>1. </a:t>
            </a:r>
            <a:r>
              <a:rPr lang="en-US" sz="1300"/>
              <a:t>Critically reflect on and evaluate your practices, values, and beliefs to improve learner outcomes.</a:t>
            </a:r>
            <a:endParaRPr lang="en-GB" sz="1300"/>
          </a:p>
          <a:p>
            <a:pPr>
              <a:lnSpc>
                <a:spcPct val="110000"/>
              </a:lnSpc>
            </a:pPr>
            <a:r>
              <a:rPr lang="en-GB" sz="1300"/>
              <a:t>8. </a:t>
            </a:r>
            <a:r>
              <a:rPr lang="en-US" sz="1300"/>
              <a:t>Develop and update knowledge of your subject specialism, taking account of new practices, research and/ or industry requirements.</a:t>
            </a:r>
            <a:endParaRPr lang="en-GB" sz="1300"/>
          </a:p>
          <a:p>
            <a:pPr>
              <a:lnSpc>
                <a:spcPct val="110000"/>
              </a:lnSpc>
            </a:pPr>
            <a:r>
              <a:rPr lang="en-GB" sz="1300"/>
              <a:t>10. </a:t>
            </a:r>
            <a:r>
              <a:rPr lang="en-US" sz="1300"/>
              <a:t>Share and update knowledge of effective practice with colleagues, networks and/or research communities to support improvement.</a:t>
            </a:r>
            <a:endParaRPr lang="en-GB" sz="1300"/>
          </a:p>
          <a:p>
            <a:pPr>
              <a:lnSpc>
                <a:spcPct val="110000"/>
              </a:lnSpc>
            </a:pPr>
            <a:r>
              <a:rPr lang="en-GB" sz="1300"/>
              <a:t>17. </a:t>
            </a:r>
            <a:r>
              <a:rPr lang="en-US" sz="1300"/>
              <a:t>Develop learners’ mathematics, English, digital and wider employability skills. </a:t>
            </a:r>
            <a:endParaRPr lang="en-GB" sz="1300"/>
          </a:p>
        </p:txBody>
      </p:sp>
      <p:pic>
        <p:nvPicPr>
          <p:cNvPr id="28" name="Picture 4" descr="Person with idea concept">
            <a:extLst>
              <a:ext uri="{FF2B5EF4-FFF2-40B4-BE49-F238E27FC236}">
                <a16:creationId xmlns:a16="http://schemas.microsoft.com/office/drawing/2014/main" id="{20D1319F-3847-93F9-F53E-C27EEBF2E859}"/>
              </a:ext>
            </a:extLst>
          </p:cNvPr>
          <p:cNvPicPr>
            <a:picLocks noChangeAspect="1"/>
          </p:cNvPicPr>
          <p:nvPr/>
        </p:nvPicPr>
        <p:blipFill rotWithShape="1">
          <a:blip r:embed="rId5"/>
          <a:srcRect l="28495" r="20032" b="-2"/>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BB4A66AB-0B35-4E2E-AE78-EA6F40F5A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43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A16B700-0990-458D-9BEF-FE07BD326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1032">
            <a:extLst>
              <a:ext uri="{FF2B5EF4-FFF2-40B4-BE49-F238E27FC236}">
                <a16:creationId xmlns:a16="http://schemas.microsoft.com/office/drawing/2014/main" id="{EB5A4021-D556-4D7B-8432-2737D7A3CA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35" name="Picture 1034">
            <a:extLst>
              <a:ext uri="{FF2B5EF4-FFF2-40B4-BE49-F238E27FC236}">
                <a16:creationId xmlns:a16="http://schemas.microsoft.com/office/drawing/2014/main" id="{66D8C295-7DD0-4FF1-8D32-AE98971D1C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037" name="Rectangle 1036">
            <a:extLst>
              <a:ext uri="{FF2B5EF4-FFF2-40B4-BE49-F238E27FC236}">
                <a16:creationId xmlns:a16="http://schemas.microsoft.com/office/drawing/2014/main" id="{A2473C22-70F0-4110-B69B-DFB8541F0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66BAC9A6-6751-451A-B802-FFA175573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B175475E-A5DF-4B0E-8D27-FBF9401BB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4CA89-6884-0362-1B04-A4C4BEC50694}"/>
              </a:ext>
            </a:extLst>
          </p:cNvPr>
          <p:cNvSpPr>
            <a:spLocks noGrp="1"/>
          </p:cNvSpPr>
          <p:nvPr>
            <p:ph type="title"/>
          </p:nvPr>
        </p:nvSpPr>
        <p:spPr>
          <a:xfrm>
            <a:off x="2295928" y="808056"/>
            <a:ext cx="4203364" cy="1077229"/>
          </a:xfrm>
        </p:spPr>
        <p:txBody>
          <a:bodyPr>
            <a:normAutofit/>
          </a:bodyPr>
          <a:lstStyle/>
          <a:p>
            <a:pPr algn="l"/>
            <a:r>
              <a:rPr lang="en-GB" dirty="0"/>
              <a:t>Session aim</a:t>
            </a:r>
            <a:endParaRPr lang="en-GB"/>
          </a:p>
        </p:txBody>
      </p:sp>
      <p:sp>
        <p:nvSpPr>
          <p:cNvPr id="3" name="Content Placeholder 2">
            <a:extLst>
              <a:ext uri="{FF2B5EF4-FFF2-40B4-BE49-F238E27FC236}">
                <a16:creationId xmlns:a16="http://schemas.microsoft.com/office/drawing/2014/main" id="{BB140F36-BE9D-1128-830E-0685526B5348}"/>
              </a:ext>
            </a:extLst>
          </p:cNvPr>
          <p:cNvSpPr>
            <a:spLocks noGrp="1"/>
          </p:cNvSpPr>
          <p:nvPr>
            <p:ph idx="1"/>
          </p:nvPr>
        </p:nvSpPr>
        <p:spPr>
          <a:xfrm>
            <a:off x="2288303" y="2052116"/>
            <a:ext cx="4210990" cy="3997828"/>
          </a:xfrm>
        </p:spPr>
        <p:txBody>
          <a:bodyPr>
            <a:normAutofit/>
          </a:bodyPr>
          <a:lstStyle/>
          <a:p>
            <a:pPr marL="344170" indent="-344170"/>
            <a:r>
              <a:rPr lang="en-GB" sz="2600" dirty="0"/>
              <a:t>To influence you to include those basic skills of maths, English and digital literacy in your biology teaching!</a:t>
            </a:r>
            <a:endParaRPr lang="en-US"/>
          </a:p>
        </p:txBody>
      </p:sp>
      <p:sp>
        <p:nvSpPr>
          <p:cNvPr id="1043" name="Rectangle 1042">
            <a:extLst>
              <a:ext uri="{FF2B5EF4-FFF2-40B4-BE49-F238E27FC236}">
                <a16:creationId xmlns:a16="http://schemas.microsoft.com/office/drawing/2014/main" id="{D5E92929-85C9-476A-A06A-1E3D0F81E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260" y="0"/>
            <a:ext cx="407153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rget Bullseye Dart - Free vector graphic on Pixabay">
            <a:extLst>
              <a:ext uri="{FF2B5EF4-FFF2-40B4-BE49-F238E27FC236}">
                <a16:creationId xmlns:a16="http://schemas.microsoft.com/office/drawing/2014/main" id="{301382ED-0289-6AE5-02EE-1EF31497D3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639473" y="1744236"/>
            <a:ext cx="3409542" cy="3364282"/>
          </a:xfrm>
          <a:prstGeom prst="rect">
            <a:avLst/>
          </a:prstGeom>
          <a:noFill/>
          <a:ln w="12700">
            <a:noFill/>
          </a:ln>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F2761E03-2913-4A0B-A5F1-655A20C2B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648" y="235177"/>
            <a:ext cx="3570825" cy="6382191"/>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A2BA78D4-5219-465E-931B-0FA2022E9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04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D4C441A-3610-4EE0-87B0-4D822C9ABA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1D6EB6C7-60DE-4BA8-A0BC-56AA80C699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8C621EE3-691A-4459-8424-8141C4832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51CBCF1-A590-4F74-A783-FA4CD661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09FFEA4-A93A-4F22-BC4D-4757AAF0A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FACF15CB-2635-4790-88A8-6F7383317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extBox 25">
            <a:extLst>
              <a:ext uri="{FF2B5EF4-FFF2-40B4-BE49-F238E27FC236}">
                <a16:creationId xmlns:a16="http://schemas.microsoft.com/office/drawing/2014/main" id="{844AEAFE-2BD0-470E-A3E5-944DED6B119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8" name="Rectangle 27">
            <a:extLst>
              <a:ext uri="{FF2B5EF4-FFF2-40B4-BE49-F238E27FC236}">
                <a16:creationId xmlns:a16="http://schemas.microsoft.com/office/drawing/2014/main" id="{E6F7A542-201E-4A49-B677-D52475965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B8DA278-080E-4153-A502-80F0D3CFBB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2" name="Picture 31">
            <a:extLst>
              <a:ext uri="{FF2B5EF4-FFF2-40B4-BE49-F238E27FC236}">
                <a16:creationId xmlns:a16="http://schemas.microsoft.com/office/drawing/2014/main" id="{4C512E30-400F-43EA-9DEE-2D2C8AE6CB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4" name="Rectangle 33">
            <a:extLst>
              <a:ext uri="{FF2B5EF4-FFF2-40B4-BE49-F238E27FC236}">
                <a16:creationId xmlns:a16="http://schemas.microsoft.com/office/drawing/2014/main" id="{F333EDC0-A5EF-4D8F-979E-846B3AE90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158A1D9-3475-47B5-B78C-92CB6D213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1A7037-E2E8-4DA6-B2A2-E047EB826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453BF-F51F-27E8-FAFE-B8F9BEA330F6}"/>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a:t>Thank you!</a:t>
            </a:r>
          </a:p>
        </p:txBody>
      </p:sp>
      <p:sp>
        <p:nvSpPr>
          <p:cNvPr id="3" name="Content Placeholder 2">
            <a:extLst>
              <a:ext uri="{FF2B5EF4-FFF2-40B4-BE49-F238E27FC236}">
                <a16:creationId xmlns:a16="http://schemas.microsoft.com/office/drawing/2014/main" id="{E7723029-7073-5B2C-1E16-D4D8C4E2944D}"/>
              </a:ext>
            </a:extLst>
          </p:cNvPr>
          <p:cNvSpPr>
            <a:spLocks noGrp="1"/>
          </p:cNvSpPr>
          <p:nvPr>
            <p:ph idx="1"/>
          </p:nvPr>
        </p:nvSpPr>
        <p:spPr>
          <a:xfrm>
            <a:off x="2133536" y="4752007"/>
            <a:ext cx="8286075" cy="414413"/>
          </a:xfrm>
        </p:spPr>
        <p:txBody>
          <a:bodyPr vert="horz" lIns="91440" tIns="0" rIns="91440" bIns="45720" rtlCol="0" anchor="b">
            <a:normAutofit/>
          </a:bodyPr>
          <a:lstStyle/>
          <a:p>
            <a:pPr marL="0" indent="0" algn="r">
              <a:buNone/>
            </a:pPr>
            <a:r>
              <a:rPr lang="en-US" sz="1800"/>
              <a:t>Any questions, please get in touch: </a:t>
            </a:r>
            <a:r>
              <a:rPr lang="en-US" sz="1800">
                <a:hlinkClick r:id="rId5"/>
              </a:rPr>
              <a:t>n.drew@wakefield.ac.uk</a:t>
            </a:r>
            <a:r>
              <a:rPr lang="en-US" sz="1800"/>
              <a:t> </a:t>
            </a:r>
          </a:p>
        </p:txBody>
      </p:sp>
      <p:pic>
        <p:nvPicPr>
          <p:cNvPr id="9" name="Picture 8" descr="A person giving a presentation&#10;&#10;Description automatically generated with medium confidence">
            <a:extLst>
              <a:ext uri="{FF2B5EF4-FFF2-40B4-BE49-F238E27FC236}">
                <a16:creationId xmlns:a16="http://schemas.microsoft.com/office/drawing/2014/main" id="{FA3F0A04-4ADE-4F4B-7D0D-8EE2D6404886}"/>
              </a:ext>
            </a:extLst>
          </p:cNvPr>
          <p:cNvPicPr>
            <a:picLocks noChangeAspect="1"/>
          </p:cNvPicPr>
          <p:nvPr/>
        </p:nvPicPr>
        <p:blipFill rotWithShape="1">
          <a:blip r:embed="rId6">
            <a:extLst>
              <a:ext uri="{28A0092B-C50C-407E-A947-70E740481C1C}">
                <a14:useLocalDpi xmlns:a14="http://schemas.microsoft.com/office/drawing/2010/main" val="0"/>
              </a:ext>
            </a:extLst>
          </a:blip>
          <a:srcRect l="16042" r="25558" b="-1"/>
          <a:stretch/>
        </p:blipFill>
        <p:spPr>
          <a:xfrm>
            <a:off x="1005400" y="-2718"/>
            <a:ext cx="3457679" cy="3940034"/>
          </a:xfrm>
          <a:prstGeom prst="rect">
            <a:avLst/>
          </a:prstGeom>
          <a:ln>
            <a:noFill/>
          </a:ln>
          <a:effectLst/>
        </p:spPr>
      </p:pic>
      <p:pic>
        <p:nvPicPr>
          <p:cNvPr id="5" name="Picture 4" descr="A picture containing text">
            <a:extLst>
              <a:ext uri="{FF2B5EF4-FFF2-40B4-BE49-F238E27FC236}">
                <a16:creationId xmlns:a16="http://schemas.microsoft.com/office/drawing/2014/main" id="{7B591EFC-FF50-24EB-8A58-F471635D7C70}"/>
              </a:ext>
            </a:extLst>
          </p:cNvPr>
          <p:cNvPicPr>
            <a:picLocks noChangeAspect="1"/>
          </p:cNvPicPr>
          <p:nvPr/>
        </p:nvPicPr>
        <p:blipFill rotWithShape="1">
          <a:blip r:embed="rId7">
            <a:extLst>
              <a:ext uri="{28A0092B-C50C-407E-A947-70E740481C1C}">
                <a14:useLocalDpi xmlns:a14="http://schemas.microsoft.com/office/drawing/2010/main" val="0"/>
              </a:ext>
            </a:extLst>
          </a:blip>
          <a:srcRect l="18753" r="22848" b="-1"/>
          <a:stretch/>
        </p:blipFill>
        <p:spPr>
          <a:xfrm>
            <a:off x="4463078" y="-2718"/>
            <a:ext cx="3457671" cy="3940034"/>
          </a:xfrm>
          <a:prstGeom prst="rect">
            <a:avLst/>
          </a:prstGeom>
          <a:ln>
            <a:noFill/>
          </a:ln>
          <a:effectLst/>
        </p:spPr>
      </p:pic>
      <p:pic>
        <p:nvPicPr>
          <p:cNvPr id="7" name="Picture 6" descr="A teacher teaching a class&#10;&#10;Description automatically generated with low confidence">
            <a:extLst>
              <a:ext uri="{FF2B5EF4-FFF2-40B4-BE49-F238E27FC236}">
                <a16:creationId xmlns:a16="http://schemas.microsoft.com/office/drawing/2014/main" id="{CAF6C6C4-AC79-E284-6CDB-FB78EFD5B955}"/>
              </a:ext>
            </a:extLst>
          </p:cNvPr>
          <p:cNvPicPr>
            <a:picLocks noChangeAspect="1"/>
          </p:cNvPicPr>
          <p:nvPr/>
        </p:nvPicPr>
        <p:blipFill rotWithShape="1">
          <a:blip r:embed="rId8">
            <a:extLst>
              <a:ext uri="{28A0092B-C50C-407E-A947-70E740481C1C}">
                <a14:useLocalDpi xmlns:a14="http://schemas.microsoft.com/office/drawing/2010/main" val="0"/>
              </a:ext>
            </a:extLst>
          </a:blip>
          <a:srcRect l="22947" r="18537" b="-1"/>
          <a:stretch/>
        </p:blipFill>
        <p:spPr>
          <a:xfrm>
            <a:off x="7920750" y="-2718"/>
            <a:ext cx="3464542" cy="3940034"/>
          </a:xfrm>
          <a:prstGeom prst="rect">
            <a:avLst/>
          </a:prstGeom>
          <a:ln>
            <a:noFill/>
          </a:ln>
          <a:effectLst/>
        </p:spPr>
      </p:pic>
      <p:sp>
        <p:nvSpPr>
          <p:cNvPr id="40" name="Rectangle 39">
            <a:extLst>
              <a:ext uri="{FF2B5EF4-FFF2-40B4-BE49-F238E27FC236}">
                <a16:creationId xmlns:a16="http://schemas.microsoft.com/office/drawing/2014/main" id="{BAF28896-A276-402E-AFE5-19A798C06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509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060D-8E00-2F54-7512-BCBCA0CABDF3}"/>
              </a:ext>
            </a:extLst>
          </p:cNvPr>
          <p:cNvSpPr>
            <a:spLocks noGrp="1"/>
          </p:cNvSpPr>
          <p:nvPr>
            <p:ph type="title"/>
          </p:nvPr>
        </p:nvSpPr>
        <p:spPr>
          <a:xfrm>
            <a:off x="2611808" y="280658"/>
            <a:ext cx="7958331" cy="606582"/>
          </a:xfrm>
        </p:spPr>
        <p:txBody>
          <a:bodyPr/>
          <a:lstStyle/>
          <a:p>
            <a:r>
              <a:rPr lang="en-GB" dirty="0"/>
              <a:t>References</a:t>
            </a:r>
          </a:p>
        </p:txBody>
      </p:sp>
      <p:sp>
        <p:nvSpPr>
          <p:cNvPr id="3" name="Content Placeholder 2">
            <a:extLst>
              <a:ext uri="{FF2B5EF4-FFF2-40B4-BE49-F238E27FC236}">
                <a16:creationId xmlns:a16="http://schemas.microsoft.com/office/drawing/2014/main" id="{BCD4849D-3FBA-E488-F0A6-C195E981EF6B}"/>
              </a:ext>
            </a:extLst>
          </p:cNvPr>
          <p:cNvSpPr>
            <a:spLocks noGrp="1"/>
          </p:cNvSpPr>
          <p:nvPr>
            <p:ph idx="1"/>
          </p:nvPr>
        </p:nvSpPr>
        <p:spPr/>
        <p:txBody>
          <a:bodyPr>
            <a:normAutofit fontScale="25000" lnSpcReduction="20000"/>
          </a:bodyPr>
          <a:lstStyle/>
          <a:p>
            <a:r>
              <a:rPr lang="en-GB" sz="4800" dirty="0">
                <a:effectLst/>
                <a:ea typeface="Calibri" panose="020F0502020204030204" pitchFamily="34" charset="0"/>
                <a:cs typeface="Times New Roman" panose="02020603050405020304" pitchFamily="18" charset="0"/>
              </a:rPr>
              <a:t>Balcombe, J. (2001). Dissection: the scientific case for alternatives. </a:t>
            </a:r>
            <a:r>
              <a:rPr lang="en-GB" sz="4800" i="1" dirty="0">
                <a:effectLst/>
                <a:ea typeface="Calibri" panose="020F0502020204030204" pitchFamily="34" charset="0"/>
                <a:cs typeface="Times New Roman" panose="02020603050405020304" pitchFamily="18" charset="0"/>
              </a:rPr>
              <a:t>Journal of Applied Animal Welfare Science,</a:t>
            </a:r>
            <a:r>
              <a:rPr lang="en-GB" sz="4800" dirty="0">
                <a:effectLst/>
                <a:ea typeface="Calibri" panose="020F0502020204030204" pitchFamily="34" charset="0"/>
                <a:cs typeface="Times New Roman" panose="02020603050405020304" pitchFamily="18" charset="0"/>
              </a:rPr>
              <a:t> </a:t>
            </a:r>
            <a:r>
              <a:rPr lang="en-GB" sz="4800" i="1" dirty="0">
                <a:effectLst/>
                <a:ea typeface="Calibri" panose="020F0502020204030204" pitchFamily="34" charset="0"/>
                <a:cs typeface="Times New Roman" panose="02020603050405020304" pitchFamily="18" charset="0"/>
              </a:rPr>
              <a:t>4</a:t>
            </a:r>
            <a:r>
              <a:rPr lang="en-GB" sz="4800" dirty="0">
                <a:effectLst/>
                <a:ea typeface="Calibri" panose="020F0502020204030204" pitchFamily="34" charset="0"/>
                <a:cs typeface="Times New Roman" panose="02020603050405020304" pitchFamily="18" charset="0"/>
              </a:rPr>
              <a:t>(2), 117-126. </a:t>
            </a:r>
            <a:r>
              <a:rPr lang="en-GB" sz="4800" dirty="0">
                <a:effectLst/>
                <a:ea typeface="Calibri" panose="020F0502020204030204" pitchFamily="34" charset="0"/>
                <a:cs typeface="Times New Roman" panose="02020603050405020304" pitchFamily="18" charset="0"/>
                <a:hlinkClick r:id="rId2"/>
              </a:rPr>
              <a:t>https://www.wellbeingintlstudiesrepository.org/acwp_arte/22/</a:t>
            </a:r>
            <a:endParaRPr lang="en-GB" sz="4800" dirty="0">
              <a:effectLst/>
              <a:ea typeface="Calibri" panose="020F0502020204030204" pitchFamily="34" charset="0"/>
              <a:cs typeface="Times New Roman" panose="02020603050405020304" pitchFamily="18" charset="0"/>
            </a:endParaRPr>
          </a:p>
          <a:p>
            <a:r>
              <a:rPr lang="en-GB" sz="4800" dirty="0">
                <a:effectLst/>
                <a:latin typeface="Calibri" panose="020F0502020204030204" pitchFamily="34" charset="0"/>
                <a:ea typeface="Calibri" panose="020F0502020204030204" pitchFamily="34" charset="0"/>
                <a:cs typeface="Times New Roman" panose="02020603050405020304" pitchFamily="18" charset="0"/>
              </a:rPr>
              <a:t>Bruner, J. S. (2006). </a:t>
            </a:r>
            <a:r>
              <a:rPr lang="en-GB" sz="4800" i="1" dirty="0">
                <a:effectLst/>
                <a:latin typeface="Calibri" panose="020F0502020204030204" pitchFamily="34" charset="0"/>
                <a:ea typeface="Calibri" panose="020F0502020204030204" pitchFamily="34" charset="0"/>
                <a:cs typeface="Times New Roman" panose="02020603050405020304" pitchFamily="18" charset="0"/>
              </a:rPr>
              <a:t>In search of pedagogy volume 1: The selected works of Jerome S. Bruner</a:t>
            </a:r>
            <a:r>
              <a:rPr lang="en-GB" sz="4800" dirty="0">
                <a:effectLst/>
                <a:latin typeface="Calibri" panose="020F0502020204030204" pitchFamily="34" charset="0"/>
                <a:ea typeface="Calibri" panose="020F0502020204030204" pitchFamily="34" charset="0"/>
                <a:cs typeface="Times New Roman" panose="02020603050405020304" pitchFamily="18" charset="0"/>
              </a:rPr>
              <a:t>. Routledge.</a:t>
            </a:r>
            <a:endParaRPr lang="en-GB" sz="4800" dirty="0">
              <a:effectLst/>
              <a:ea typeface="Calibri" panose="020F0502020204030204" pitchFamily="34" charset="0"/>
              <a:cs typeface="Times New Roman" panose="02020603050405020304" pitchFamily="18" charset="0"/>
            </a:endParaRPr>
          </a:p>
          <a:p>
            <a:r>
              <a:rPr lang="en-GB" sz="4800" dirty="0">
                <a:effectLst/>
                <a:ea typeface="Calibri" panose="020F0502020204030204" pitchFamily="34" charset="0"/>
              </a:rPr>
              <a:t>Daly-Lesch, A. (2019). Using literacy to enact critical pedagogy and scientific inquiry: An analytic literature review. </a:t>
            </a:r>
            <a:r>
              <a:rPr lang="en-GB" sz="4800" i="1" dirty="0">
                <a:effectLst/>
                <a:ea typeface="Calibri" panose="020F0502020204030204" pitchFamily="34" charset="0"/>
              </a:rPr>
              <a:t>Texas Education Review,</a:t>
            </a:r>
            <a:r>
              <a:rPr lang="en-GB" sz="4800" dirty="0">
                <a:effectLst/>
                <a:ea typeface="Calibri" panose="020F0502020204030204" pitchFamily="34" charset="0"/>
              </a:rPr>
              <a:t> </a:t>
            </a:r>
            <a:r>
              <a:rPr lang="en-GB" sz="4800" i="1" dirty="0">
                <a:effectLst/>
                <a:ea typeface="Calibri" panose="020F0502020204030204" pitchFamily="34" charset="0"/>
              </a:rPr>
              <a:t>7</a:t>
            </a:r>
            <a:r>
              <a:rPr lang="en-GB" sz="4800" dirty="0">
                <a:effectLst/>
                <a:ea typeface="Calibri" panose="020F0502020204030204" pitchFamily="34" charset="0"/>
              </a:rPr>
              <a:t>(2), 45-49. </a:t>
            </a:r>
            <a:r>
              <a:rPr lang="en-GB" sz="4800" u="sng" dirty="0">
                <a:solidFill>
                  <a:srgbClr val="0563C1"/>
                </a:solidFill>
                <a:effectLst/>
                <a:ea typeface="Calibri" panose="020F0502020204030204" pitchFamily="34" charset="0"/>
                <a:hlinkClick r:id="rId3"/>
              </a:rPr>
              <a:t>https://doi.org/http://dx.doi.org/10.26153/tsw/2284</a:t>
            </a:r>
            <a:endParaRPr lang="en-GB" sz="4800" dirty="0">
              <a:effectLst/>
              <a:ea typeface="Times New Roman" panose="02020603050405020304" pitchFamily="18" charset="0"/>
            </a:endParaRPr>
          </a:p>
          <a:p>
            <a:r>
              <a:rPr lang="en-GB" sz="4800" dirty="0">
                <a:effectLst/>
                <a:ea typeface="Calibri" panose="020F0502020204030204" pitchFamily="34" charset="0"/>
              </a:rPr>
              <a:t>Freire, P. (1970). The adult literacy process as cultural action for freedom. </a:t>
            </a:r>
            <a:r>
              <a:rPr lang="en-GB" sz="4800" i="1" dirty="0">
                <a:effectLst/>
                <a:ea typeface="Calibri" panose="020F0502020204030204" pitchFamily="34" charset="0"/>
              </a:rPr>
              <a:t>Harvard educational Review,</a:t>
            </a:r>
            <a:r>
              <a:rPr lang="en-GB" sz="4800" dirty="0">
                <a:effectLst/>
                <a:ea typeface="Calibri" panose="020F0502020204030204" pitchFamily="34" charset="0"/>
              </a:rPr>
              <a:t> </a:t>
            </a:r>
            <a:r>
              <a:rPr lang="en-GB" sz="4800" i="1" dirty="0">
                <a:effectLst/>
                <a:ea typeface="Calibri" panose="020F0502020204030204" pitchFamily="34" charset="0"/>
              </a:rPr>
              <a:t>40</a:t>
            </a:r>
            <a:r>
              <a:rPr lang="en-GB" sz="4800" dirty="0">
                <a:effectLst/>
                <a:ea typeface="Calibri" panose="020F0502020204030204" pitchFamily="34" charset="0"/>
              </a:rPr>
              <a:t>, 205-212.</a:t>
            </a:r>
          </a:p>
          <a:p>
            <a:r>
              <a:rPr lang="en-GB" sz="4800" dirty="0">
                <a:effectLst/>
                <a:ea typeface="Calibri" panose="020F0502020204030204" pitchFamily="34" charset="0"/>
                <a:cs typeface="Times New Roman" panose="02020603050405020304" pitchFamily="18" charset="0"/>
              </a:rPr>
              <a:t>Goodyear, N. (2002). The use of animals in higher education: problems, alternatives and recommendations. </a:t>
            </a:r>
            <a:r>
              <a:rPr lang="en-GB" sz="4800" i="1" dirty="0">
                <a:effectLst/>
                <a:ea typeface="Calibri" panose="020F0502020204030204" pitchFamily="34" charset="0"/>
                <a:cs typeface="Times New Roman" panose="02020603050405020304" pitchFamily="18" charset="0"/>
              </a:rPr>
              <a:t>Science Education,</a:t>
            </a:r>
            <a:r>
              <a:rPr lang="en-GB" sz="4800" dirty="0">
                <a:effectLst/>
                <a:ea typeface="Calibri" panose="020F0502020204030204" pitchFamily="34" charset="0"/>
                <a:cs typeface="Times New Roman" panose="02020603050405020304" pitchFamily="18" charset="0"/>
              </a:rPr>
              <a:t> </a:t>
            </a:r>
            <a:r>
              <a:rPr lang="en-GB" sz="4800" i="1" dirty="0">
                <a:effectLst/>
                <a:ea typeface="Calibri" panose="020F0502020204030204" pitchFamily="34" charset="0"/>
                <a:cs typeface="Times New Roman" panose="02020603050405020304" pitchFamily="18" charset="0"/>
              </a:rPr>
              <a:t>86</a:t>
            </a:r>
            <a:r>
              <a:rPr lang="en-GB" sz="4800" dirty="0">
                <a:effectLst/>
                <a:ea typeface="Calibri" panose="020F0502020204030204" pitchFamily="34" charset="0"/>
                <a:cs typeface="Times New Roman" panose="02020603050405020304" pitchFamily="18" charset="0"/>
              </a:rPr>
              <a:t>(6), 861-863. </a:t>
            </a:r>
            <a:r>
              <a:rPr lang="en-GB" sz="4800" dirty="0">
                <a:effectLst/>
                <a:ea typeface="Calibri" panose="020F0502020204030204" pitchFamily="34" charset="0"/>
                <a:cs typeface="Times New Roman" panose="02020603050405020304" pitchFamily="18" charset="0"/>
                <a:hlinkClick r:id="rId4"/>
              </a:rPr>
              <a:t>https://doi.org/https://doi.org/10.1002/sce.10062</a:t>
            </a:r>
            <a:endParaRPr lang="en-GB" sz="4800" dirty="0">
              <a:effectLst/>
              <a:ea typeface="Calibri" panose="020F0502020204030204" pitchFamily="34" charset="0"/>
              <a:cs typeface="Times New Roman" panose="02020603050405020304" pitchFamily="18" charset="0"/>
            </a:endParaRPr>
          </a:p>
          <a:p>
            <a:r>
              <a:rPr lang="en-US" sz="4800" dirty="0"/>
              <a:t>OCR. (2022). </a:t>
            </a:r>
            <a:r>
              <a:rPr lang="en-US" sz="4800" i="1" dirty="0" err="1"/>
              <a:t>Maths</a:t>
            </a:r>
            <a:r>
              <a:rPr lang="en-US" sz="4800" i="1" dirty="0"/>
              <a:t> for Biology</a:t>
            </a:r>
            <a:r>
              <a:rPr lang="en-US" sz="4800" dirty="0"/>
              <a:t>. https://www.ocr.org.uk/subjects/science/maths-for-biology/</a:t>
            </a:r>
            <a:endParaRPr lang="en-GB" sz="4800" dirty="0">
              <a:effectLst/>
              <a:ea typeface="Times New Roman" panose="02020603050405020304" pitchFamily="18" charset="0"/>
            </a:endParaRPr>
          </a:p>
          <a:p>
            <a:r>
              <a:rPr lang="en-GB" sz="4800" dirty="0">
                <a:effectLst/>
                <a:ea typeface="Calibri" panose="020F0502020204030204" pitchFamily="34" charset="0"/>
              </a:rPr>
              <a:t>Suwono, H., Pratiwi, H. E., &amp; Susilo, H. (2017). Enhancement of student's biological literacy and critical thinking of biology through socio-biological case-based learning. </a:t>
            </a:r>
            <a:r>
              <a:rPr lang="en-GB" sz="4800" i="1" dirty="0">
                <a:effectLst/>
                <a:ea typeface="Calibri" panose="020F0502020204030204" pitchFamily="34" charset="0"/>
              </a:rPr>
              <a:t>Jurnal Pendidikan IPA Indonesia,</a:t>
            </a:r>
            <a:r>
              <a:rPr lang="en-GB" sz="4800" dirty="0">
                <a:effectLst/>
                <a:ea typeface="Calibri" panose="020F0502020204030204" pitchFamily="34" charset="0"/>
              </a:rPr>
              <a:t> </a:t>
            </a:r>
            <a:r>
              <a:rPr lang="en-GB" sz="4800" i="1" dirty="0">
                <a:effectLst/>
                <a:ea typeface="Calibri" panose="020F0502020204030204" pitchFamily="34" charset="0"/>
              </a:rPr>
              <a:t>6</a:t>
            </a:r>
            <a:r>
              <a:rPr lang="en-GB" sz="4800" dirty="0">
                <a:effectLst/>
                <a:ea typeface="Calibri" panose="020F0502020204030204" pitchFamily="34" charset="0"/>
              </a:rPr>
              <a:t>(2), 213-222. </a:t>
            </a:r>
            <a:r>
              <a:rPr lang="en-GB" sz="4800" u="sng" dirty="0">
                <a:solidFill>
                  <a:srgbClr val="0563C1"/>
                </a:solidFill>
                <a:effectLst/>
                <a:ea typeface="Calibri" panose="020F0502020204030204" pitchFamily="34" charset="0"/>
                <a:hlinkClick r:id="rId5"/>
              </a:rPr>
              <a:t>https://doi.org/https://www.researchgate.net/deref/http%3A%2F%2Fdx.doi.org%2F10.15294%2Fjpii.v6i2.9622</a:t>
            </a:r>
            <a:endParaRPr lang="en-GB" sz="4800" u="sng" dirty="0">
              <a:solidFill>
                <a:srgbClr val="0563C1"/>
              </a:solidFill>
              <a:effectLst/>
              <a:ea typeface="Calibri" panose="020F0502020204030204" pitchFamily="34" charset="0"/>
            </a:endParaRPr>
          </a:p>
          <a:p>
            <a:r>
              <a:rPr lang="en-GB" sz="4800" dirty="0">
                <a:effectLst/>
                <a:ea typeface="Calibri" panose="020F0502020204030204" pitchFamily="34" charset="0"/>
                <a:cs typeface="Calibri" panose="020F0502020204030204" pitchFamily="34" charset="0"/>
              </a:rPr>
              <a:t>Yammime, K. &amp; Violato, C. (2014). A Meta-Analysis of the Educational Effectiveness of Three-Dimensional Visualization Technologies in Teaching Anatomy. </a:t>
            </a:r>
            <a:r>
              <a:rPr lang="en-GB" sz="4800" i="1" dirty="0">
                <a:effectLst/>
                <a:ea typeface="Calibri" panose="020F0502020204030204" pitchFamily="34" charset="0"/>
                <a:cs typeface="Calibri" panose="020F0502020204030204" pitchFamily="34" charset="0"/>
              </a:rPr>
              <a:t>Anatomical Sciences Education December 2014. </a:t>
            </a:r>
            <a:r>
              <a:rPr lang="en-GB" sz="4800" dirty="0">
                <a:effectLst/>
                <a:ea typeface="Calibri" panose="020F0502020204030204" pitchFamily="34" charset="0"/>
                <a:cs typeface="Calibri" panose="020F0502020204030204" pitchFamily="34" charset="0"/>
              </a:rPr>
              <a:t>1-14. </a:t>
            </a:r>
            <a:endParaRPr lang="en-GB" sz="4800" dirty="0">
              <a:effectLst/>
              <a:ea typeface="Calibri" panose="020F0502020204030204" pitchFamily="34" charset="0"/>
              <a:cs typeface="Times New Roman" panose="02020603050405020304" pitchFamily="18" charset="0"/>
            </a:endParaRPr>
          </a:p>
          <a:p>
            <a:endParaRPr lang="en-GB" sz="1800" dirty="0">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3886084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3D9C211-8F21-4A97-8049-2B8C68A6E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7" name="Picture 2056">
            <a:extLst>
              <a:ext uri="{FF2B5EF4-FFF2-40B4-BE49-F238E27FC236}">
                <a16:creationId xmlns:a16="http://schemas.microsoft.com/office/drawing/2014/main" id="{7AFA68E2-A597-4244-9D7F-815908A7A6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059" name="Picture 2058">
            <a:extLst>
              <a:ext uri="{FF2B5EF4-FFF2-40B4-BE49-F238E27FC236}">
                <a16:creationId xmlns:a16="http://schemas.microsoft.com/office/drawing/2014/main" id="{09187A76-8E49-4C96-81CB-2441826EF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061" name="Rectangle 2060">
            <a:extLst>
              <a:ext uri="{FF2B5EF4-FFF2-40B4-BE49-F238E27FC236}">
                <a16:creationId xmlns:a16="http://schemas.microsoft.com/office/drawing/2014/main" id="{DD29D549-B400-4CC1-A4C4-2BBD0103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10CDF5F3-8D6A-46B5-9CEE-3781FE9D2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8D25548B-B730-4DC4-847E-0BCC3FBDA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2840B-C840-FC5F-AD29-2FE04FB813AC}"/>
              </a:ext>
            </a:extLst>
          </p:cNvPr>
          <p:cNvSpPr>
            <a:spLocks noGrp="1"/>
          </p:cNvSpPr>
          <p:nvPr>
            <p:ph type="title"/>
          </p:nvPr>
        </p:nvSpPr>
        <p:spPr>
          <a:xfrm>
            <a:off x="1969803" y="808056"/>
            <a:ext cx="8608037" cy="1077229"/>
          </a:xfrm>
        </p:spPr>
        <p:txBody>
          <a:bodyPr>
            <a:normAutofit/>
          </a:bodyPr>
          <a:lstStyle/>
          <a:p>
            <a:pPr algn="l"/>
            <a:r>
              <a:rPr lang="en-GB" dirty="0"/>
              <a:t>Why teach (and why study) biology?</a:t>
            </a:r>
            <a:endParaRPr lang="en-GB"/>
          </a:p>
        </p:txBody>
      </p:sp>
      <p:sp>
        <p:nvSpPr>
          <p:cNvPr id="3" name="Content Placeholder 2">
            <a:extLst>
              <a:ext uri="{FF2B5EF4-FFF2-40B4-BE49-F238E27FC236}">
                <a16:creationId xmlns:a16="http://schemas.microsoft.com/office/drawing/2014/main" id="{C5391000-3EC8-4CB7-7714-D09299D92918}"/>
              </a:ext>
            </a:extLst>
          </p:cNvPr>
          <p:cNvSpPr>
            <a:spLocks noGrp="1"/>
          </p:cNvSpPr>
          <p:nvPr>
            <p:ph idx="1"/>
          </p:nvPr>
        </p:nvSpPr>
        <p:spPr>
          <a:xfrm>
            <a:off x="1975805" y="1671782"/>
            <a:ext cx="4729795" cy="4378162"/>
          </a:xfrm>
        </p:spPr>
        <p:txBody>
          <a:bodyPr>
            <a:normAutofit/>
          </a:bodyPr>
          <a:lstStyle/>
          <a:p>
            <a:pPr marL="344170" indent="-344170">
              <a:lnSpc>
                <a:spcPct val="110000"/>
              </a:lnSpc>
            </a:pPr>
            <a:r>
              <a:rPr lang="en-GB" sz="1800" dirty="0"/>
              <a:t>As biological organisms ourselves, we rely on biological processes to survive. The science of biology is THE science of life.</a:t>
            </a:r>
            <a:endParaRPr lang="en-US"/>
          </a:p>
          <a:p>
            <a:pPr marL="344170" indent="-344170">
              <a:lnSpc>
                <a:spcPct val="110000"/>
              </a:lnSpc>
            </a:pPr>
            <a:r>
              <a:rPr lang="en-GB" sz="1800" dirty="0"/>
              <a:t>Furthermore, as we come out of a global viral pandemic, and with future challenges of climate change, ecosystem conservation and food production for an increasing global population, biological knowledge and research will play an increasingly important role in sustaining life on our planet. </a:t>
            </a:r>
            <a:endParaRPr lang="en-GB" sz="1800" dirty="0">
              <a:cs typeface="Arial"/>
            </a:endParaRPr>
          </a:p>
        </p:txBody>
      </p:sp>
      <p:pic>
        <p:nvPicPr>
          <p:cNvPr id="2050" name="Picture 2" descr="Branches of Biology - Biology Online Dictionary">
            <a:extLst>
              <a:ext uri="{FF2B5EF4-FFF2-40B4-BE49-F238E27FC236}">
                <a16:creationId xmlns:a16="http://schemas.microsoft.com/office/drawing/2014/main" id="{839A04E1-8162-3A2C-20EC-B111023BCE8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36726" y="3528291"/>
            <a:ext cx="3315240" cy="1856534"/>
          </a:xfrm>
          <a:prstGeom prst="rect">
            <a:avLst/>
          </a:prstGeom>
          <a:noFill/>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a:extLst>
            <a:ext uri="{909E8E84-426E-40DD-AFC4-6F175D3DCCD1}">
              <a14:hiddenFill xmlns:a14="http://schemas.microsoft.com/office/drawing/2010/main">
                <a:solidFill>
                  <a:srgbClr val="FFFFFF"/>
                </a:solidFill>
              </a14:hiddenFill>
            </a:ext>
          </a:extLst>
        </p:spPr>
      </p:pic>
      <p:sp>
        <p:nvSpPr>
          <p:cNvPr id="2067" name="Rectangle 2066">
            <a:extLst>
              <a:ext uri="{FF2B5EF4-FFF2-40B4-BE49-F238E27FC236}">
                <a16:creationId xmlns:a16="http://schemas.microsoft.com/office/drawing/2014/main" id="{5E3AB02F-4F56-4FF9-A7F4-9D975CC9A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577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3C90F-E68F-ED00-CFE5-29352C3BDDF3}"/>
              </a:ext>
            </a:extLst>
          </p:cNvPr>
          <p:cNvSpPr>
            <a:spLocks noGrp="1"/>
          </p:cNvSpPr>
          <p:nvPr>
            <p:ph type="title"/>
          </p:nvPr>
        </p:nvSpPr>
        <p:spPr>
          <a:xfrm>
            <a:off x="1518412" y="1201723"/>
            <a:ext cx="2812177" cy="4454554"/>
          </a:xfrm>
        </p:spPr>
        <p:txBody>
          <a:bodyPr anchor="ctr">
            <a:normAutofit/>
          </a:bodyPr>
          <a:lstStyle/>
          <a:p>
            <a:r>
              <a:rPr lang="en-GB" sz="3200"/>
              <a:t>Foundational premise</a:t>
            </a:r>
          </a:p>
        </p:txBody>
      </p:sp>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1EAEF8-A25B-20AA-FA8C-DF9CCFD2299F}"/>
              </a:ext>
            </a:extLst>
          </p:cNvPr>
          <p:cNvSpPr>
            <a:spLocks noGrp="1"/>
          </p:cNvSpPr>
          <p:nvPr>
            <p:ph idx="1"/>
          </p:nvPr>
        </p:nvSpPr>
        <p:spPr>
          <a:xfrm>
            <a:off x="4975045" y="846395"/>
            <a:ext cx="5595093" cy="5165210"/>
          </a:xfrm>
        </p:spPr>
        <p:txBody>
          <a:bodyPr anchor="ctr">
            <a:normAutofit/>
          </a:bodyPr>
          <a:lstStyle/>
          <a:p>
            <a:pPr marL="0" indent="0">
              <a:buNone/>
            </a:pPr>
            <a:r>
              <a:rPr lang="en-GB" sz="2400" dirty="0"/>
              <a:t>Biology, like other sciences, relies on the scaffolding of knowledge from simple to more complicated concepts.  </a:t>
            </a:r>
            <a:endParaRPr lang="en-GB" sz="2400" dirty="0">
              <a:cs typeface="Arial"/>
            </a:endParaRPr>
          </a:p>
          <a:p>
            <a:pPr marL="0" indent="0">
              <a:buNone/>
            </a:pPr>
            <a:r>
              <a:rPr lang="en-GB" sz="2400" dirty="0"/>
              <a:t>However, during my teaching I have noticed that many students were struggling with the fundamental skills of mathematics and English, and that digital skills were under-utilised in the science classroom. </a:t>
            </a:r>
            <a:endParaRPr lang="en-GB" sz="2400" dirty="0">
              <a:cs typeface="Arial"/>
            </a:endParaRPr>
          </a:p>
          <a:p>
            <a:pPr marL="0" indent="0">
              <a:buNone/>
            </a:pPr>
            <a:r>
              <a:rPr lang="en-GB" sz="2400" dirty="0">
                <a:cs typeface="Arial"/>
              </a:rPr>
              <a:t>How can we address this?</a:t>
            </a:r>
            <a:endParaRPr lang="en-GB" sz="2400" dirty="0"/>
          </a:p>
          <a:p>
            <a:pPr marL="0" indent="0">
              <a:buNone/>
            </a:pPr>
            <a:endParaRPr lang="en-GB" sz="1400"/>
          </a:p>
        </p:txBody>
      </p:sp>
    </p:spTree>
    <p:extLst>
      <p:ext uri="{BB962C8B-B14F-4D97-AF65-F5344CB8AC3E}">
        <p14:creationId xmlns:p14="http://schemas.microsoft.com/office/powerpoint/2010/main" val="220651987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3D9C211-8F21-4A97-8049-2B8C68A6E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7AFA68E2-A597-4244-9D7F-815908A7A6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1" name="Picture 30">
            <a:extLst>
              <a:ext uri="{FF2B5EF4-FFF2-40B4-BE49-F238E27FC236}">
                <a16:creationId xmlns:a16="http://schemas.microsoft.com/office/drawing/2014/main" id="{09187A76-8E49-4C96-81CB-2441826EF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3" name="Rectangle 32">
            <a:extLst>
              <a:ext uri="{FF2B5EF4-FFF2-40B4-BE49-F238E27FC236}">
                <a16:creationId xmlns:a16="http://schemas.microsoft.com/office/drawing/2014/main" id="{DD29D549-B400-4CC1-A4C4-2BBD0103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0CDF5F3-8D6A-46B5-9CEE-3781FE9D2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D25548B-B730-4DC4-847E-0BCC3FBDA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F720A-3233-7A32-DDB6-17A19051B904}"/>
              </a:ext>
            </a:extLst>
          </p:cNvPr>
          <p:cNvSpPr>
            <a:spLocks noGrp="1"/>
          </p:cNvSpPr>
          <p:nvPr>
            <p:ph type="title"/>
          </p:nvPr>
        </p:nvSpPr>
        <p:spPr>
          <a:xfrm>
            <a:off x="1969803" y="516048"/>
            <a:ext cx="8608037" cy="787652"/>
          </a:xfrm>
        </p:spPr>
        <p:txBody>
          <a:bodyPr>
            <a:normAutofit/>
          </a:bodyPr>
          <a:lstStyle/>
          <a:p>
            <a:pPr algn="l"/>
            <a:r>
              <a:rPr lang="en-GB" u="sng" dirty="0"/>
              <a:t>Maths for biology</a:t>
            </a:r>
          </a:p>
        </p:txBody>
      </p:sp>
      <p:sp>
        <p:nvSpPr>
          <p:cNvPr id="3" name="Content Placeholder 2">
            <a:extLst>
              <a:ext uri="{FF2B5EF4-FFF2-40B4-BE49-F238E27FC236}">
                <a16:creationId xmlns:a16="http://schemas.microsoft.com/office/drawing/2014/main" id="{A9F9CE5E-E156-5482-BB29-6837B102D469}"/>
              </a:ext>
            </a:extLst>
          </p:cNvPr>
          <p:cNvSpPr>
            <a:spLocks noGrp="1"/>
          </p:cNvSpPr>
          <p:nvPr>
            <p:ph idx="1"/>
          </p:nvPr>
        </p:nvSpPr>
        <p:spPr>
          <a:xfrm>
            <a:off x="1975805" y="1620570"/>
            <a:ext cx="3610183" cy="4429374"/>
          </a:xfrm>
        </p:spPr>
        <p:txBody>
          <a:bodyPr>
            <a:normAutofit/>
          </a:bodyPr>
          <a:lstStyle/>
          <a:p>
            <a:pPr marL="344170" indent="-344170">
              <a:lnSpc>
                <a:spcPct val="110000"/>
              </a:lnSpc>
            </a:pPr>
            <a:r>
              <a:rPr lang="en-GB" sz="1800" dirty="0"/>
              <a:t>According to the UK awarding body, the OCR (Oxford, Cambridge and RSA), “mathematical literacy is a vital attribute for modern biologists” (OCR, 2022). </a:t>
            </a:r>
            <a:endParaRPr lang="en-US"/>
          </a:p>
          <a:p>
            <a:pPr marL="344170" indent="-344170">
              <a:lnSpc>
                <a:spcPct val="110000"/>
              </a:lnSpc>
            </a:pPr>
            <a:r>
              <a:rPr lang="en-GB" sz="1800" dirty="0"/>
              <a:t>Students who engage in further education with a sound mathematical background are more likely to become more competent scientists and have a wider range of transferable skills (ibid, 2022). </a:t>
            </a:r>
            <a:endParaRPr lang="en-GB" sz="1800" dirty="0">
              <a:cs typeface="Arial"/>
            </a:endParaRPr>
          </a:p>
        </p:txBody>
      </p:sp>
      <p:pic>
        <p:nvPicPr>
          <p:cNvPr id="19" name="Picture 18" descr="A person writing on a chalkboard">
            <a:extLst>
              <a:ext uri="{FF2B5EF4-FFF2-40B4-BE49-F238E27FC236}">
                <a16:creationId xmlns:a16="http://schemas.microsoft.com/office/drawing/2014/main" id="{91C591B1-6B30-8D1B-6F73-520D4FFAA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3923" y="2046429"/>
            <a:ext cx="4818974" cy="320680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9" name="Rectangle 38">
            <a:extLst>
              <a:ext uri="{FF2B5EF4-FFF2-40B4-BE49-F238E27FC236}">
                <a16:creationId xmlns:a16="http://schemas.microsoft.com/office/drawing/2014/main" id="{5E3AB02F-4F56-4FF9-A7F4-9D975CC9A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68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B340-8080-3247-E658-06FBA0769DFC}"/>
              </a:ext>
            </a:extLst>
          </p:cNvPr>
          <p:cNvSpPr>
            <a:spLocks noGrp="1"/>
          </p:cNvSpPr>
          <p:nvPr>
            <p:ph type="title"/>
          </p:nvPr>
        </p:nvSpPr>
        <p:spPr/>
        <p:txBody>
          <a:bodyPr/>
          <a:lstStyle/>
          <a:p>
            <a:r>
              <a:rPr lang="en-GB" dirty="0"/>
              <a:t>Maths for biology</a:t>
            </a:r>
          </a:p>
        </p:txBody>
      </p:sp>
      <p:pic>
        <p:nvPicPr>
          <p:cNvPr id="4" name="Online Media 3" title="Maths for Biology">
            <a:hlinkClick r:id="" action="ppaction://media"/>
            <a:extLst>
              <a:ext uri="{FF2B5EF4-FFF2-40B4-BE49-F238E27FC236}">
                <a16:creationId xmlns:a16="http://schemas.microsoft.com/office/drawing/2014/main" id="{DF4108BE-A353-7682-6233-671755D42EA2}"/>
              </a:ext>
            </a:extLst>
          </p:cNvPr>
          <p:cNvPicPr>
            <a:picLocks noGrp="1" noRot="1" noChangeAspect="1"/>
          </p:cNvPicPr>
          <p:nvPr>
            <p:ph idx="1"/>
            <a:videoFile r:link="rId1"/>
          </p:nvPr>
        </p:nvPicPr>
        <p:blipFill>
          <a:blip r:embed="rId3"/>
          <a:stretch>
            <a:fillRect/>
          </a:stretch>
        </p:blipFill>
        <p:spPr>
          <a:xfrm>
            <a:off x="2087266" y="1608320"/>
            <a:ext cx="7861281" cy="4441624"/>
          </a:xfrm>
          <a:prstGeom prst="rect">
            <a:avLst/>
          </a:prstGeom>
        </p:spPr>
      </p:pic>
    </p:spTree>
    <p:extLst>
      <p:ext uri="{BB962C8B-B14F-4D97-AF65-F5344CB8AC3E}">
        <p14:creationId xmlns:p14="http://schemas.microsoft.com/office/powerpoint/2010/main" val="327476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78F6-58C7-6C0F-201F-ED236835E40B}"/>
              </a:ext>
            </a:extLst>
          </p:cNvPr>
          <p:cNvSpPr>
            <a:spLocks noGrp="1"/>
          </p:cNvSpPr>
          <p:nvPr>
            <p:ph type="title"/>
          </p:nvPr>
        </p:nvSpPr>
        <p:spPr/>
        <p:txBody>
          <a:bodyPr/>
          <a:lstStyle/>
          <a:p>
            <a:pPr algn="ctr"/>
            <a:r>
              <a:rPr lang="en-GB" dirty="0"/>
              <a:t>Time to self-reflect! Maths skills for biology</a:t>
            </a:r>
          </a:p>
        </p:txBody>
      </p:sp>
      <p:sp>
        <p:nvSpPr>
          <p:cNvPr id="3" name="Content Placeholder 2">
            <a:extLst>
              <a:ext uri="{FF2B5EF4-FFF2-40B4-BE49-F238E27FC236}">
                <a16:creationId xmlns:a16="http://schemas.microsoft.com/office/drawing/2014/main" id="{3D58BF6C-2793-E8A0-D5AB-F27386D3179F}"/>
              </a:ext>
            </a:extLst>
          </p:cNvPr>
          <p:cNvSpPr>
            <a:spLocks noGrp="1"/>
          </p:cNvSpPr>
          <p:nvPr>
            <p:ph idx="1"/>
          </p:nvPr>
        </p:nvSpPr>
        <p:spPr/>
        <p:txBody>
          <a:bodyPr>
            <a:normAutofit/>
          </a:bodyPr>
          <a:lstStyle/>
          <a:p>
            <a:r>
              <a:rPr lang="en-GB" sz="2800" dirty="0"/>
              <a:t>Do the students in your classes possess a good level of mathematical knowledge?  Are they regularly given the opportunity to practice mathematical thinking? Is mathematics embedded in your teaching?  What challenges do you think you might face trying to do this?</a:t>
            </a:r>
          </a:p>
        </p:txBody>
      </p:sp>
    </p:spTree>
    <p:extLst>
      <p:ext uri="{BB962C8B-B14F-4D97-AF65-F5344CB8AC3E}">
        <p14:creationId xmlns:p14="http://schemas.microsoft.com/office/powerpoint/2010/main" val="304767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80B68A-9FCD-4218-B1AC-274CE9C9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F8BB7F-0DBC-44A5-B641-5AFE32F963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9C8E5C40-98AF-420F-9EA7-57039B157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5DAF3C90-D309-48B6-AB0F-74AE1048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C38C68-7998-47D2-ACFB-7354EAF3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5C8DCD-2B88-41ED-8B63-9122BB6F5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2C580-74F5-8590-5573-CCFDCD0BF6A6}"/>
              </a:ext>
            </a:extLst>
          </p:cNvPr>
          <p:cNvSpPr>
            <a:spLocks noGrp="1"/>
          </p:cNvSpPr>
          <p:nvPr>
            <p:ph type="title"/>
          </p:nvPr>
        </p:nvSpPr>
        <p:spPr>
          <a:xfrm>
            <a:off x="1964444" y="808056"/>
            <a:ext cx="3319381" cy="1077229"/>
          </a:xfrm>
        </p:spPr>
        <p:txBody>
          <a:bodyPr>
            <a:normAutofit/>
          </a:bodyPr>
          <a:lstStyle/>
          <a:p>
            <a:pPr algn="l"/>
            <a:r>
              <a:rPr lang="en-GB" dirty="0"/>
              <a:t>English for biology</a:t>
            </a:r>
            <a:endParaRPr lang="en-GB"/>
          </a:p>
        </p:txBody>
      </p:sp>
      <p:sp>
        <p:nvSpPr>
          <p:cNvPr id="3" name="Content Placeholder 2">
            <a:extLst>
              <a:ext uri="{FF2B5EF4-FFF2-40B4-BE49-F238E27FC236}">
                <a16:creationId xmlns:a16="http://schemas.microsoft.com/office/drawing/2014/main" id="{C058DC14-2C64-1EAA-D5F1-CD0EA51381AC}"/>
              </a:ext>
            </a:extLst>
          </p:cNvPr>
          <p:cNvSpPr>
            <a:spLocks noGrp="1"/>
          </p:cNvSpPr>
          <p:nvPr>
            <p:ph idx="1"/>
          </p:nvPr>
        </p:nvSpPr>
        <p:spPr>
          <a:xfrm>
            <a:off x="1964444" y="2052116"/>
            <a:ext cx="3319381" cy="3997828"/>
          </a:xfrm>
        </p:spPr>
        <p:txBody>
          <a:bodyPr>
            <a:normAutofit fontScale="85000" lnSpcReduction="10000"/>
          </a:bodyPr>
          <a:lstStyle/>
          <a:p>
            <a:pPr marL="344170" indent="-344170">
              <a:lnSpc>
                <a:spcPct val="110000"/>
              </a:lnSpc>
            </a:pPr>
            <a:r>
              <a:rPr lang="en-GB" sz="1700" dirty="0">
                <a:effectLst/>
                <a:latin typeface="Calibri"/>
                <a:ea typeface="Calibri" panose="020F0502020204030204" pitchFamily="34" charset="0"/>
                <a:cs typeface="Times New Roman"/>
              </a:rPr>
              <a:t>If learning </a:t>
            </a:r>
            <a:r>
              <a:rPr lang="en-GB" sz="1700" dirty="0">
                <a:latin typeface="Calibri"/>
                <a:ea typeface="Calibri" panose="020F0502020204030204" pitchFamily="34" charset="0"/>
                <a:cs typeface="Times New Roman"/>
              </a:rPr>
              <a:t>involves</a:t>
            </a:r>
            <a:r>
              <a:rPr lang="en-GB" sz="1700" dirty="0">
                <a:effectLst/>
                <a:latin typeface="Calibri"/>
                <a:ea typeface="Calibri" panose="020F0502020204030204" pitchFamily="34" charset="0"/>
                <a:cs typeface="Times New Roman"/>
              </a:rPr>
              <a:t> the construction of mental ‘schema’ or units of knowledge, a </a:t>
            </a:r>
            <a:r>
              <a:rPr lang="en-GB" sz="1700" i="1" dirty="0">
                <a:effectLst/>
                <a:latin typeface="Calibri"/>
                <a:ea typeface="Calibri" panose="020F0502020204030204" pitchFamily="34" charset="0"/>
                <a:cs typeface="Times New Roman"/>
              </a:rPr>
              <a:t>spiral curriculum</a:t>
            </a:r>
            <a:r>
              <a:rPr lang="en-GB" sz="1700" dirty="0">
                <a:effectLst/>
                <a:latin typeface="Calibri"/>
                <a:ea typeface="Calibri" panose="020F0502020204030204" pitchFamily="34" charset="0"/>
                <a:cs typeface="Times New Roman"/>
              </a:rPr>
              <a:t> involves the acquisition of</a:t>
            </a:r>
            <a:r>
              <a:rPr lang="en-GB" sz="1700" dirty="0">
                <a:latin typeface="Calibri"/>
                <a:ea typeface="Calibri" panose="020F0502020204030204" pitchFamily="34" charset="0"/>
                <a:cs typeface="Times New Roman"/>
              </a:rPr>
              <a:t> basic </a:t>
            </a:r>
            <a:r>
              <a:rPr lang="en-GB" sz="1700" dirty="0">
                <a:effectLst/>
                <a:latin typeface="Calibri"/>
                <a:ea typeface="Calibri" panose="020F0502020204030204" pitchFamily="34" charset="0"/>
                <a:cs typeface="Times New Roman"/>
              </a:rPr>
              <a:t>knowledge which acts as a foundation for the subsequent addition of more complex ideas and terms (Bruner, 2006).</a:t>
            </a:r>
            <a:r>
              <a:rPr lang="en-GB" sz="1700" dirty="0">
                <a:latin typeface="Calibri"/>
                <a:ea typeface="Calibri" panose="020F0502020204030204" pitchFamily="34" charset="0"/>
                <a:cs typeface="Times New Roman"/>
              </a:rPr>
              <a:t> </a:t>
            </a:r>
            <a:endParaRPr lang="en-US"/>
          </a:p>
          <a:p>
            <a:pPr marL="344170" indent="-344170">
              <a:lnSpc>
                <a:spcPct val="110000"/>
              </a:lnSpc>
            </a:pPr>
            <a:r>
              <a:rPr lang="en-GB" sz="1700" dirty="0">
                <a:latin typeface="Calibri"/>
                <a:cs typeface="Times New Roman"/>
              </a:rPr>
              <a:t>In the same way, allowing students to understand the origins of words used to explain biological phenomena can support their understanding of related terms and concepts, and provide basic underpinning comprehension for more complicated biological ideas.</a:t>
            </a:r>
          </a:p>
          <a:p>
            <a:pPr marL="344170" indent="-344170">
              <a:lnSpc>
                <a:spcPct val="110000"/>
              </a:lnSpc>
            </a:pPr>
            <a:r>
              <a:rPr lang="en-GB" sz="1700" dirty="0">
                <a:latin typeface="Calibri"/>
                <a:cs typeface="Times New Roman"/>
              </a:rPr>
              <a:t>Let's look at a few examples.</a:t>
            </a:r>
          </a:p>
        </p:txBody>
      </p:sp>
      <p:pic>
        <p:nvPicPr>
          <p:cNvPr id="5" name="Picture 4" descr="Abstract blurred public library with bookshelves">
            <a:extLst>
              <a:ext uri="{FF2B5EF4-FFF2-40B4-BE49-F238E27FC236}">
                <a16:creationId xmlns:a16="http://schemas.microsoft.com/office/drawing/2014/main" id="{A0B498DA-B7CF-CD99-5EDA-134B44C3E10E}"/>
              </a:ext>
            </a:extLst>
          </p:cNvPr>
          <p:cNvPicPr>
            <a:picLocks noChangeAspect="1"/>
          </p:cNvPicPr>
          <p:nvPr/>
        </p:nvPicPr>
        <p:blipFill rotWithShape="1">
          <a:blip r:embed="rId5"/>
          <a:srcRect l="13094" r="35433" b="-2"/>
          <a:stretch/>
        </p:blipFill>
        <p:spPr>
          <a:xfrm>
            <a:off x="6096543" y="227"/>
            <a:ext cx="5288377" cy="6858000"/>
          </a:xfrm>
          <a:prstGeom prst="rect">
            <a:avLst/>
          </a:prstGeom>
          <a:ln w="12700">
            <a:solidFill>
              <a:schemeClr val="tx1"/>
            </a:solidFill>
          </a:ln>
        </p:spPr>
      </p:pic>
      <p:sp>
        <p:nvSpPr>
          <p:cNvPr id="21" name="Rectangle 20">
            <a:extLst>
              <a:ext uri="{FF2B5EF4-FFF2-40B4-BE49-F238E27FC236}">
                <a16:creationId xmlns:a16="http://schemas.microsoft.com/office/drawing/2014/main" id="{BB4A66AB-0B35-4E2E-AE78-EA6F40F5A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916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7BA2EFB-1BD3-8360-62A8-A6CB05CDCE4E}"/>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cs typeface="Arial"/>
              </a:rPr>
              <a:t>Examples</a:t>
            </a:r>
            <a:endParaRPr lang="en-US">
              <a:solidFill>
                <a:schemeClr val="bg1"/>
              </a:solidFill>
            </a:endParaRPr>
          </a:p>
        </p:txBody>
      </p:sp>
      <p:sp>
        <p:nvSpPr>
          <p:cNvPr id="13" name="Rectangle 12">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CD05C86-82D0-B5F7-A352-A09668FF5521}"/>
              </a:ext>
            </a:extLst>
          </p:cNvPr>
          <p:cNvGraphicFramePr>
            <a:graphicFrameLocks noGrp="1"/>
          </p:cNvGraphicFramePr>
          <p:nvPr>
            <p:ph idx="1"/>
            <p:extLst>
              <p:ext uri="{D42A27DB-BD31-4B8C-83A1-F6EECF244321}">
                <p14:modId xmlns:p14="http://schemas.microsoft.com/office/powerpoint/2010/main" val="2694177680"/>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1107668"/>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TM16401375[[fn=Madison]]</Template>
  <TotalTime>446</TotalTime>
  <Words>1362</Words>
  <Application>Microsoft Office PowerPoint</Application>
  <PresentationFormat>Widescreen</PresentationFormat>
  <Paragraphs>65</Paragraphs>
  <Slides>21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MS Shell Dlg 2</vt:lpstr>
      <vt:lpstr>Times New Roman</vt:lpstr>
      <vt:lpstr>Wingdings</vt:lpstr>
      <vt:lpstr>Wingdings 3</vt:lpstr>
      <vt:lpstr>Madison</vt:lpstr>
      <vt:lpstr>Back to basics in the teaching of biology</vt:lpstr>
      <vt:lpstr>Session aim</vt:lpstr>
      <vt:lpstr>Why teach (and why study) biology?</vt:lpstr>
      <vt:lpstr>Foundational premise</vt:lpstr>
      <vt:lpstr>Maths for biology</vt:lpstr>
      <vt:lpstr>Maths for biology</vt:lpstr>
      <vt:lpstr>Time to self-reflect! Maths skills for biology</vt:lpstr>
      <vt:lpstr>English for biology</vt:lpstr>
      <vt:lpstr>Examples</vt:lpstr>
      <vt:lpstr>English for biology – top tip!</vt:lpstr>
      <vt:lpstr>Time to self-reflect! English skills for biology</vt:lpstr>
      <vt:lpstr>Digital skills – pedagogical intervention</vt:lpstr>
      <vt:lpstr>https://academy.allaboutbirds.org/features/birdanatomy/</vt:lpstr>
      <vt:lpstr>Time to self-reflect!</vt:lpstr>
      <vt:lpstr>Critical literacy</vt:lpstr>
      <vt:lpstr>PowerPoint Presentation</vt:lpstr>
      <vt:lpstr>Using critical literacy in the teaching of biology – some practical examples  </vt:lpstr>
      <vt:lpstr>Time to self-reflect!  Critical literacy.</vt:lpstr>
      <vt:lpstr>SET Professional Standards</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basics in the teaching of biology</dc:title>
  <dc:creator>Nicola Drew</dc:creator>
  <cp:lastModifiedBy>Nicola Drew</cp:lastModifiedBy>
  <cp:revision>94</cp:revision>
  <dcterms:created xsi:type="dcterms:W3CDTF">2022-12-04T17:05:05Z</dcterms:created>
  <dcterms:modified xsi:type="dcterms:W3CDTF">2022-12-07T15:58:38Z</dcterms:modified>
</cp:coreProperties>
</file>